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 id="2147484188" r:id="rId2"/>
    <p:sldMasterId id="2147484200" r:id="rId3"/>
    <p:sldMasterId id="2147484212" r:id="rId4"/>
  </p:sldMasterIdLst>
  <p:notesMasterIdLst>
    <p:notesMasterId r:id="rId54"/>
  </p:notesMasterIdLst>
  <p:handoutMasterIdLst>
    <p:handoutMasterId r:id="rId55"/>
  </p:handoutMasterIdLst>
  <p:sldIdLst>
    <p:sldId id="500" r:id="rId5"/>
    <p:sldId id="540" r:id="rId6"/>
    <p:sldId id="524" r:id="rId7"/>
    <p:sldId id="459" r:id="rId8"/>
    <p:sldId id="460" r:id="rId9"/>
    <p:sldId id="502" r:id="rId10"/>
    <p:sldId id="501" r:id="rId11"/>
    <p:sldId id="463" r:id="rId12"/>
    <p:sldId id="464" r:id="rId13"/>
    <p:sldId id="526" r:id="rId14"/>
    <p:sldId id="465" r:id="rId15"/>
    <p:sldId id="466" r:id="rId16"/>
    <p:sldId id="468" r:id="rId17"/>
    <p:sldId id="469" r:id="rId18"/>
    <p:sldId id="470" r:id="rId19"/>
    <p:sldId id="508" r:id="rId20"/>
    <p:sldId id="528" r:id="rId21"/>
    <p:sldId id="472" r:id="rId22"/>
    <p:sldId id="530" r:id="rId23"/>
    <p:sldId id="474" r:id="rId24"/>
    <p:sldId id="542" r:id="rId25"/>
    <p:sldId id="543" r:id="rId26"/>
    <p:sldId id="532" r:id="rId27"/>
    <p:sldId id="544" r:id="rId28"/>
    <p:sldId id="479" r:id="rId29"/>
    <p:sldId id="534" r:id="rId30"/>
    <p:sldId id="476" r:id="rId31"/>
    <p:sldId id="480" r:id="rId32"/>
    <p:sldId id="481" r:id="rId33"/>
    <p:sldId id="515" r:id="rId34"/>
    <p:sldId id="516" r:id="rId35"/>
    <p:sldId id="487" r:id="rId36"/>
    <p:sldId id="536" r:id="rId37"/>
    <p:sldId id="488" r:id="rId38"/>
    <p:sldId id="489" r:id="rId39"/>
    <p:sldId id="490" r:id="rId40"/>
    <p:sldId id="491" r:id="rId41"/>
    <p:sldId id="520" r:id="rId42"/>
    <p:sldId id="492" r:id="rId43"/>
    <p:sldId id="493" r:id="rId44"/>
    <p:sldId id="494" r:id="rId45"/>
    <p:sldId id="496" r:id="rId46"/>
    <p:sldId id="538" r:id="rId47"/>
    <p:sldId id="545" r:id="rId48"/>
    <p:sldId id="497" r:id="rId49"/>
    <p:sldId id="498" r:id="rId50"/>
    <p:sldId id="546" r:id="rId51"/>
    <p:sldId id="541" r:id="rId52"/>
    <p:sldId id="499" r:id="rId5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1" clrIdx="1"/>
  <p:cmAuthor id="2" name="Author" initials="SH" lastIdx="0" clrIdx="2"/>
  <p:cmAuthor id="3" name="April Mohr" initials="AM"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16" autoAdjust="0"/>
    <p:restoredTop sz="94017" autoAdjust="0"/>
  </p:normalViewPr>
  <p:slideViewPr>
    <p:cSldViewPr>
      <p:cViewPr varScale="1">
        <p:scale>
          <a:sx n="93" d="100"/>
          <a:sy n="93" d="100"/>
        </p:scale>
        <p:origin x="102"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3368" y="-10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18-</a:t>
            </a:r>
            <a:fld id="{BE566C20-FDC7-4F9B-8D5A-2C8B012BA4CA}" type="slidenum">
              <a:rPr lang="en-US"/>
              <a:pPr>
                <a:defRPr/>
              </a:pPr>
              <a:t>‹#›</a:t>
            </a:fld>
            <a:endParaRPr lang="en-US" dirty="0"/>
          </a:p>
        </p:txBody>
      </p:sp>
    </p:spTree>
    <p:extLst>
      <p:ext uri="{BB962C8B-B14F-4D97-AF65-F5344CB8AC3E}">
        <p14:creationId xmlns:p14="http://schemas.microsoft.com/office/powerpoint/2010/main" val="3178831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18 - </a:t>
            </a:r>
            <a:fld id="{1A5CB23C-F72D-412E-952E-231E677D89D3}"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99557385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aseline="0" dirty="0">
                <a:ea typeface="MS PGothic" pitchFamily="34" charset="-128"/>
              </a:rPr>
              <a:t>Chapter 18: Cost-Volume-Profit Analysis</a:t>
            </a:r>
          </a:p>
        </p:txBody>
      </p:sp>
    </p:spTree>
    <p:extLst>
      <p:ext uri="{BB962C8B-B14F-4D97-AF65-F5344CB8AC3E}">
        <p14:creationId xmlns:p14="http://schemas.microsoft.com/office/powerpoint/2010/main" val="125756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89297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Identifying and measuring cost behavior requires careful analysis and judgment. An important part of this process is to identify costs that can be classified as either fixed or variable, which often requires analysis of past cost behavior. A goal of classifying costs is to develop a </a:t>
            </a:r>
            <a:r>
              <a:rPr lang="en-US" i="1" dirty="0"/>
              <a:t>cost equation</a:t>
            </a:r>
            <a:r>
              <a:rPr lang="en-US" dirty="0"/>
              <a:t>. The cost equation expresses total costs as a function of fixed costs plus variable cost per unit. Three methods are commonly used to analyze past costs: </a:t>
            </a:r>
          </a:p>
          <a:p>
            <a:pPr marL="171450" indent="-171450">
              <a:buFont typeface="Arial" panose="020B0604020202020204" pitchFamily="34" charset="0"/>
              <a:buChar char="•"/>
            </a:pPr>
            <a:r>
              <a:rPr lang="en-US" dirty="0"/>
              <a:t>scatter diagram</a:t>
            </a:r>
          </a:p>
          <a:p>
            <a:pPr marL="171450" indent="-171450">
              <a:buFont typeface="Arial" panose="020B0604020202020204" pitchFamily="34" charset="0"/>
              <a:buChar char="•"/>
            </a:pPr>
            <a:r>
              <a:rPr lang="en-US" dirty="0"/>
              <a:t>high-low method</a:t>
            </a:r>
          </a:p>
          <a:p>
            <a:pPr marL="171450" indent="-171450">
              <a:buFont typeface="Arial" panose="020B0604020202020204" pitchFamily="34" charset="0"/>
              <a:buChar char="•"/>
            </a:pPr>
            <a:r>
              <a:rPr lang="en-US" dirty="0"/>
              <a:t>regression</a:t>
            </a:r>
          </a:p>
        </p:txBody>
      </p:sp>
    </p:spTree>
    <p:extLst>
      <p:ext uri="{BB962C8B-B14F-4D97-AF65-F5344CB8AC3E}">
        <p14:creationId xmlns:p14="http://schemas.microsoft.com/office/powerpoint/2010/main" val="106570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a:t>Scatter diagrams </a:t>
            </a:r>
            <a:r>
              <a:rPr lang="en-US" sz="1100" b="0" dirty="0"/>
              <a:t>are</a:t>
            </a:r>
            <a:r>
              <a:rPr lang="en-US" sz="1100" b="0" baseline="0" dirty="0"/>
              <a:t> graphs of unit volume and cost data. Un</a:t>
            </a:r>
            <a:r>
              <a:rPr lang="en-US" sz="1100" dirty="0"/>
              <a:t>its are plotted on the horizontal axis</a:t>
            </a:r>
            <a:r>
              <a:rPr lang="en-US" sz="1100" baseline="0" dirty="0"/>
              <a:t> </a:t>
            </a:r>
            <a:r>
              <a:rPr lang="en-US" sz="1100" dirty="0"/>
              <a:t>and costs are plotted on the vertical axis. Each point on a scatter diagram reflects the cost and number of units for a prior period. </a:t>
            </a:r>
          </a:p>
          <a:p>
            <a:endParaRPr lang="en-US" sz="1100" dirty="0"/>
          </a:p>
          <a:p>
            <a:r>
              <a:rPr lang="en-US" sz="1100" dirty="0"/>
              <a:t>In this graph, the prior 12 months’ costs and numbers of units are graphed. Each point reflects total costs incurred and units produced in that month. For instance, the point labeled March had units produced of 25,000 and costs of $25,000.</a:t>
            </a:r>
          </a:p>
          <a:p>
            <a:endParaRPr lang="en-US" sz="1100" dirty="0"/>
          </a:p>
          <a:p>
            <a:r>
              <a:rPr lang="en-US" sz="1100" dirty="0"/>
              <a:t>The </a:t>
            </a:r>
            <a:r>
              <a:rPr lang="en-US" sz="1100" b="1" dirty="0"/>
              <a:t>estimated line of cost behavior </a:t>
            </a:r>
            <a:r>
              <a:rPr lang="en-US" sz="1100" dirty="0"/>
              <a:t>is drawn on a scatter diagram to reflect the relation between cost and unit volume. This line best visually “fits” the points in a scatter diagram. Fitting this line demands judgment, or can be done with spreadsheet software.</a:t>
            </a:r>
          </a:p>
          <a:p>
            <a:endParaRPr lang="en-US" sz="1100" dirty="0"/>
          </a:p>
        </p:txBody>
      </p:sp>
    </p:spTree>
    <p:extLst>
      <p:ext uri="{BB962C8B-B14F-4D97-AF65-F5344CB8AC3E}">
        <p14:creationId xmlns:p14="http://schemas.microsoft.com/office/powerpoint/2010/main" val="210903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high-low method </a:t>
            </a:r>
            <a:r>
              <a:rPr lang="en-US" dirty="0"/>
              <a:t>is a way to estimate the cost equation using just two points to estimate the cost equation: the highest and lowest volume levels. The high-low method follows these steps:</a:t>
            </a:r>
          </a:p>
          <a:p>
            <a:endParaRPr lang="en-US" dirty="0"/>
          </a:p>
          <a:p>
            <a:r>
              <a:rPr lang="en-US" b="1" i="1" dirty="0"/>
              <a:t>Step 1: </a:t>
            </a:r>
            <a:r>
              <a:rPr lang="en-US" dirty="0"/>
              <a:t>Identify the highest and lowest volume levels. These might not be the highest or lowest levels of </a:t>
            </a:r>
            <a:r>
              <a:rPr lang="en-US" i="1" dirty="0"/>
              <a:t>costs</a:t>
            </a:r>
            <a:r>
              <a:rPr lang="en-US" dirty="0"/>
              <a:t>.</a:t>
            </a:r>
          </a:p>
          <a:p>
            <a:r>
              <a:rPr lang="en-US" b="1" i="1" dirty="0"/>
              <a:t>Step 2: </a:t>
            </a:r>
            <a:r>
              <a:rPr lang="en-US" dirty="0"/>
              <a:t>Compute the slope (variable cost per unit) using the high and low volume levels.</a:t>
            </a:r>
          </a:p>
          <a:p>
            <a:r>
              <a:rPr lang="en-US" b="1" i="1" dirty="0"/>
              <a:t>Step 3: </a:t>
            </a:r>
            <a:r>
              <a:rPr lang="en-US" dirty="0"/>
              <a:t>Compute the total fixed costs by computing the total variable cost at either the high or low volume level, and then subtracting that amount from the total cost at that volume level.</a:t>
            </a:r>
          </a:p>
          <a:p>
            <a:endParaRPr lang="en-US" dirty="0"/>
          </a:p>
          <a:p>
            <a:endParaRPr lang="en-US" altLang="en-US" dirty="0"/>
          </a:p>
        </p:txBody>
      </p:sp>
    </p:spTree>
    <p:extLst>
      <p:ext uri="{BB962C8B-B14F-4D97-AF65-F5344CB8AC3E}">
        <p14:creationId xmlns:p14="http://schemas.microsoft.com/office/powerpoint/2010/main" val="145542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We illustrate the high-low method here.</a:t>
            </a:r>
          </a:p>
          <a:p>
            <a:endParaRPr lang="en-US" dirty="0"/>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Step 1: </a:t>
            </a:r>
            <a:r>
              <a:rPr lang="en-US" sz="1200" b="0" i="0" u="none" strike="noStrike" kern="1200" baseline="0" dirty="0">
                <a:solidFill>
                  <a:schemeClr val="tx1"/>
                </a:solidFill>
                <a:latin typeface="+mn-lt"/>
                <a:ea typeface="+mn-ea"/>
                <a:cs typeface="+mn-cs"/>
              </a:rPr>
              <a:t>In our case, the lowest number of units is 17,500 and the highest is 67,500. The costs corresponding to these unit volumes are $18,500 and $31,000, respectively (see the data in Exhibit 18.4). </a:t>
            </a:r>
          </a:p>
          <a:p>
            <a:r>
              <a:rPr lang="en-US" sz="1200" b="1" i="1" u="none" strike="noStrike" kern="1200" baseline="0" dirty="0">
                <a:solidFill>
                  <a:schemeClr val="tx1"/>
                </a:solidFill>
                <a:latin typeface="+mn-lt"/>
                <a:ea typeface="+mn-ea"/>
                <a:cs typeface="+mn-cs"/>
              </a:rPr>
              <a:t>Step 2: </a:t>
            </a:r>
            <a:r>
              <a:rPr lang="en-US" sz="1200" b="0" i="0" u="none" strike="noStrike" kern="1200" baseline="0" dirty="0">
                <a:solidFill>
                  <a:schemeClr val="tx1"/>
                </a:solidFill>
                <a:latin typeface="+mn-lt"/>
                <a:ea typeface="+mn-ea"/>
                <a:cs typeface="+mn-cs"/>
              </a:rPr>
              <a:t>The variable cost per unit is calculated using a simple formula: change in cost divided by the change in units. Using the data from the high and low unit volumes, this results in a </a:t>
            </a:r>
            <a:r>
              <a:rPr lang="en-US" sz="1200" b="0" i="1" u="none" strike="noStrike" kern="1200" baseline="0" dirty="0">
                <a:solidFill>
                  <a:schemeClr val="tx1"/>
                </a:solidFill>
                <a:latin typeface="+mn-lt"/>
                <a:ea typeface="+mn-ea"/>
                <a:cs typeface="+mn-cs"/>
              </a:rPr>
              <a:t>slope</a:t>
            </a:r>
            <a:r>
              <a:rPr lang="en-US" sz="1200" b="0" i="0" u="none" strike="noStrike" kern="1200" baseline="0" dirty="0">
                <a:solidFill>
                  <a:schemeClr val="tx1"/>
                </a:solidFill>
                <a:latin typeface="+mn-lt"/>
                <a:ea typeface="+mn-ea"/>
                <a:cs typeface="+mn-cs"/>
              </a:rPr>
              <a:t>, or estimated variable cost per unit, of $0.25 as computed in Exhibit 18.6. </a:t>
            </a:r>
          </a:p>
          <a:p>
            <a:r>
              <a:rPr lang="en-US" sz="1200" b="1" i="1" u="none" strike="noStrike" kern="1200" baseline="0" dirty="0">
                <a:solidFill>
                  <a:schemeClr val="tx1"/>
                </a:solidFill>
                <a:latin typeface="+mn-lt"/>
                <a:ea typeface="+mn-ea"/>
                <a:cs typeface="+mn-cs"/>
              </a:rPr>
              <a:t>Step 3: </a:t>
            </a:r>
            <a:r>
              <a:rPr lang="en-US" sz="1200" b="0" i="0" u="none" strike="noStrike" kern="1200" baseline="0" dirty="0">
                <a:solidFill>
                  <a:schemeClr val="tx1"/>
                </a:solidFill>
                <a:latin typeface="+mn-lt"/>
                <a:ea typeface="+mn-ea"/>
                <a:cs typeface="+mn-cs"/>
              </a:rPr>
              <a:t>To estimate the fixed cost for the high-low method, we know that total cost equals fixed cost plus variable cost per unit times the number of units. Then we pick either the high or low volume point to determine the fixed cost. This computation is shown in Exhibit 18.7—where we use the high point (67,500 units) in determining the fixed cost of $14,125. </a:t>
            </a:r>
          </a:p>
          <a:p>
            <a:endParaRPr lang="en-US" sz="1200" b="0" i="0" u="none" strike="noStrike" kern="1200" baseline="0" dirty="0">
              <a:solidFill>
                <a:schemeClr val="tx1"/>
              </a:solidFill>
              <a:latin typeface="+mn-lt"/>
              <a:ea typeface="+mn-ea"/>
              <a:cs typeface="+mn-cs"/>
            </a:endParaRPr>
          </a:p>
          <a:p>
            <a:r>
              <a:rPr lang="en-US" dirty="0"/>
              <a:t>Thus, the cost equation from the high-low method is </a:t>
            </a:r>
            <a:r>
              <a:rPr lang="en-US" b="1" dirty="0"/>
              <a:t>$14,125 plus $0.25 per unit produced</a:t>
            </a:r>
            <a:r>
              <a:rPr lang="en-US" dirty="0"/>
              <a:t>. This cost equation differs from that determined from the scatter diagram method. A weakness of the high-low method is that it ignores all data points except the highest and lowest volume levels.</a:t>
            </a:r>
          </a:p>
          <a:p>
            <a:endParaRPr lang="en-US" dirty="0"/>
          </a:p>
        </p:txBody>
      </p:sp>
    </p:spTree>
    <p:extLst>
      <p:ext uri="{BB962C8B-B14F-4D97-AF65-F5344CB8AC3E}">
        <p14:creationId xmlns:p14="http://schemas.microsoft.com/office/powerpoint/2010/main" val="301229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Least-squares regression </a:t>
            </a:r>
            <a:r>
              <a:rPr lang="en-US" dirty="0"/>
              <a:t>is a statistical method for identifying cost behavior. For our purposes, we use the cost equation estimated from this method but leave the computational details for more advanced courses. Such computations for least-squares regression are readily done using most spreadsheet programs or calculators. We illustrate this using Excel in this chapter’s Appendix. Using least-squares regression, the cost equation for the data presented in Exhibit 18.3 is </a:t>
            </a:r>
            <a:r>
              <a:rPr lang="en-US" b="1" dirty="0"/>
              <a:t>$16,688 plus $0.20 per unit produced</a:t>
            </a:r>
            <a:r>
              <a:rPr lang="en-US" dirty="0"/>
              <a:t>; that is, the fixed cost is estimated as $16,688 and the variable cost at $0.19 per unit.</a:t>
            </a:r>
            <a:endParaRPr lang="en-US" altLang="en-US" dirty="0"/>
          </a:p>
        </p:txBody>
      </p:sp>
    </p:spTree>
    <p:extLst>
      <p:ext uri="{BB962C8B-B14F-4D97-AF65-F5344CB8AC3E}">
        <p14:creationId xmlns:p14="http://schemas.microsoft.com/office/powerpoint/2010/main" val="364169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different cost estimation methods result in different estimates of fixed and variable costs as summarized in this slide. Estimates from the high-low method use only two sets of values corresponding to the lowest and highest unit volumes. Sometimes these two extreme activity levels do not reflect the more usual conditions likely to recur. Estimates from least-squares regression use a statistical technique and all available data points.</a:t>
            </a:r>
          </a:p>
          <a:p>
            <a:endParaRPr lang="en-US" altLang="en-US" dirty="0"/>
          </a:p>
          <a:p>
            <a:r>
              <a:rPr lang="en-US" dirty="0"/>
              <a:t>We must remember these methods use </a:t>
            </a:r>
            <a:r>
              <a:rPr lang="en-US" i="1" dirty="0"/>
              <a:t>past data. </a:t>
            </a:r>
            <a:r>
              <a:rPr lang="en-US" dirty="0"/>
              <a:t>Thus, cost estimates resulting from these methods are only as good as the data used for estimation. Managers must establish that the data are reliable in deriving cost estimates for the future. If the data are reliable, the use of more data points, as in the regression method, should yield more accurate estimates than the high-low method. However, the high-low method is easier to apply and thus might be useful for obtaining a quick cost equation estimate.</a:t>
            </a:r>
          </a:p>
          <a:p>
            <a:endParaRPr lang="en-US" altLang="en-US" dirty="0"/>
          </a:p>
          <a:p>
            <a:endParaRPr lang="en-US" altLang="en-US" dirty="0"/>
          </a:p>
        </p:txBody>
      </p:sp>
    </p:spTree>
    <p:extLst>
      <p:ext uri="{BB962C8B-B14F-4D97-AF65-F5344CB8AC3E}">
        <p14:creationId xmlns:p14="http://schemas.microsoft.com/office/powerpoint/2010/main" val="415687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3278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dirty="0"/>
              <a:t>After</a:t>
            </a:r>
            <a:r>
              <a:rPr lang="en-US" sz="1100" b="0" baseline="0" dirty="0"/>
              <a:t> </a:t>
            </a:r>
            <a:r>
              <a:rPr lang="en-US" sz="1200" kern="1200" dirty="0">
                <a:solidFill>
                  <a:schemeClr val="tx1"/>
                </a:solidFill>
                <a:effectLst/>
                <a:latin typeface="+mn-lt"/>
                <a:ea typeface="+mn-ea"/>
                <a:cs typeface="+mn-cs"/>
              </a:rPr>
              <a:t>we classify costs as fixed or variable we can compute the </a:t>
            </a:r>
            <a:r>
              <a:rPr lang="en-US" sz="1200" b="1" kern="1200" dirty="0">
                <a:solidFill>
                  <a:schemeClr val="tx1"/>
                </a:solidFill>
                <a:effectLst/>
                <a:latin typeface="+mn-lt"/>
                <a:ea typeface="+mn-ea"/>
                <a:cs typeface="+mn-cs"/>
              </a:rPr>
              <a:t>contribution margin</a:t>
            </a:r>
            <a:r>
              <a:rPr lang="en-US" sz="1200" kern="1200" dirty="0">
                <a:solidFill>
                  <a:schemeClr val="tx1"/>
                </a:solidFill>
                <a:effectLst/>
                <a:latin typeface="+mn-lt"/>
                <a:ea typeface="+mn-ea"/>
                <a:cs typeface="+mn-cs"/>
              </a:rPr>
              <a:t>, which equals total sales minus total variable costs. The contribution margin contributes to covering fixed costs and generating profits. </a:t>
            </a:r>
            <a:r>
              <a:rPr lang="en-US" sz="1100" b="1" dirty="0"/>
              <a:t>Contribution margin per unit, </a:t>
            </a:r>
            <a:r>
              <a:rPr lang="en-US" sz="1100" dirty="0"/>
              <a:t>or </a:t>
            </a:r>
            <a:r>
              <a:rPr lang="en-US" sz="1100" i="1" dirty="0"/>
              <a:t>unit contribution margin, </a:t>
            </a:r>
            <a:r>
              <a:rPr lang="en-US" sz="1100" dirty="0"/>
              <a:t>is the amount by which a product’s unit selling price exceeds its variable cost per unit. The top graphic shows the formula to calculate contribution margin per unit.</a:t>
            </a:r>
          </a:p>
          <a:p>
            <a:endParaRPr lang="en-US" sz="1100" dirty="0"/>
          </a:p>
          <a:p>
            <a:pPr defTabSz="939363">
              <a:defRPr/>
            </a:pPr>
            <a:r>
              <a:rPr lang="en-US" sz="1100" dirty="0"/>
              <a:t>The </a:t>
            </a:r>
            <a:r>
              <a:rPr lang="en-US" sz="1100" b="1" dirty="0"/>
              <a:t>contribution margin ratio </a:t>
            </a:r>
            <a:r>
              <a:rPr lang="en-US" sz="1100" dirty="0"/>
              <a:t>is the percent of a unit’s selling price that exceeds total unit variable cost. It can be interpreted as the percent of each sales dollar that remains after deducting the unit variable cost. The second graphic shows the formula for the contribution margin ratio.</a:t>
            </a:r>
          </a:p>
          <a:p>
            <a:endParaRPr lang="en-US" sz="1100" dirty="0"/>
          </a:p>
          <a:p>
            <a:r>
              <a:rPr lang="en-US" sz="1100" dirty="0"/>
              <a:t>To illustrate the use of contribution margin, let’s consider Rydell, which sells footballs for $100 each and incurs variable costs of $70 per football sold. Its fixed costs are $24,000 per month with monthly capacity of 1,800 units (footballs). Rydell’s contribution margin per unit is $30, computed as shown.</a:t>
            </a:r>
          </a:p>
          <a:p>
            <a:endParaRPr lang="en-US" sz="1100" dirty="0"/>
          </a:p>
          <a:p>
            <a:r>
              <a:rPr lang="en-US" sz="1100" dirty="0"/>
              <a:t>Thus, at a selling price of $100 per unit, Rydell covers its per unit variable costs and makes $30 per football to contribute to fixed costs and profit. Rydell’s contribution margin ratio is 30%, computed as $30/$100. A contribution margin ratio of 30% implies that for each $1 in sales, Rydell has $0.30 that contributes to fixed cost and profit. </a:t>
            </a:r>
          </a:p>
          <a:p>
            <a:endParaRPr lang="en-US" dirty="0"/>
          </a:p>
        </p:txBody>
      </p:sp>
    </p:spTree>
    <p:extLst>
      <p:ext uri="{BB962C8B-B14F-4D97-AF65-F5344CB8AC3E}">
        <p14:creationId xmlns:p14="http://schemas.microsoft.com/office/powerpoint/2010/main" val="3817233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3700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943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b="1" dirty="0"/>
              <a:t>break-even point </a:t>
            </a:r>
            <a:r>
              <a:rPr lang="en-US" dirty="0"/>
              <a:t>is the sales level at which total sales equal total costs and a company neither earns a profit nor incurs a loss. Break-even applies to nearly all organizations, activities, and events. A key concern when launching a project is whether it will break even—that is, whether sales will at least cover total costs. The break-even point can be expressed in either units or dollars of sales.</a:t>
            </a:r>
          </a:p>
          <a:p>
            <a:endParaRPr lang="en-US" dirty="0"/>
          </a:p>
          <a:p>
            <a:r>
              <a:rPr lang="en-US" dirty="0"/>
              <a:t>To illustrate break-even analysis, let’s again look at Rydell, which sells footballs for $100 per unit and incurs $70 of variable costs per unit sold. Its fixed costs are $24,000 per month. Three different</a:t>
            </a:r>
            <a:r>
              <a:rPr lang="en-US" baseline="0" dirty="0"/>
              <a:t> methods are used to find the break-even point. </a:t>
            </a:r>
          </a:p>
          <a:p>
            <a:pPr marL="171450" indent="-171450">
              <a:buFont typeface="Arial" panose="020B0604020202020204" pitchFamily="34" charset="0"/>
              <a:buChar char="•"/>
            </a:pPr>
            <a:r>
              <a:rPr lang="en-US" baseline="0" dirty="0"/>
              <a:t>Formula</a:t>
            </a:r>
          </a:p>
          <a:p>
            <a:pPr marL="171450" indent="-171450">
              <a:buFont typeface="Arial" panose="020B0604020202020204" pitchFamily="34" charset="0"/>
              <a:buChar char="•"/>
            </a:pPr>
            <a:r>
              <a:rPr lang="en-US" baseline="0" dirty="0"/>
              <a:t>Contribution margin income statement</a:t>
            </a:r>
          </a:p>
          <a:p>
            <a:pPr marL="171450" indent="-171450">
              <a:buFont typeface="Arial" panose="020B0604020202020204" pitchFamily="34" charset="0"/>
              <a:buChar char="•"/>
            </a:pPr>
            <a:r>
              <a:rPr lang="en-US" sz="3200" baseline="0" dirty="0">
                <a:solidFill>
                  <a:schemeClr val="accent3">
                    <a:lumMod val="50000"/>
                  </a:schemeClr>
                </a:solidFill>
              </a:rPr>
              <a:t>C</a:t>
            </a:r>
            <a:r>
              <a:rPr lang="en-US" sz="3200" dirty="0">
                <a:solidFill>
                  <a:schemeClr val="accent3">
                    <a:lumMod val="50000"/>
                  </a:schemeClr>
                </a:solidFill>
              </a:rPr>
              <a:t>ost-volume-profit chart</a:t>
            </a:r>
            <a:endParaRPr lang="en-US" dirty="0">
              <a:solidFill>
                <a:schemeClr val="accent3">
                  <a:lumMod val="50000"/>
                </a:schemeClr>
              </a:solidFill>
            </a:endParaRPr>
          </a:p>
          <a:p>
            <a:endParaRPr lang="en-US" dirty="0"/>
          </a:p>
          <a:p>
            <a:endParaRPr lang="en-US" altLang="en-US" dirty="0"/>
          </a:p>
        </p:txBody>
      </p:sp>
    </p:spTree>
    <p:extLst>
      <p:ext uri="{BB962C8B-B14F-4D97-AF65-F5344CB8AC3E}">
        <p14:creationId xmlns:p14="http://schemas.microsoft.com/office/powerpoint/2010/main" val="2660322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We compute the break-even point using the formula in this slide. This formula uses the contribution margin per unit (calculated above), which for Rydell is $30 ($100 - $70). The break-even sales volume in units is</a:t>
            </a:r>
            <a:r>
              <a:rPr lang="en-US" baseline="0" dirty="0"/>
              <a:t> $24,000 / $30 = 800 units per month.</a:t>
            </a:r>
            <a:endParaRPr lang="en-US" dirty="0"/>
          </a:p>
          <a:p>
            <a:endParaRPr lang="en-US" dirty="0"/>
          </a:p>
          <a:p>
            <a:r>
              <a:rPr lang="en-US" dirty="0"/>
              <a:t>If Rydell sells 800 units, its profit will be zero. Profit increases or decreases by $30 for every unit sold above or below that break-even point; if Rydell sells 801 units, profit will equal $30. We also can calculate the break-even point in dollars. Also called </a:t>
            </a:r>
            <a:r>
              <a:rPr lang="en-US" i="1" dirty="0"/>
              <a:t>break-even sales dollars, </a:t>
            </a:r>
            <a:r>
              <a:rPr lang="en-US" dirty="0"/>
              <a:t>it uses the contribution margin ratio to determine the required sales dollars needed for the company to break even. </a:t>
            </a:r>
          </a:p>
          <a:p>
            <a:endParaRPr lang="en-US" altLang="en-US" dirty="0"/>
          </a:p>
          <a:p>
            <a:r>
              <a:rPr lang="en-US" dirty="0"/>
              <a:t>The second graphic shows the formula and Rydell’s break-even point in dollars.</a:t>
            </a:r>
            <a:endParaRPr lang="en-US" altLang="en-US" dirty="0"/>
          </a:p>
        </p:txBody>
      </p:sp>
    </p:spTree>
    <p:extLst>
      <p:ext uri="{BB962C8B-B14F-4D97-AF65-F5344CB8AC3E}">
        <p14:creationId xmlns:p14="http://schemas.microsoft.com/office/powerpoint/2010/main" val="27674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The center of Exhibit 18.13 shows the general format of a </a:t>
            </a:r>
            <a:r>
              <a:rPr lang="en-US" sz="1200" i="1" kern="1200" dirty="0">
                <a:solidFill>
                  <a:schemeClr val="tx1"/>
                </a:solidFill>
                <a:effectLst/>
                <a:latin typeface="+mn-lt"/>
                <a:ea typeface="+mn-ea"/>
                <a:cs typeface="+mn-cs"/>
              </a:rPr>
              <a:t>contribution margin income statement</a:t>
            </a:r>
            <a:r>
              <a:rPr lang="en-US" sz="1200" kern="1200" dirty="0">
                <a:solidFill>
                  <a:schemeClr val="tx1"/>
                </a:solidFill>
                <a:effectLst/>
                <a:latin typeface="+mn-lt"/>
                <a:ea typeface="+mn-ea"/>
                <a:cs typeface="+mn-cs"/>
              </a:rPr>
              <a:t>. It differs in format from a traditional income statement in two ways. First, it separately classifies costs and expenses as variable or fixed. Second, it reports contribution margin (sales – variable costs). A traditional income statement classifies costs as product or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use this statement as another way to find the break-even point. For Rydell to break even, its contribution margin must exactly equal its fixed costs of $24,000. For Rydell’s contribution margin to equal $24,000, it must sell 800 units ($24,000/$30). The resulting contribution margin income statement shows that the $80,000 revenue from sales of 800 units exactly equals the sum of variable and fixed costs.</a:t>
            </a:r>
          </a:p>
          <a:p>
            <a:endParaRPr lang="en-US" altLang="en-US" dirty="0"/>
          </a:p>
          <a:p>
            <a:endParaRPr lang="en-US" altLang="en-US" dirty="0"/>
          </a:p>
        </p:txBody>
      </p:sp>
    </p:spTree>
    <p:extLst>
      <p:ext uri="{BB962C8B-B14F-4D97-AF65-F5344CB8AC3E}">
        <p14:creationId xmlns:p14="http://schemas.microsoft.com/office/powerpoint/2010/main" val="354932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382567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a:solidFill>
                  <a:schemeClr val="tx1"/>
                </a:solidFill>
                <a:effectLst/>
                <a:latin typeface="+mn-lt"/>
                <a:ea typeface="+mn-ea"/>
                <a:cs typeface="+mn-cs"/>
              </a:rPr>
              <a:t>A third way to find the break-even point is by examining a </a:t>
            </a:r>
            <a:r>
              <a:rPr lang="en-US" sz="1200" b="1" kern="1200" dirty="0">
                <a:solidFill>
                  <a:schemeClr val="tx1"/>
                </a:solidFill>
                <a:effectLst/>
                <a:latin typeface="+mn-lt"/>
                <a:ea typeface="+mn-ea"/>
                <a:cs typeface="+mn-cs"/>
              </a:rPr>
              <a:t>cost-volume-profit (CVP) chart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break-even chart</a:t>
            </a:r>
            <a:r>
              <a:rPr lang="en-US" sz="1200" kern="1200" dirty="0">
                <a:solidFill>
                  <a:schemeClr val="tx1"/>
                </a:solidFill>
                <a:effectLst/>
                <a:latin typeface="+mn-lt"/>
                <a:ea typeface="+mn-ea"/>
                <a:cs typeface="+mn-cs"/>
              </a:rPr>
              <a:t>). Exhibit 18.14 shows Rydell’s CVP chart. In a CVP chart, the horizontal axis is the number of units produced and sold, and the vertical axis is dollars of sales and costs. The lines in the chart show both sales and costs at different output levels.</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CVP chart provides several key observations. </a:t>
            </a:r>
          </a:p>
          <a:p>
            <a:r>
              <a:rPr lang="en-US" sz="1200" b="0" i="0" u="none" strike="noStrike" kern="1200" baseline="0" dirty="0">
                <a:solidFill>
                  <a:schemeClr val="tx1"/>
                </a:solidFill>
                <a:latin typeface="+mn-lt"/>
                <a:ea typeface="+mn-ea"/>
                <a:cs typeface="+mn-cs"/>
              </a:rPr>
              <a:t>1. </a:t>
            </a:r>
            <a:r>
              <a:rPr lang="en-US" sz="1200" b="1" i="0" u="none" strike="noStrike" kern="1200" baseline="0" dirty="0">
                <a:solidFill>
                  <a:schemeClr val="tx1"/>
                </a:solidFill>
                <a:latin typeface="+mn-lt"/>
                <a:ea typeface="+mn-ea"/>
                <a:cs typeface="+mn-cs"/>
              </a:rPr>
              <a:t>Break-even point</a:t>
            </a:r>
            <a:r>
              <a:rPr lang="en-US" sz="1200" b="0" i="0" u="none" strike="noStrike" kern="1200" baseline="0" dirty="0">
                <a:solidFill>
                  <a:schemeClr val="tx1"/>
                </a:solidFill>
                <a:latin typeface="+mn-lt"/>
                <a:ea typeface="+mn-ea"/>
                <a:cs typeface="+mn-cs"/>
              </a:rPr>
              <a:t>, where the total cost line and total sales line intersect—at 800 units, or $80,000, for Rydell. </a:t>
            </a:r>
          </a:p>
          <a:p>
            <a:r>
              <a:rPr lang="en-US" sz="1200" b="0" i="0" u="none" strike="noStrike" kern="1200" baseline="0" dirty="0">
                <a:solidFill>
                  <a:schemeClr val="tx1"/>
                </a:solidFill>
                <a:latin typeface="+mn-lt"/>
                <a:ea typeface="+mn-ea"/>
                <a:cs typeface="+mn-cs"/>
              </a:rPr>
              <a:t>2. </a:t>
            </a:r>
            <a:r>
              <a:rPr lang="en-US" sz="1200" b="1" i="0" u="none" strike="noStrike" kern="1200" baseline="0" dirty="0">
                <a:solidFill>
                  <a:schemeClr val="tx1"/>
                </a:solidFill>
                <a:latin typeface="+mn-lt"/>
                <a:ea typeface="+mn-ea"/>
                <a:cs typeface="+mn-cs"/>
              </a:rPr>
              <a:t>Profit or loss expected</a:t>
            </a:r>
            <a:r>
              <a:rPr lang="en-US" sz="1200" b="0" i="0" u="none" strike="noStrike" kern="1200" baseline="0" dirty="0">
                <a:solidFill>
                  <a:schemeClr val="tx1"/>
                </a:solidFill>
                <a:latin typeface="+mn-lt"/>
                <a:ea typeface="+mn-ea"/>
                <a:cs typeface="+mn-cs"/>
              </a:rPr>
              <a:t>, measured as the vertical distance between the sales line and the total cost line at any level of units sold (a loss is to the left of the break-even point, a profit is to the right). As the number of units sold increases, the loss area decreases and the profit area increases. </a:t>
            </a:r>
          </a:p>
          <a:p>
            <a:r>
              <a:rPr lang="en-US" sz="1200" b="0" i="0" u="none" strike="noStrike" kern="1200" baseline="0" dirty="0">
                <a:solidFill>
                  <a:schemeClr val="tx1"/>
                </a:solidFill>
                <a:latin typeface="+mn-lt"/>
                <a:ea typeface="+mn-ea"/>
                <a:cs typeface="+mn-cs"/>
              </a:rPr>
              <a:t>3. </a:t>
            </a:r>
            <a:r>
              <a:rPr lang="en-US" sz="1200" b="1" i="0" u="none" strike="noStrike" kern="1200" baseline="0" dirty="0">
                <a:solidFill>
                  <a:schemeClr val="tx1"/>
                </a:solidFill>
                <a:latin typeface="+mn-lt"/>
                <a:ea typeface="+mn-ea"/>
                <a:cs typeface="+mn-cs"/>
              </a:rPr>
              <a:t>Maximum productive capacity</a:t>
            </a:r>
            <a:r>
              <a:rPr lang="en-US" sz="1200" b="0" i="0" u="none" strike="noStrike" kern="1200" baseline="0" dirty="0">
                <a:solidFill>
                  <a:schemeClr val="tx1"/>
                </a:solidFill>
                <a:latin typeface="+mn-lt"/>
                <a:ea typeface="+mn-ea"/>
                <a:cs typeface="+mn-cs"/>
              </a:rPr>
              <a:t>, which is 1,800 units (the last point on the CVP chart). At this point Rydell expects sales of $180,000 and its largest profit.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Total costs. </a:t>
            </a:r>
            <a:r>
              <a:rPr lang="en-US" sz="1200" b="0" i="0" u="none" strike="noStrike" kern="1200" baseline="0" dirty="0">
                <a:solidFill>
                  <a:schemeClr val="tx1"/>
                </a:solidFill>
                <a:latin typeface="+mn-lt"/>
                <a:ea typeface="+mn-ea"/>
                <a:cs typeface="+mn-cs"/>
              </a:rPr>
              <a:t>This line starts at the fixed costs level on the vertical axis ($24,000 for Rydell). The slope of this line is the variable cost per unit ($70 per unit for Rydell).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Total sales. </a:t>
            </a:r>
            <a:r>
              <a:rPr lang="en-US" sz="1200" b="0" i="0" u="none" strike="noStrike" kern="1200" baseline="0" dirty="0">
                <a:solidFill>
                  <a:schemeClr val="tx1"/>
                </a:solidFill>
                <a:latin typeface="+mn-lt"/>
                <a:ea typeface="+mn-ea"/>
                <a:cs typeface="+mn-cs"/>
              </a:rPr>
              <a:t>This line starts at zero on the vertical axis (zero units and zero dollars of sales). The slope of this line equals the selling price per unit ($100 per unit for Rydell). This line must not extend beyond the company’s productive capacity.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62371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defTabSz="939363">
              <a:defRPr/>
            </a:pPr>
            <a:r>
              <a:rPr lang="en-US" dirty="0"/>
              <a:t>Because CVP analysis uses estimates, knowing how changes in those estimates impact break-even is useful. For example, a manager might form three estimates for each of the components of break-even: optimistic, most likely, and pessimistic. Then ranges of break-even points in units can be computed, using any of the three methods shown. To illustrate, assume Rydell’s managers provide the set of estimates in this slide.</a:t>
            </a:r>
          </a:p>
          <a:p>
            <a:endParaRPr lang="en-US" altLang="en-US" dirty="0"/>
          </a:p>
          <a:p>
            <a:r>
              <a:rPr lang="en-US" dirty="0"/>
              <a:t>If, for example, Rydell’s managers believe they can raise the selling price of a football to $105, without any change in unit variable or total fixed costs, then the revised contribution margin per football is $35 ($105 - $70), and the revised break-even in units is shown in the middle graphic.</a:t>
            </a:r>
          </a:p>
          <a:p>
            <a:pPr defTabSz="939363">
              <a:defRPr/>
            </a:pPr>
            <a:br>
              <a:rPr lang="en-US" dirty="0"/>
            </a:br>
            <a:r>
              <a:rPr lang="en-US" dirty="0"/>
              <a:t>Repeating this calculation using each of the other eight separate estimates above (and keeping other estimates unchanged from their original amounts), and graphing the results, yields the three graphs as shown.</a:t>
            </a:r>
          </a:p>
          <a:p>
            <a:endParaRPr lang="en-US" altLang="en-US" dirty="0"/>
          </a:p>
          <a:p>
            <a:pPr defTabSz="939363">
              <a:defRPr/>
            </a:pPr>
            <a:r>
              <a:rPr lang="en-US" dirty="0"/>
              <a:t>These graphs show how changes in selling prices, variable costs, and fixed costs impact break-even. When selling prices can be increased without impacting unit variable costs or total fixed costs, break-even decreases (graph A). When competition reduces selling prices, and the company cannot reduce costs, break-even increases (graph A). Increases in either variable (graph B) or fixed costs (graph C), if they cannot be passed on to customers via higher selling prices, will increase break-even. If costs can be reduced and selling prices held constant, the break-even point decreases.</a:t>
            </a:r>
          </a:p>
          <a:p>
            <a:endParaRPr lang="en-US" altLang="en-US" dirty="0"/>
          </a:p>
        </p:txBody>
      </p:sp>
    </p:spTree>
    <p:extLst>
      <p:ext uri="{BB962C8B-B14F-4D97-AF65-F5344CB8AC3E}">
        <p14:creationId xmlns:p14="http://schemas.microsoft.com/office/powerpoint/2010/main" val="215141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695618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companies desire results in excess of break-even. The excess of expected sales over the break-even sales level is called a company’s </a:t>
            </a:r>
            <a:r>
              <a:rPr lang="en-US" b="1" dirty="0"/>
              <a:t>margin of safety, </a:t>
            </a:r>
            <a:r>
              <a:rPr lang="en-US" dirty="0"/>
              <a:t>the amount that sales can drop before the company incurs a loss. It is often expressed in dollars or as a percent of the expected sales level.</a:t>
            </a:r>
          </a:p>
          <a:p>
            <a:endParaRPr lang="en-US" dirty="0"/>
          </a:p>
          <a:p>
            <a:r>
              <a:rPr lang="en-US" dirty="0"/>
              <a:t>To illustrate, recall that Rydell’s break-even point in dollars is $80,000. If its expected sales are $100,000, the margin of safety is $20,000 ($100,000 - $80,000). As a percent, the margin of safety is 20% of expected sales as shown in this slide.</a:t>
            </a:r>
          </a:p>
          <a:p>
            <a:endParaRPr lang="en-US" dirty="0"/>
          </a:p>
          <a:p>
            <a:r>
              <a:rPr lang="en-US" dirty="0"/>
              <a:t>Management must assess whether the margin of safety is adequate in light of factors such as sales variability, competition, consumer tastes, and economic conditions.</a:t>
            </a:r>
          </a:p>
          <a:p>
            <a:endParaRPr lang="en-US" altLang="en-US" dirty="0"/>
          </a:p>
          <a:p>
            <a:pPr defTabSz="939363">
              <a:defRPr/>
            </a:pPr>
            <a:r>
              <a:rPr lang="en-US" altLang="en-US" b="1" dirty="0"/>
              <a:t>Review what you have learned in the following NEED-TO-KNOW Slides.</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316924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Managers often use contribution margin income statements to forecast future sales or income. Exhibit 118.19 shows the key variables in CVP analysis—sales, variable costs, contribution margin, and fixed costs, and their relations to income (pretax). To answer the question “What is the predicted income from a predicted level of sales?” we work our way down this income statement to compute income.</a:t>
            </a:r>
          </a:p>
          <a:p>
            <a:pPr defTabSz="939363">
              <a:defRPr/>
            </a:pPr>
            <a:br>
              <a:rPr lang="en-US" dirty="0"/>
            </a:br>
            <a:r>
              <a:rPr lang="en-US" dirty="0"/>
              <a:t>To illustrate, let’s assume that Rydell’s management expects to sell 1,500 units in January 2017. What is the amount of income if this sales level is achieved? Using the calculation format in the top graphic we compute Rydell’s expected income in the middle graphic.</a:t>
            </a:r>
          </a:p>
          <a:p>
            <a:endParaRPr lang="en-US" dirty="0"/>
          </a:p>
          <a:p>
            <a:pPr defTabSz="939363">
              <a:defRPr/>
            </a:pPr>
            <a:r>
              <a:rPr lang="en-US" dirty="0"/>
              <a:t>To find the amount of </a:t>
            </a:r>
            <a:r>
              <a:rPr lang="en-US" i="1" dirty="0"/>
              <a:t>after-tax </a:t>
            </a:r>
            <a:r>
              <a:rPr lang="en-US" dirty="0"/>
              <a:t>income from selling 1,500 units, management must apply the proper tax rate. Assume that the tax rate is 25%. Then we can prepare a projected after-tax income statement, shown in the bottom graphic. After-tax income can also be computed as pre-tax income </a:t>
            </a:r>
            <a:r>
              <a:rPr lang="en-US" b="0" i="0" dirty="0">
                <a:latin typeface="Calibri"/>
                <a:ea typeface="ＭＳ ゴシック"/>
                <a:cs typeface="Calibri"/>
              </a:rPr>
              <a:t>×</a:t>
            </a:r>
            <a:r>
              <a:rPr lang="en-US" dirty="0"/>
              <a:t> (1-tax rate).</a:t>
            </a:r>
          </a:p>
          <a:p>
            <a:pPr defTabSz="939363">
              <a:defRPr/>
            </a:pPr>
            <a:endParaRPr lang="en-US" dirty="0"/>
          </a:p>
          <a:p>
            <a:pPr defTabSz="939363">
              <a:defRPr/>
            </a:pPr>
            <a:r>
              <a:rPr lang="en-US" dirty="0"/>
              <a:t>Management then assesses whether this income is an adequate return on assets invested. Management should also consider whether sales and income can be increased by changing or reducing costs. CVP analysis is a good tool for addressing these kinds of “what-if” questions.</a:t>
            </a:r>
          </a:p>
          <a:p>
            <a:endParaRPr lang="en-US" altLang="en-US" dirty="0"/>
          </a:p>
        </p:txBody>
      </p:sp>
    </p:spTree>
    <p:extLst>
      <p:ext uri="{BB962C8B-B14F-4D97-AF65-F5344CB8AC3E}">
        <p14:creationId xmlns:p14="http://schemas.microsoft.com/office/powerpoint/2010/main" val="4046529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Many companies’ annual plans are based on certain income targets (sometimes called </a:t>
            </a:r>
            <a:r>
              <a:rPr lang="en-US" i="1" dirty="0"/>
              <a:t>budgets</a:t>
            </a:r>
            <a:r>
              <a:rPr lang="en-US" dirty="0"/>
              <a:t>). Rydell’s goal for this year is to increase income by 10% over the prior year. CVP analysis helps to determine the sales level needed to achieve the target income. Planning for the year is then based on this level.</a:t>
            </a:r>
          </a:p>
          <a:p>
            <a:endParaRPr lang="en-US" dirty="0"/>
          </a:p>
          <a:p>
            <a:r>
              <a:rPr lang="en-US" dirty="0"/>
              <a:t>We use the formula shown in Exhibit 18.22 to compute sales for a target income (pretax). To illustrate, Rydell has monthly fixed costs of $24,000 and a 30% contribution margin ratio. Assume that it sets a target monthly income of $12,000. Using the formula in Exhibit 18.22, we find that Rydell needs $120,000 of sales to produce a $12,000 pretax target income.</a:t>
            </a:r>
          </a:p>
          <a:p>
            <a:endParaRPr lang="en-US" altLang="en-US" dirty="0"/>
          </a:p>
        </p:txBody>
      </p:sp>
    </p:spTree>
    <p:extLst>
      <p:ext uri="{BB962C8B-B14F-4D97-AF65-F5344CB8AC3E}">
        <p14:creationId xmlns:p14="http://schemas.microsoft.com/office/powerpoint/2010/main" val="336435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589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Alternatively, we can compute </a:t>
            </a:r>
            <a:r>
              <a:rPr lang="en-US" i="1" dirty="0"/>
              <a:t>unit sales </a:t>
            </a:r>
            <a:r>
              <a:rPr lang="en-US" dirty="0"/>
              <a:t>instead of dollar sales. To do this, we substitute </a:t>
            </a:r>
            <a:r>
              <a:rPr lang="en-US" i="1" dirty="0"/>
              <a:t>contribution margin per unit </a:t>
            </a:r>
            <a:r>
              <a:rPr lang="en-US" dirty="0"/>
              <a:t>for the contribution margin ratio in the denominator. This gives the number of units to sell to reach the target income. Exhibit 18.23 illustrates this for Rydell. The two computations in Exhibits 18.22 and 18.23 are equivalent because sales of 1,200 units at $100 sales price per unit equal $120,000 of sales.</a:t>
            </a:r>
          </a:p>
          <a:p>
            <a:endParaRPr lang="en-US" altLang="en-US" dirty="0"/>
          </a:p>
        </p:txBody>
      </p:sp>
    </p:spTree>
    <p:extLst>
      <p:ext uri="{BB962C8B-B14F-4D97-AF65-F5344CB8AC3E}">
        <p14:creationId xmlns:p14="http://schemas.microsoft.com/office/powerpoint/2010/main" val="3098608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can also use the contribution margin income statement approach to compute sales for a target income, in two steps:</a:t>
            </a:r>
          </a:p>
          <a:p>
            <a:endParaRPr lang="en-US" dirty="0"/>
          </a:p>
          <a:p>
            <a:r>
              <a:rPr lang="en-US" b="1" i="1" dirty="0"/>
              <a:t>Step 1: </a:t>
            </a:r>
            <a:r>
              <a:rPr lang="en-US" dirty="0"/>
              <a:t>Insert the fixed costs ($24,000) and the target profit level ($12,000) into a contribution margin income statement, as shown in Exhibit 18.24. To cover its fixed costs of $24,000 and yield target income of $12,000, Rydell must generate a contribution margin of $36,000 (computed as $24,000 plus $12,000).</a:t>
            </a:r>
          </a:p>
          <a:p>
            <a:r>
              <a:rPr lang="en-US" b="1" i="1" dirty="0"/>
              <a:t>Step 2: </a:t>
            </a:r>
            <a:r>
              <a:rPr lang="en-US" dirty="0"/>
              <a:t>Enter $36,000 in the contribution margin row as Step 2. With a contribution margin ratio of 30%, sales must be $120,000, computed as $36,000 / 0.30, to yield a contribution margin of $36,000. We enter $120,000 in the sales row of the contribution margin income statement and solve for variable costs of $84,000 (computed as $120,000 - $36,000). At a selling price of $100 per unit, Rydell must sell 1,200 units ($120,000 / $100) to earn a target income of $12,000.</a:t>
            </a:r>
          </a:p>
          <a:p>
            <a:endParaRPr lang="en-US" dirty="0"/>
          </a:p>
          <a:p>
            <a:endParaRPr lang="en-US" dirty="0"/>
          </a:p>
          <a:p>
            <a:endParaRPr lang="en-US" altLang="en-US" dirty="0"/>
          </a:p>
        </p:txBody>
      </p:sp>
    </p:spTree>
    <p:extLst>
      <p:ext uri="{BB962C8B-B14F-4D97-AF65-F5344CB8AC3E}">
        <p14:creationId xmlns:p14="http://schemas.microsoft.com/office/powerpoint/2010/main" val="846473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Earlier we showed how changing one of the estimates in a CVP analysis impacts break-even. We can also examine strategies that impact several estimates in the CVP analysis. For instance, we might want to know what happens to income if we automate a currently manual process. We can use </a:t>
            </a:r>
            <a:r>
              <a:rPr lang="en-US" i="1" dirty="0"/>
              <a:t>sensitivity analysis </a:t>
            </a:r>
            <a:r>
              <a:rPr lang="en-US" dirty="0"/>
              <a:t>to predict income if we can describe how these changes affect a company’s fixed costs, variable costs, selling price, and volume. CVP analyses based on different estimates can be useful to management in planning business strategy. </a:t>
            </a:r>
          </a:p>
          <a:p>
            <a:endParaRPr lang="en-US" altLang="en-US" dirty="0"/>
          </a:p>
          <a:p>
            <a:pPr defTabSz="939363">
              <a:defRPr/>
            </a:pPr>
            <a:r>
              <a:rPr lang="en-US" dirty="0"/>
              <a:t>A new machine would increase monthly fixed costs from $24,000 to $30,000 and decrease variable costs by $10 per unit (from $70 per unit to $60 per unit). Rydell’s break-even point in dollars is currently $80,000. Management needs to know how the new machine would affect Rydell’s break-even point in dollars. If Rydell maintains its selling price of $100 per unit, its contribution margin per unit will increase to $40—computed as $100 per unit minus the (new) variable costs of $60 per unit. With this new machine, the revised contribution margin ratio per unit is 40% (computed as $40 / $100). Rydell’s revised break-even point in dollars would be $75,000, as computed in the first graphic. The new machine would lower Rydell’s break-even point by $5,000, or 50 units, per month. The revised margin of safety increases to 25%, computed as ($100,000 - $75,000) / $100,000.</a:t>
            </a:r>
          </a:p>
          <a:p>
            <a:pPr defTabSz="939363">
              <a:defRPr/>
            </a:pPr>
            <a:endParaRPr lang="en-US" dirty="0"/>
          </a:p>
          <a:p>
            <a:pPr defTabSz="939363">
              <a:defRPr/>
            </a:pPr>
            <a:endParaRPr lang="en-US" dirty="0"/>
          </a:p>
          <a:p>
            <a:endParaRPr lang="en-US" altLang="en-US" dirty="0"/>
          </a:p>
        </p:txBody>
      </p:sp>
    </p:spTree>
    <p:extLst>
      <p:ext uri="{BB962C8B-B14F-4D97-AF65-F5344CB8AC3E}">
        <p14:creationId xmlns:p14="http://schemas.microsoft.com/office/powerpoint/2010/main" val="141479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274260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Many companies sell multiple products or services, and we can modify CVP analysis for use in these cases. An important assumption in a multiproduct setting is that the sales mix of different products is known and remains constant during the planning period. </a:t>
            </a:r>
            <a:r>
              <a:rPr lang="en-US" b="1" dirty="0"/>
              <a:t>Sales mix </a:t>
            </a:r>
            <a:r>
              <a:rPr lang="en-US" dirty="0"/>
              <a:t>is the ratio (proportion) of the sales volumes for the various products. </a:t>
            </a:r>
            <a:endParaRPr lang="en-US" altLang="en-US" dirty="0">
              <a:solidFill>
                <a:srgbClr val="CC0066"/>
              </a:solidFill>
            </a:endParaRPr>
          </a:p>
        </p:txBody>
      </p:sp>
    </p:spTree>
    <p:extLst>
      <p:ext uri="{BB962C8B-B14F-4D97-AF65-F5344CB8AC3E}">
        <p14:creationId xmlns:p14="http://schemas.microsoft.com/office/powerpoint/2010/main" val="816139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companies sell more than one product or service, we estimate the break-even point by using a </a:t>
            </a:r>
            <a:r>
              <a:rPr lang="en-US" b="1" dirty="0"/>
              <a:t>composite unit, </a:t>
            </a:r>
            <a:r>
              <a:rPr lang="en-US" dirty="0"/>
              <a:t>which summarizes the sales mix and contribution margins of each product. Multiproduct CVP analysis treats this composite unit as a single product. </a:t>
            </a:r>
            <a:endParaRPr lang="en-US" altLang="en-US" dirty="0"/>
          </a:p>
        </p:txBody>
      </p:sp>
    </p:spTree>
    <p:extLst>
      <p:ext uri="{BB962C8B-B14F-4D97-AF65-F5344CB8AC3E}">
        <p14:creationId xmlns:p14="http://schemas.microsoft.com/office/powerpoint/2010/main" val="3835007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To illustrate, let’s look at Hair-Today, a styling salon that offers three cuts: basic, ultra, and budget, in the ratio of four basic units to two ultra units to one budget unit (expressed as 4:2:1). Management wants to estimate its break-even point for next year. Unit selling prices for these three cuts are basic, $20; ultra, $32; and budget, $16. Unit variable costs for these three cuts</a:t>
            </a:r>
            <a:r>
              <a:rPr lang="en-US" baseline="0" dirty="0"/>
              <a:t> are basic $13; ultra, $18; and budget, $8. </a:t>
            </a:r>
            <a:r>
              <a:rPr lang="en-US" dirty="0"/>
              <a:t>Using the 4:2:1 sales mix, the selling price and variable cost of a composite unit of the three products is computed as shown.</a:t>
            </a:r>
          </a:p>
          <a:p>
            <a:endParaRPr lang="en-US" dirty="0"/>
          </a:p>
          <a:p>
            <a:pPr>
              <a:buClr>
                <a:srgbClr val="0000FF"/>
              </a:buClr>
            </a:pPr>
            <a:endParaRPr lang="en-US" altLang="en-US" dirty="0"/>
          </a:p>
        </p:txBody>
      </p:sp>
    </p:spTree>
    <p:extLst>
      <p:ext uri="{BB962C8B-B14F-4D97-AF65-F5344CB8AC3E}">
        <p14:creationId xmlns:p14="http://schemas.microsoft.com/office/powerpoint/2010/main" val="4005160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Using the 4:2:1 sales mix, the selling price of a composite unit of the three products is computed as shown.</a:t>
            </a:r>
          </a:p>
          <a:p>
            <a:endParaRPr lang="en-US" altLang="en-US" dirty="0"/>
          </a:p>
        </p:txBody>
      </p:sp>
    </p:spTree>
    <p:extLst>
      <p:ext uri="{BB962C8B-B14F-4D97-AF65-F5344CB8AC3E}">
        <p14:creationId xmlns:p14="http://schemas.microsoft.com/office/powerpoint/2010/main" val="2133638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Hair-Today’s fixed costs are $192,000 per year, and its unit variable costs of the three products are basic, $13; ultra, $18; and budget, $8. Variable costs for a composite unit of these products is shown.</a:t>
            </a:r>
          </a:p>
          <a:p>
            <a:endParaRPr lang="en-US" dirty="0"/>
          </a:p>
        </p:txBody>
      </p:sp>
    </p:spTree>
    <p:extLst>
      <p:ext uri="{BB962C8B-B14F-4D97-AF65-F5344CB8AC3E}">
        <p14:creationId xmlns:p14="http://schemas.microsoft.com/office/powerpoint/2010/main" val="10884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We compute the contribution margin for a composite unit using essentially the same formula used earlier. Assuming Hair-Today’s fixed costs</a:t>
            </a:r>
            <a:r>
              <a:rPr lang="en-US" sz="1200" kern="1200" baseline="0" dirty="0">
                <a:solidFill>
                  <a:schemeClr val="tx1"/>
                </a:solidFill>
                <a:effectLst/>
                <a:latin typeface="+mn-lt"/>
                <a:ea typeface="+mn-ea"/>
                <a:cs typeface="+mn-cs"/>
              </a:rPr>
              <a:t> are $192,000 per year, we compute Hair-Today’s break-even point in composite units as shown here.</a:t>
            </a:r>
            <a:endParaRPr lang="en-US" dirty="0"/>
          </a:p>
          <a:p>
            <a:pPr defTabSz="939363">
              <a:defRPr/>
            </a:pPr>
            <a:endParaRPr lang="en-US" dirty="0"/>
          </a:p>
          <a:p>
            <a:pPr defTabSz="939363">
              <a:defRPr/>
            </a:pPr>
            <a:endParaRPr lang="en-US" dirty="0"/>
          </a:p>
          <a:p>
            <a:endParaRPr lang="en-US" altLang="en-US" dirty="0"/>
          </a:p>
          <a:p>
            <a:endParaRPr lang="en-US" altLang="en-US" dirty="0"/>
          </a:p>
        </p:txBody>
      </p:sp>
    </p:spTree>
    <p:extLst>
      <p:ext uri="{BB962C8B-B14F-4D97-AF65-F5344CB8AC3E}">
        <p14:creationId xmlns:p14="http://schemas.microsoft.com/office/powerpoint/2010/main" val="325160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Planning a company’s future activities is crucial to successful management. Managers use </a:t>
            </a:r>
            <a:r>
              <a:rPr lang="en-US" b="1" dirty="0"/>
              <a:t>cost-volume-profit (CVP) analysis, </a:t>
            </a:r>
            <a:r>
              <a:rPr lang="en-US" dirty="0"/>
              <a:t>to predict how changes in costs and sales levels affect profit. In its basic form, CVP analysis involves computing the sales level at which a company neither earns an income nor incurs a loss, called the </a:t>
            </a:r>
            <a:r>
              <a:rPr lang="en-US" i="1" dirty="0"/>
              <a:t>break-even point. </a:t>
            </a:r>
            <a:r>
              <a:rPr lang="en-US" dirty="0"/>
              <a:t>For this reason, this basic form of cost-volume-profit analysis is often called </a:t>
            </a:r>
            <a:r>
              <a:rPr lang="en-US" i="1" dirty="0"/>
              <a:t>break-even analysis.</a:t>
            </a:r>
          </a:p>
          <a:p>
            <a:endParaRPr lang="en-US" dirty="0"/>
          </a:p>
          <a:p>
            <a:r>
              <a:rPr lang="en-US" dirty="0"/>
              <a:t>Managers use CVP analysis to make predictions such as:</a:t>
            </a:r>
          </a:p>
          <a:p>
            <a:pPr marL="171450" indent="-171450">
              <a:buFont typeface="Arial" panose="020B0604020202020204" pitchFamily="34" charset="0"/>
              <a:buChar char="•"/>
            </a:pPr>
            <a:r>
              <a:rPr lang="en-US" dirty="0"/>
              <a:t>How many units must we sell to break-even?</a:t>
            </a:r>
          </a:p>
          <a:p>
            <a:pPr marL="171450" indent="-171450">
              <a:buFont typeface="Arial" panose="020B0604020202020204" pitchFamily="34" charset="0"/>
              <a:buChar char="•"/>
            </a:pPr>
            <a:r>
              <a:rPr lang="en-US" dirty="0"/>
              <a:t>How much does income increase if we install a new machine to reduce labor costs? </a:t>
            </a:r>
          </a:p>
          <a:p>
            <a:pPr marL="171450" indent="-171450">
              <a:buFont typeface="Arial" panose="020B0604020202020204" pitchFamily="34" charset="0"/>
              <a:buChar char="•"/>
            </a:pPr>
            <a:r>
              <a:rPr lang="en-US" dirty="0"/>
              <a:t>What is the change in income if selling prices decline and sales volume increases? </a:t>
            </a:r>
          </a:p>
          <a:p>
            <a:pPr marL="171450" indent="-171450">
              <a:buFont typeface="Arial" panose="020B0604020202020204" pitchFamily="34" charset="0"/>
              <a:buChar char="•"/>
            </a:pPr>
            <a:r>
              <a:rPr lang="en-US" dirty="0"/>
              <a:t>How will income change if we change the sales mix of our products or services?</a:t>
            </a:r>
          </a:p>
          <a:p>
            <a:pPr marL="171450" indent="-171450">
              <a:buFont typeface="Arial" panose="020B0604020202020204" pitchFamily="34" charset="0"/>
              <a:buChar char="•"/>
            </a:pPr>
            <a:r>
              <a:rPr lang="en-US" dirty="0"/>
              <a:t>What sales volume is needed to earn a target income?</a:t>
            </a:r>
          </a:p>
          <a:p>
            <a:endParaRPr lang="en-US" altLang="en-US" dirty="0"/>
          </a:p>
          <a:p>
            <a:r>
              <a:rPr lang="en-US" sz="1200" kern="1200" dirty="0">
                <a:solidFill>
                  <a:schemeClr val="tx1"/>
                </a:solidFill>
                <a:effectLst/>
                <a:latin typeface="+mn-lt"/>
                <a:ea typeface="+mn-ea"/>
                <a:cs typeface="+mn-cs"/>
              </a:rPr>
              <a:t>We describe in this chapter how to apply CVP analysis. We first review cost classifications like fixed and variable costs, and then we show several methods for measuring these types of costs. </a:t>
            </a:r>
            <a:r>
              <a:rPr lang="en-US" sz="1200" b="0" i="0" u="none" strike="noStrike" kern="1200" baseline="0" dirty="0">
                <a:solidFill>
                  <a:schemeClr val="tx1"/>
                </a:solidFill>
                <a:latin typeface="+mn-lt"/>
                <a:ea typeface="+mn-ea"/>
                <a:cs typeface="+mn-cs"/>
              </a:rPr>
              <a:t>The concept of </a:t>
            </a:r>
            <a:r>
              <a:rPr lang="en-US" sz="1200" b="0" i="1" u="none" strike="noStrike" kern="1200" baseline="0" dirty="0">
                <a:solidFill>
                  <a:schemeClr val="tx1"/>
                </a:solidFill>
                <a:latin typeface="+mn-lt"/>
                <a:ea typeface="+mn-ea"/>
                <a:cs typeface="+mn-cs"/>
              </a:rPr>
              <a:t>relevant range </a:t>
            </a:r>
            <a:r>
              <a:rPr lang="en-US" sz="1200" b="0" i="0" u="none" strike="noStrike" kern="1200" baseline="0" dirty="0">
                <a:solidFill>
                  <a:schemeClr val="tx1"/>
                </a:solidFill>
                <a:latin typeface="+mn-lt"/>
                <a:ea typeface="+mn-ea"/>
                <a:cs typeface="+mn-cs"/>
              </a:rPr>
              <a:t>is important to classifying costs for CVP analysis. The </a:t>
            </a:r>
            <a:r>
              <a:rPr lang="en-US" sz="1200" b="1" i="0" u="none" strike="noStrike" kern="1200" baseline="0" dirty="0">
                <a:solidFill>
                  <a:schemeClr val="tx1"/>
                </a:solidFill>
                <a:latin typeface="+mn-lt"/>
                <a:ea typeface="+mn-ea"/>
                <a:cs typeface="+mn-cs"/>
              </a:rPr>
              <a:t>relevant range of operations </a:t>
            </a:r>
            <a:r>
              <a:rPr lang="en-US" sz="1200" b="0" i="0" u="none" strike="noStrike" kern="1200" baseline="0" dirty="0">
                <a:solidFill>
                  <a:schemeClr val="tx1"/>
                </a:solidFill>
                <a:latin typeface="+mn-lt"/>
                <a:ea typeface="+mn-ea"/>
                <a:cs typeface="+mn-cs"/>
              </a:rPr>
              <a:t>is the normal operating range for a business.</a:t>
            </a:r>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39165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computation implies that Hair-Today breaks even when it sells 3,000 composite units. Each composite unit represents seven haircuts. To determine how many units of each product it must sell to break even, we use the expected sales mix of 4:2:1 and multiply the number of units of each product in the composite by 3,000 as follows.</a:t>
            </a:r>
          </a:p>
          <a:p>
            <a:endParaRPr lang="en-US" altLang="en-US" dirty="0"/>
          </a:p>
        </p:txBody>
      </p:sp>
    </p:spTree>
    <p:extLst>
      <p:ext uri="{BB962C8B-B14F-4D97-AF65-F5344CB8AC3E}">
        <p14:creationId xmlns:p14="http://schemas.microsoft.com/office/powerpoint/2010/main" val="594295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verifies the results for composite units by showing Hair-Today’s sales and costs at this break-even point using a forecasted contribution margin income statement.</a:t>
            </a:r>
          </a:p>
          <a:p>
            <a:r>
              <a:rPr lang="en-US" dirty="0"/>
              <a:t> </a:t>
            </a:r>
          </a:p>
          <a:p>
            <a:r>
              <a:rPr lang="en-US" dirty="0"/>
              <a:t>If the sales mix changes, it is likely that the break-even point will change also. For example, if Hair-Today sells more ultra cuts and fewer basic cuts, its break-even point will decrease. We can vary the sales mix to see what happens under alternative strategies.</a:t>
            </a:r>
          </a:p>
          <a:p>
            <a:endParaRPr lang="en-US" dirty="0"/>
          </a:p>
          <a:p>
            <a:r>
              <a:rPr lang="en-US" sz="1200" kern="1200" dirty="0">
                <a:solidFill>
                  <a:schemeClr val="tx1"/>
                </a:solidFill>
                <a:effectLst/>
                <a:latin typeface="+mn-lt"/>
                <a:ea typeface="+mn-ea"/>
                <a:cs typeface="+mn-cs"/>
              </a:rPr>
              <a:t>For companies that sell many different products, multiproduct break-even computations can become unwieldy. Amazon, for example, sells over 200 million different products. In such cases, managers can group these products into departments (such as clothing, sporting goods, music) and compute department contribution margins. The department contribution margins and the sales mix can be used as we illustrate in this section.</a:t>
            </a:r>
            <a:endParaRPr lang="en-US" dirty="0"/>
          </a:p>
          <a:p>
            <a:endParaRPr lang="en-US" altLang="en-US" dirty="0"/>
          </a:p>
          <a:p>
            <a:endParaRPr lang="en-US" altLang="en-US" dirty="0"/>
          </a:p>
        </p:txBody>
      </p:sp>
    </p:spTree>
    <p:extLst>
      <p:ext uri="{BB962C8B-B14F-4D97-AF65-F5344CB8AC3E}">
        <p14:creationId xmlns:p14="http://schemas.microsoft.com/office/powerpoint/2010/main" val="2272004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CVP analysis relies on several assumptions: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can be classified as variable or fixed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are linear within the relevant range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units produced are sold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Sales mix is constant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costs and sales differ from these assumptions, the results of CVP analysis can be limited. Managers understand that CVP analysis gives approximate answers to questions and enables them to make rough estimates about the future. </a:t>
            </a:r>
          </a:p>
          <a:p>
            <a:endParaRPr lang="en-US" altLang="en-US" dirty="0"/>
          </a:p>
        </p:txBody>
      </p:sp>
    </p:spTree>
    <p:extLst>
      <p:ext uri="{BB962C8B-B14F-4D97-AF65-F5344CB8AC3E}">
        <p14:creationId xmlns:p14="http://schemas.microsoft.com/office/powerpoint/2010/main" val="2009093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18705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Managers try is to get maximum benefits from their fixed costs. Managers want to use 100% of their output capacity so that fixed costs are spread over the largest number of units. This would decrease fixed cost per unit and increase income. The extent, or relative size, of fixed costs in the total cost structure is known as </a:t>
            </a:r>
            <a:r>
              <a:rPr lang="en-US" b="1" dirty="0"/>
              <a:t>operating leverage. </a:t>
            </a:r>
            <a:r>
              <a:rPr lang="en-US" dirty="0"/>
              <a:t>Companies having a higher proportion of fixed costs in their total cost structure have higher operating leverage. An example is a company that automates its processes instead of using direct labor, increasing its fixed costs and lowering its variable costs.</a:t>
            </a:r>
          </a:p>
          <a:p>
            <a:endParaRPr lang="en-US" dirty="0"/>
          </a:p>
          <a:p>
            <a:r>
              <a:rPr lang="en-US" dirty="0"/>
              <a:t>A useful managerial measure to assess the effect of changes in the level of sales on income is the </a:t>
            </a:r>
            <a:r>
              <a:rPr lang="en-US" b="1" dirty="0"/>
              <a:t>degree of operating leverage (DOL), </a:t>
            </a:r>
            <a:r>
              <a:rPr lang="en-US" dirty="0"/>
              <a:t>calculated as shown in this slide.</a:t>
            </a:r>
          </a:p>
          <a:p>
            <a:endParaRPr lang="en-US" altLang="en-US" dirty="0"/>
          </a:p>
        </p:txBody>
      </p:sp>
    </p:spTree>
    <p:extLst>
      <p:ext uri="{BB962C8B-B14F-4D97-AF65-F5344CB8AC3E}">
        <p14:creationId xmlns:p14="http://schemas.microsoft.com/office/powerpoint/2010/main" val="3969838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To illustrate, let’s return to Rydell Company and assume it sells 1,200 footballs. At this sales level, its contribution margin (in dollars) and pretax income are computed as shown.</a:t>
            </a:r>
          </a:p>
          <a:p>
            <a:pPr defTabSz="939363">
              <a:defRPr/>
            </a:pPr>
            <a:endParaRPr lang="en-US" dirty="0"/>
          </a:p>
          <a:p>
            <a:pPr defTabSz="939363">
              <a:defRPr/>
            </a:pPr>
            <a:r>
              <a:rPr lang="en-US" dirty="0"/>
              <a:t>Rydell’s degree of operating leverage (DOL) is then computed as shown. We then can use DOL to measure the effect of changes in the level of sales on pretax income. For example, if Rydell expects sales can either increase or decrease by 10%, and these changes would be within Rydell’s relevant range, we can compute the change in pretax income using DOL as shown in the bottom graphic.</a:t>
            </a:r>
          </a:p>
        </p:txBody>
      </p:sp>
    </p:spTree>
    <p:extLst>
      <p:ext uri="{BB962C8B-B14F-4D97-AF65-F5344CB8AC3E}">
        <p14:creationId xmlns:p14="http://schemas.microsoft.com/office/powerpoint/2010/main" val="688394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Microsoft Excel® and other spreadsheet software can be used to perform least-squares regressions to identify cost behavior. In Excel, the INTERCEPT and SLOPE functions are used. The following screen shot reports the data from earlier in the presentation in cells Al through C13 and shows the cell contents to find the intercept (cell B15) and slope (cell B16). Cell B15 uses Excel to find the intercept from a least-squares regression of total cost (shown as C2:C13 in cell B15) on units produced (shown as B2:B13 in cell B15). Spreadsheet software is useful in understanding cost behavior when many data points (such as monthly total costs and units produced) are available.</a:t>
            </a:r>
          </a:p>
          <a:p>
            <a:endParaRPr lang="en-US" altLang="en-US" dirty="0"/>
          </a:p>
        </p:txBody>
      </p:sp>
    </p:spTree>
    <p:extLst>
      <p:ext uri="{BB962C8B-B14F-4D97-AF65-F5344CB8AC3E}">
        <p14:creationId xmlns:p14="http://schemas.microsoft.com/office/powerpoint/2010/main" val="914133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9214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0" i="0" u="none" strike="noStrike" kern="1200" baseline="0" dirty="0">
                <a:solidFill>
                  <a:schemeClr val="tx1"/>
                </a:solidFill>
                <a:latin typeface="+mn-lt"/>
                <a:ea typeface="+mn-ea"/>
                <a:cs typeface="+mn-cs"/>
              </a:rPr>
              <a:t>The contribution margin income statement introduced in this chapter is also known as a </a:t>
            </a:r>
            <a:r>
              <a:rPr lang="en-US" sz="1200" b="1" i="0" u="none" strike="noStrike" kern="1200" baseline="0" dirty="0">
                <a:solidFill>
                  <a:schemeClr val="tx1"/>
                </a:solidFill>
                <a:latin typeface="+mn-lt"/>
                <a:ea typeface="+mn-ea"/>
                <a:cs typeface="+mn-cs"/>
              </a:rPr>
              <a:t>variable costing income statement. </a:t>
            </a:r>
            <a:r>
              <a:rPr lang="en-US" sz="1200" b="0" i="0" u="none" strike="noStrike" kern="1200" baseline="0" dirty="0">
                <a:solidFill>
                  <a:schemeClr val="tx1"/>
                </a:solidFill>
                <a:latin typeface="+mn-lt"/>
                <a:ea typeface="+mn-ea"/>
                <a:cs typeface="+mn-cs"/>
              </a:rPr>
              <a:t>In </a:t>
            </a:r>
            <a:r>
              <a:rPr lang="en-US" sz="1200" b="1" i="0" u="none" strike="noStrike" kern="1200" baseline="0" dirty="0">
                <a:solidFill>
                  <a:schemeClr val="tx1"/>
                </a:solidFill>
                <a:latin typeface="+mn-lt"/>
                <a:ea typeface="+mn-ea"/>
                <a:cs typeface="+mn-cs"/>
              </a:rPr>
              <a:t>variable costing, </a:t>
            </a:r>
            <a:r>
              <a:rPr lang="en-US" sz="1200" b="0" i="0" u="none" strike="noStrike" kern="1200" baseline="0" dirty="0">
                <a:solidFill>
                  <a:schemeClr val="tx1"/>
                </a:solidFill>
                <a:latin typeface="+mn-lt"/>
                <a:ea typeface="+mn-ea"/>
                <a:cs typeface="+mn-cs"/>
              </a:rPr>
              <a:t>only costs that change in total with changes in production levels are included in product costs. These costs include direct materials, direct labor, and </a:t>
            </a:r>
            <a:r>
              <a:rPr lang="en-US" sz="1200" b="0" i="1" u="none" strike="noStrike" kern="1200" baseline="0" dirty="0">
                <a:solidFill>
                  <a:schemeClr val="tx1"/>
                </a:solidFill>
                <a:latin typeface="+mn-lt"/>
                <a:ea typeface="+mn-ea"/>
                <a:cs typeface="+mn-cs"/>
              </a:rPr>
              <a:t>variable </a:t>
            </a:r>
            <a:r>
              <a:rPr lang="en-US" sz="1200" b="0" i="0" u="none" strike="noStrike" kern="1200" baseline="0" dirty="0">
                <a:solidFill>
                  <a:schemeClr val="tx1"/>
                </a:solidFill>
                <a:latin typeface="+mn-lt"/>
                <a:ea typeface="+mn-ea"/>
                <a:cs typeface="+mn-cs"/>
              </a:rPr>
              <a:t>overhead costs. Thus, under variable costing, </a:t>
            </a:r>
            <a:r>
              <a:rPr lang="en-US" sz="1200" b="0" i="1" u="none" strike="noStrike" kern="1200" baseline="0" dirty="0">
                <a:solidFill>
                  <a:schemeClr val="tx1"/>
                </a:solidFill>
                <a:latin typeface="+mn-lt"/>
                <a:ea typeface="+mn-ea"/>
                <a:cs typeface="+mn-cs"/>
              </a:rPr>
              <a:t>fixed </a:t>
            </a:r>
            <a:r>
              <a:rPr lang="en-US" sz="1200" b="0" i="0" u="none" strike="noStrike" kern="1200" baseline="0" dirty="0">
                <a:solidFill>
                  <a:schemeClr val="tx1"/>
                </a:solidFill>
                <a:latin typeface="+mn-lt"/>
                <a:ea typeface="+mn-ea"/>
                <a:cs typeface="+mn-cs"/>
              </a:rPr>
              <a:t>overhead costs are excluded from product costs. As we showed in this chapter, a variable costing approach can be useful in many managerial analyses and decisions.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variable costing method is not allowed, however, for external financial reporting. Instead, GAAP requires </a:t>
            </a:r>
            <a:r>
              <a:rPr lang="en-US" sz="1200" b="1" i="0" u="none" strike="noStrike" kern="1200" baseline="0" dirty="0">
                <a:solidFill>
                  <a:schemeClr val="tx1"/>
                </a:solidFill>
                <a:latin typeface="+mn-lt"/>
                <a:ea typeface="+mn-ea"/>
                <a:cs typeface="+mn-cs"/>
              </a:rPr>
              <a:t>absorption costing. </a:t>
            </a:r>
            <a:r>
              <a:rPr lang="en-US" sz="1200" b="0" i="0" u="none" strike="noStrike" kern="1200" baseline="0" dirty="0">
                <a:solidFill>
                  <a:schemeClr val="tx1"/>
                </a:solidFill>
                <a:latin typeface="+mn-lt"/>
                <a:ea typeface="+mn-ea"/>
                <a:cs typeface="+mn-cs"/>
              </a:rPr>
              <a:t>Under absorption costing, product costs include direct materials, direct labor, </a:t>
            </a:r>
            <a:r>
              <a:rPr lang="en-US" sz="1200" b="0" i="1" u="none" strike="noStrike" kern="1200" baseline="0" dirty="0">
                <a:solidFill>
                  <a:schemeClr val="tx1"/>
                </a:solidFill>
                <a:latin typeface="+mn-lt"/>
                <a:ea typeface="+mn-ea"/>
                <a:cs typeface="+mn-cs"/>
              </a:rPr>
              <a:t>and all overhead, </a:t>
            </a:r>
            <a:r>
              <a:rPr lang="en-US" sz="1200" b="0" i="0" u="none" strike="noStrike" kern="1200" baseline="0" dirty="0">
                <a:solidFill>
                  <a:schemeClr val="tx1"/>
                </a:solidFill>
                <a:latin typeface="+mn-lt"/>
                <a:ea typeface="+mn-ea"/>
                <a:cs typeface="+mn-cs"/>
              </a:rPr>
              <a:t>both variable and fixed. Managers can use variable costing information for internal decision making, but they must use absorption costing for external reporting purposes. </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Using the product cost data for IceAge, a skate manufacturer, Exhibit 18B.2 shows the product cost per unit computations for both absorption and variable costing. These computations are shown both in a tabular format (left side of exhibit) and a visual format (right side of exhibit). For absorption costing, the product cost per unit is $25, which consists of $4 in direct materials, $8 in direct labor, $3 in variable overhead ($180,000∕60,000 units), and $10 in fixed overhead ($600,000∕60,000 units).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variable costing, the product cost per unit is $15, which consists of $4 in direct materials, $8 in direct labor, and $3 in variable overhead. Fixed overhead costs of $600,000 are treated as a period cost and are recorded as expense in the period incurred. </a:t>
            </a:r>
            <a:r>
              <a:rPr lang="en-US" sz="1200" b="0" i="1" u="none" strike="noStrike" kern="1200" baseline="0" dirty="0">
                <a:solidFill>
                  <a:schemeClr val="tx1"/>
                </a:solidFill>
                <a:latin typeface="+mn-lt"/>
                <a:ea typeface="+mn-ea"/>
                <a:cs typeface="+mn-cs"/>
              </a:rPr>
              <a:t>The difference between the two costing methods is the exclusion of fixed overhead from product costs for variable costing. </a:t>
            </a:r>
            <a:endParaRPr lang="en-US" altLang="en-US" dirty="0"/>
          </a:p>
        </p:txBody>
      </p:sp>
    </p:spTree>
    <p:extLst>
      <p:ext uri="{BB962C8B-B14F-4D97-AF65-F5344CB8AC3E}">
        <p14:creationId xmlns:p14="http://schemas.microsoft.com/office/powerpoint/2010/main" val="2441430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End of Chapter 18.</a:t>
            </a:r>
          </a:p>
        </p:txBody>
      </p:sp>
    </p:spTree>
    <p:extLst>
      <p:ext uri="{BB962C8B-B14F-4D97-AF65-F5344CB8AC3E}">
        <p14:creationId xmlns:p14="http://schemas.microsoft.com/office/powerpoint/2010/main" val="177799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100" i="1" dirty="0"/>
              <a:t>Fixed costs </a:t>
            </a:r>
            <a:r>
              <a:rPr lang="en-US" sz="1100" dirty="0"/>
              <a:t>remain unchanged despite variations in the volume of activity within a relevant range. For example, $32,000 in monthly rent paid for a factory building remains the same whether the factory operates with a single eight-hour shift or around the clock with three shifts. This means that rent cost is the same each month at any level of output from zero to the plant’s full productive capacity. </a:t>
            </a:r>
          </a:p>
          <a:p>
            <a:endParaRPr lang="en-US" sz="1100" dirty="0"/>
          </a:p>
          <a:p>
            <a:r>
              <a:rPr lang="en-US" sz="1200" b="0" i="0" u="none" strike="noStrike" kern="1200" baseline="0" dirty="0">
                <a:solidFill>
                  <a:schemeClr val="tx1"/>
                </a:solidFill>
                <a:latin typeface="+mn-lt"/>
                <a:ea typeface="+mn-ea"/>
                <a:cs typeface="+mn-cs"/>
              </a:rPr>
              <a:t>When production volume and costs are graphed, units of product are usually plotted on the </a:t>
            </a:r>
            <a:r>
              <a:rPr lang="en-US" sz="1200" b="0" i="1" u="none" strike="noStrike" kern="1200" baseline="0" dirty="0">
                <a:solidFill>
                  <a:schemeClr val="tx1"/>
                </a:solidFill>
                <a:latin typeface="+mn-lt"/>
                <a:ea typeface="+mn-ea"/>
                <a:cs typeface="+mn-cs"/>
              </a:rPr>
              <a:t>horizontal axis </a:t>
            </a:r>
            <a:r>
              <a:rPr lang="en-US" sz="1200" b="0" i="0" u="none" strike="noStrike" kern="1200" baseline="0" dirty="0">
                <a:solidFill>
                  <a:schemeClr val="tx1"/>
                </a:solidFill>
                <a:latin typeface="+mn-lt"/>
                <a:ea typeface="+mn-ea"/>
                <a:cs typeface="+mn-cs"/>
              </a:rPr>
              <a:t>and dollars of cost are plotted on the </a:t>
            </a:r>
            <a:r>
              <a:rPr lang="en-US" sz="1200" b="0" i="1" u="none" strike="noStrike" kern="1200" baseline="0" dirty="0">
                <a:solidFill>
                  <a:schemeClr val="tx1"/>
                </a:solidFill>
                <a:latin typeface="+mn-lt"/>
                <a:ea typeface="+mn-ea"/>
                <a:cs typeface="+mn-cs"/>
              </a:rPr>
              <a:t>vertical axis.</a:t>
            </a:r>
            <a:endParaRPr lang="en-US" sz="1100" dirty="0"/>
          </a:p>
          <a:p>
            <a:endParaRPr lang="en-US" altLang="en-US" sz="1100" dirty="0"/>
          </a:p>
          <a:p>
            <a:r>
              <a:rPr lang="en-US" sz="1100" dirty="0"/>
              <a:t>Though the total amount of fixed cost does not change as volume changes, fixed cost </a:t>
            </a:r>
            <a:r>
              <a:rPr lang="en-US" sz="1100" i="1" dirty="0"/>
              <a:t>per unit </a:t>
            </a:r>
            <a:r>
              <a:rPr lang="en-US" sz="1100" dirty="0"/>
              <a:t>of output decreases as volume increases. For instance, if 200 units are produced when monthly rent is $32,000, the average rent cost per unit is $160 (computed as $32,000/200 units). When production increases to 1,000 units per month, the average rent cost per unit decreases to $32 (computed as $32,000/1,000 units).</a:t>
            </a:r>
          </a:p>
          <a:p>
            <a:endParaRPr lang="en-US" altLang="en-US" sz="1100" dirty="0"/>
          </a:p>
          <a:p>
            <a:r>
              <a:rPr lang="en-US" sz="1200" kern="1200" dirty="0">
                <a:solidFill>
                  <a:schemeClr val="tx1"/>
                </a:solidFill>
                <a:effectLst/>
                <a:latin typeface="+mn-lt"/>
                <a:ea typeface="+mn-ea"/>
                <a:cs typeface="+mn-cs"/>
              </a:rPr>
              <a:t>The upper graph in Exhibit 18.2 shows the relation between total fixed costs and volume, and the relation between total variable cost and volume. We see that total fixed costs of $32,000 remains the same at all production levels up to the company’s monthly capacity of 2,000 units. We also see that total variable costs increase by $20 per unit for each additional unit produced. When variable costs are plotted on a graph of cost and volume, they appear as a straight line starting at the zero cost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lower graph in Exhibit 18.2 shows that fixed costs per unit decrease as production increases. This drop in per unit costs as production increases is known as </a:t>
            </a:r>
            <a:r>
              <a:rPr lang="en-US" sz="1200" i="1" kern="1200" dirty="0">
                <a:solidFill>
                  <a:schemeClr val="tx1"/>
                </a:solidFill>
                <a:effectLst/>
                <a:latin typeface="+mn-lt"/>
                <a:ea typeface="+mn-ea"/>
                <a:cs typeface="+mn-cs"/>
              </a:rPr>
              <a:t>economies of scale</a:t>
            </a:r>
            <a:r>
              <a:rPr lang="en-US" sz="1200" kern="1200" dirty="0">
                <a:solidFill>
                  <a:schemeClr val="tx1"/>
                </a:solidFill>
                <a:effectLst/>
                <a:latin typeface="+mn-lt"/>
                <a:ea typeface="+mn-ea"/>
                <a:cs typeface="+mn-cs"/>
              </a:rPr>
              <a:t>. This lower graph also shows that variable costs per unit remain constant as production levels change.</a:t>
            </a:r>
          </a:p>
          <a:p>
            <a:endParaRPr lang="en-US" altLang="en-US" sz="1100" dirty="0"/>
          </a:p>
        </p:txBody>
      </p:sp>
    </p:spTree>
    <p:extLst>
      <p:ext uri="{BB962C8B-B14F-4D97-AF65-F5344CB8AC3E}">
        <p14:creationId xmlns:p14="http://schemas.microsoft.com/office/powerpoint/2010/main" val="274859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1" dirty="0"/>
              <a:t>Variable costs </a:t>
            </a:r>
            <a:r>
              <a:rPr lang="en-US" dirty="0"/>
              <a:t>change in proportion to changes in volume of activity. The direct materials cost of a product is one example of a variable cost. If one unit of product requires materials costing $20, total materials costs are $200 when ten units of product are manufactured, $400 for 20 units and so on. </a:t>
            </a:r>
          </a:p>
          <a:p>
            <a:endParaRPr lang="en-US" dirty="0"/>
          </a:p>
          <a:p>
            <a:r>
              <a:rPr lang="en-US" dirty="0"/>
              <a:t>While the total</a:t>
            </a:r>
            <a:r>
              <a:rPr lang="en-US" baseline="0" dirty="0"/>
              <a:t> amount of variable cost changes with the level of production, variable cost </a:t>
            </a:r>
            <a:r>
              <a:rPr lang="en-US" i="1" baseline="0" dirty="0"/>
              <a:t>per</a:t>
            </a:r>
            <a:r>
              <a:rPr lang="en-US" baseline="0" dirty="0"/>
              <a:t> </a:t>
            </a:r>
            <a:r>
              <a:rPr lang="en-US" i="1" baseline="0" dirty="0"/>
              <a:t>unit</a:t>
            </a:r>
            <a:r>
              <a:rPr lang="en-US" baseline="0" dirty="0"/>
              <a:t> remains constant as volume changes.</a:t>
            </a:r>
            <a:endParaRPr lang="en-US" dirty="0"/>
          </a:p>
        </p:txBody>
      </p:sp>
    </p:spTree>
    <p:extLst>
      <p:ext uri="{BB962C8B-B14F-4D97-AF65-F5344CB8AC3E}">
        <p14:creationId xmlns:p14="http://schemas.microsoft.com/office/powerpoint/2010/main" val="70427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Are all costs only either fixed or variable? No—another category, </a:t>
            </a:r>
            <a:r>
              <a:rPr lang="en-US" b="1" dirty="0"/>
              <a:t>mixed costs, </a:t>
            </a:r>
            <a:r>
              <a:rPr lang="en-US" dirty="0"/>
              <a:t>includes both fixed and variable cost components. For example, compensation for sales representatives often includes a fixed monthly salary and a variable commission based on sales. Utilities can also be considered a mixed cost; even if no units are produced, it is not likely a manufacturing plant will use no electricity or water. Like a fixed cost, a mixed cost is greater than zero when volume is zero; but unlike a fixed cost, it increases steadily in proportion to increases in volume.</a:t>
            </a:r>
          </a:p>
          <a:p>
            <a:endParaRPr lang="en-US" dirty="0"/>
          </a:p>
          <a:p>
            <a:r>
              <a:rPr lang="en-US" dirty="0"/>
              <a:t>The total cost line in the top graph in this slide starts on the vertical axis at the $32,000 fixed cost point. Thus, at the zero volume level, total cost equals the fixed costs. As the volume of activity increases, the total cost line increases at an amount equal to the variable cost per unit. </a:t>
            </a:r>
            <a:r>
              <a:rPr lang="en-US" sz="1200" b="0" i="0" u="none" strike="noStrike" kern="1200" baseline="0" dirty="0">
                <a:solidFill>
                  <a:schemeClr val="tx1"/>
                </a:solidFill>
                <a:latin typeface="+mn-lt"/>
                <a:ea typeface="+mn-ea"/>
                <a:cs typeface="+mn-cs"/>
              </a:rPr>
              <a:t>This total cost line is a “mixed cost”—and it is highest when the volume of activity is at 2,000 units (the end point of the relevant range). In CVP analysis, mixed costs should be separated into fixed and variable components. The fixed component is added to other fixed costs, and the variable component is added to other variable costs. </a:t>
            </a:r>
            <a:endParaRPr lang="en-US" dirty="0"/>
          </a:p>
          <a:p>
            <a:endParaRPr lang="en-US" dirty="0"/>
          </a:p>
          <a:p>
            <a:r>
              <a:rPr lang="en-US" dirty="0"/>
              <a:t>We show how to separate costs later in this chapter.</a:t>
            </a:r>
          </a:p>
          <a:p>
            <a:endParaRPr lang="en-US" dirty="0"/>
          </a:p>
        </p:txBody>
      </p:sp>
    </p:spTree>
    <p:extLst>
      <p:ext uri="{BB962C8B-B14F-4D97-AF65-F5344CB8AC3E}">
        <p14:creationId xmlns:p14="http://schemas.microsoft.com/office/powerpoint/2010/main" val="411418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 </a:t>
            </a:r>
            <a:r>
              <a:rPr lang="en-US" b="1" dirty="0"/>
              <a:t>step-wise cost </a:t>
            </a:r>
            <a:r>
              <a:rPr lang="en-US" dirty="0"/>
              <a:t>(or </a:t>
            </a:r>
            <a:r>
              <a:rPr lang="en-US" i="1" dirty="0"/>
              <a:t>stair</a:t>
            </a:r>
            <a:r>
              <a:rPr lang="en-US" dirty="0"/>
              <a:t>-</a:t>
            </a:r>
            <a:r>
              <a:rPr lang="en-US" i="1" dirty="0"/>
              <a:t>step cost</a:t>
            </a:r>
            <a:r>
              <a:rPr lang="en-US" dirty="0"/>
              <a:t>) reflects a step pattern in costs. Salaries of production supervisors are fixed within a </a:t>
            </a:r>
            <a:r>
              <a:rPr lang="en-US" i="1" dirty="0"/>
              <a:t>relevant range </a:t>
            </a:r>
            <a:r>
              <a:rPr lang="en-US" dirty="0"/>
              <a:t>of the current production volume. However, if production volume expands significantly (for example, with the addition of another shift), additional supervisors must be hired. This means that the total cost for supervisory salaries steps up by a lump-sum amount. Similarly, if production volume takes another significant step up, supervisory salaries will increase by another lump sum. This behavior is graphed in this slide. See how the step-wise cost line is flat within ranges, called the </a:t>
            </a:r>
            <a:r>
              <a:rPr lang="en-US" i="1" dirty="0"/>
              <a:t>relevant range</a:t>
            </a:r>
            <a:r>
              <a:rPr lang="en-US" dirty="0"/>
              <a:t>. Then, when volume significantly changes, the cost steps up to another level for that range.</a:t>
            </a:r>
          </a:p>
          <a:p>
            <a:pPr defTabSz="939363">
              <a:defRPr/>
            </a:pPr>
            <a:endParaRPr lang="en-US" dirty="0"/>
          </a:p>
          <a:p>
            <a:endParaRPr lang="en-US" altLang="en-US" dirty="0"/>
          </a:p>
        </p:txBody>
      </p:sp>
    </p:spTree>
    <p:extLst>
      <p:ext uri="{BB962C8B-B14F-4D97-AF65-F5344CB8AC3E}">
        <p14:creationId xmlns:p14="http://schemas.microsoft.com/office/powerpoint/2010/main" val="364968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Curvilinear costs </a:t>
            </a:r>
            <a:r>
              <a:rPr lang="en-US" dirty="0"/>
              <a:t>also increase as volume increases, but at a nonconstant rate. The curved line in this slide shows a curvilinear cost beginning at zero (when production is zero) and increasing at different rates as volume increases.</a:t>
            </a:r>
          </a:p>
          <a:p>
            <a:endParaRPr lang="en-US" dirty="0"/>
          </a:p>
          <a:p>
            <a:r>
              <a:rPr lang="en-US" sz="1200" kern="1200" dirty="0">
                <a:solidFill>
                  <a:schemeClr val="tx1"/>
                </a:solidFill>
                <a:effectLst/>
                <a:latin typeface="+mn-lt"/>
                <a:ea typeface="+mn-ea"/>
                <a:cs typeface="+mn-cs"/>
              </a:rPr>
              <a:t>One example of a curvilinear cost is total direct labor cost. At low levels of production, employees can specialize in certain tasks. This efficiency results in a flatter slope in the curvilinear cost graph at lower levels of production in Exhibit 18.3. At some point, adding more employees creates inefficiencies (they get in each other’s way or do not have special skills). This inefficiency is reflected in a steeper slope at higher levels of production in the curvilinear cost graph in Exhibit 18.3.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CVP analysis, step-wise costs are usually treated as either fixed or variable costs. Curvilinear costs are typically treated as variable costs, and thus constant per unit. These treatments involve manager judgment and depend on the width of the relevant range and the expected volume. </a:t>
            </a:r>
          </a:p>
          <a:p>
            <a:endParaRPr lang="en-US" dirty="0"/>
          </a:p>
          <a:p>
            <a:endParaRPr lang="en-US" dirty="0"/>
          </a:p>
          <a:p>
            <a:endParaRPr lang="en-US" altLang="en-US" dirty="0"/>
          </a:p>
        </p:txBody>
      </p:sp>
    </p:spTree>
    <p:extLst>
      <p:ext uri="{BB962C8B-B14F-4D97-AF65-F5344CB8AC3E}">
        <p14:creationId xmlns:p14="http://schemas.microsoft.com/office/powerpoint/2010/main" val="549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6DE85C8-2DAA-4CF0-8853-7E72B13B7792}" type="datetime1">
              <a:rPr lang="en-US" smtClean="0"/>
              <a:pPr>
                <a:defRPr/>
              </a:pPr>
              <a:t>2/17/2020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432213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E46B6EC-DD7E-4E26-8A99-B9991A564463}" type="datetime1">
              <a:rPr lang="en-US" smtClean="0"/>
              <a:pPr>
                <a:defRPr/>
              </a:pPr>
              <a:t>2/17/2020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21386394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193F802-7F98-46BD-A9D3-989774EA77E4}" type="datetime1">
              <a:rPr lang="en-US" smtClean="0"/>
              <a:pPr>
                <a:defRPr/>
              </a:pPr>
              <a:t>2/17/2020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2150024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4839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5771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271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8965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1476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093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0742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26AFEF-48E9-4CE0-9E88-2628AA48C51E}"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525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1B54C39-77FD-41FA-8102-C927DC2A9637}" type="datetime1">
              <a:rPr lang="en-US" smtClean="0"/>
              <a:pPr>
                <a:defRPr/>
              </a:pPr>
              <a:t>2/17/2020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0700128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F5EC5-2049-4471-A01B-2B20F5FCEFCA}"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9688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4770C-BF30-4081-A7E4-FA0B862526EC}"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3074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E0F732-01E0-43D7-B975-3B02FE02AE42}"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4451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3A613F-924D-4B2B-98EC-03D5CB6278AE}" type="datetime1">
              <a:rPr lang="en-US" smtClean="0">
                <a:solidFill>
                  <a:prstClr val="black">
                    <a:tint val="75000"/>
                  </a:prstClr>
                </a:solidFill>
              </a:rPr>
              <a:pPr/>
              <a:t>2/17/2020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0971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CA05F-8E57-4F63-A61C-E5416B1795B2}" type="datetime1">
              <a:rPr lang="en-US" smtClean="0">
                <a:solidFill>
                  <a:prstClr val="black">
                    <a:tint val="75000"/>
                  </a:prstClr>
                </a:solidFill>
              </a:rPr>
              <a:pPr/>
              <a:t>2/17/2020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8815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FE960-BDA9-4B85-85FB-0908DD32C661}" type="datetime1">
              <a:rPr lang="en-US" smtClean="0">
                <a:solidFill>
                  <a:prstClr val="black">
                    <a:tint val="75000"/>
                  </a:prstClr>
                </a:solidFill>
              </a:rPr>
              <a:pPr/>
              <a:t>2/17/2020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1923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DB5A32-EC8C-4648-9281-67C09921565F}"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533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3EDA4-01B8-4D6E-98E1-2A332D2946FD}"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8831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E3325-E1F2-4BA4-A9F0-1E1370489975}"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738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4117B-2D0F-46FC-8E8A-B2A3F17C5529}"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9920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A7E77A5-560B-48B2-9287-B472A1E88F43}" type="datetime1">
              <a:rPr lang="en-US" smtClean="0"/>
              <a:pPr>
                <a:defRPr/>
              </a:pPr>
              <a:t>2/17/2020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841763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86BC76-85AB-4BB8-ACC6-FA0EB3ADB19C}"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19892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64293-7005-4BF1-AD94-BAC35D57BC42}"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33310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5A373-FD32-4F5F-B3AC-0FAFF77E2AE7}"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2181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37FB96-D106-4633-B674-B3AEC2F0BCE3}"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10577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610804-217E-4BCB-884B-6D433F730067}" type="datetime1">
              <a:rPr lang="en-US" smtClean="0">
                <a:solidFill>
                  <a:prstClr val="black">
                    <a:tint val="75000"/>
                  </a:prstClr>
                </a:solidFill>
              </a:rPr>
              <a:pPr/>
              <a:t>2/17/2020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30556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1404A-FFB7-4832-B064-D05EE2A52A2B}" type="datetime1">
              <a:rPr lang="en-US" smtClean="0">
                <a:solidFill>
                  <a:prstClr val="black">
                    <a:tint val="75000"/>
                  </a:prstClr>
                </a:solidFill>
              </a:rPr>
              <a:pPr/>
              <a:t>2/17/2020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2523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F22FD-9FA2-4DED-BD4C-AF0C420BE9FE}" type="datetime1">
              <a:rPr lang="en-US" smtClean="0">
                <a:solidFill>
                  <a:prstClr val="black">
                    <a:tint val="75000"/>
                  </a:prstClr>
                </a:solidFill>
              </a:rPr>
              <a:pPr/>
              <a:t>2/17/2020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7335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4DE1D-1FD3-4DB3-ADB1-50F062F8DEA6}"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02850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AAA86C-0B46-4DE2-89D7-0CECDDB220B0}"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87198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F32600-C37C-42DF-BC9D-D2D2B8D6F573}"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2852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ACE71A-550E-4EE4-8589-D6D6E947A08E}" type="datetime1">
              <a:rPr lang="en-US" smtClean="0"/>
              <a:pPr>
                <a:defRPr/>
              </a:pPr>
              <a:t>2/17/2020</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6589157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368F3-FCDD-4516-9D3E-08659FD952B5}"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5733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62F0E2-6F7E-4BCA-BAD1-92B1AEAD05B1}"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2915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515A5-6C7F-4657-AEBA-7CC7E7C6F225}"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13255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E57AC-88ED-4990-97F9-562D6725DD29}"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9434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8A1B0D-F13E-41A2-A571-16308A970BEC}"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704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23C67-1BF4-4610-805E-788C7644BC6E}" type="datetime1">
              <a:rPr lang="en-US" smtClean="0">
                <a:solidFill>
                  <a:prstClr val="black">
                    <a:tint val="75000"/>
                  </a:prstClr>
                </a:solidFill>
              </a:rPr>
              <a:pPr/>
              <a:t>2/17/2020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49631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D7108-1084-449E-97C4-153D150F345A}" type="datetime1">
              <a:rPr lang="en-US" smtClean="0">
                <a:solidFill>
                  <a:prstClr val="black">
                    <a:tint val="75000"/>
                  </a:prstClr>
                </a:solidFill>
              </a:rPr>
              <a:pPr/>
              <a:t>2/17/2020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2169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C6256-E66C-4803-BED4-DF0949B44D30}" type="datetime1">
              <a:rPr lang="en-US" smtClean="0">
                <a:solidFill>
                  <a:prstClr val="black">
                    <a:tint val="75000"/>
                  </a:prstClr>
                </a:solidFill>
              </a:rPr>
              <a:pPr/>
              <a:t>2/17/2020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6875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DE30F-8AB4-4908-9D74-401A13FE5E69}"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15475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0C939-86BF-466B-9F41-22D29A17C543}" type="datetime1">
              <a:rPr lang="en-US" smtClean="0">
                <a:solidFill>
                  <a:prstClr val="black">
                    <a:tint val="75000"/>
                  </a:prstClr>
                </a:solidFill>
              </a:rPr>
              <a:pPr/>
              <a:t>2/17/2020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7215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5EDF3A9-13F0-4879-9160-89BCB3635F26}" type="datetime1">
              <a:rPr lang="en-US" smtClean="0"/>
              <a:pPr>
                <a:defRPr/>
              </a:pPr>
              <a:t>2/17/2020</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8779115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5A605-97CB-4B1A-B363-E73BDC062AE1}"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3382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E0286-8DBD-4086-A27F-EC18A7499793}" type="datetime1">
              <a:rPr lang="en-US" smtClean="0">
                <a:solidFill>
                  <a:prstClr val="black">
                    <a:tint val="75000"/>
                  </a:prstClr>
                </a:solidFill>
              </a:rPr>
              <a:pPr/>
              <a:t>2/17/2020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2537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9A38FE-054A-475F-839A-69B32372A207}" type="datetime1">
              <a:rPr lang="en-US" smtClean="0"/>
              <a:pPr>
                <a:defRPr/>
              </a:pPr>
              <a:t>2/17/2020</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6145218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D07C62-6AF8-4255-993A-5C32BB217A72}" type="datetime1">
              <a:rPr lang="en-US" smtClean="0"/>
              <a:pPr>
                <a:defRPr/>
              </a:pPr>
              <a:t>2/17/2020</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9616418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E1B174D-87D1-4718-9C5E-9B47B66915CD}" type="datetime1">
              <a:rPr lang="en-US" smtClean="0"/>
              <a:pPr>
                <a:defRPr/>
              </a:pPr>
              <a:t>2/17/2020</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8957284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D63941EF-C92B-4088-BD60-2294AE60767E}" type="datetime1">
              <a:rPr lang="en-US" smtClean="0"/>
              <a:pPr>
                <a:defRPr/>
              </a:pPr>
              <a:t>2/17/2020</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1490481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34D5DA11-343C-4F20-AEA9-6820AF4C76A7}" type="datetime1">
              <a:rPr lang="en-US" smtClean="0"/>
              <a:pPr>
                <a:defRPr/>
              </a:pPr>
              <a:t>2/17/2020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4258555259"/>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69" r:id="rId1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A986EDB-6BAC-4C6E-AB77-4607FE0923B2}" type="datetime1">
              <a:rPr lang="en-US" smtClean="0">
                <a:solidFill>
                  <a:prstClr val="black">
                    <a:tint val="75000"/>
                  </a:prstClr>
                </a:solidFill>
                <a:latin typeface="Calibri"/>
                <a:cs typeface="+mn-cs"/>
              </a:rPr>
              <a:pPr fontAlgn="auto">
                <a:spcBef>
                  <a:spcPts val="0"/>
                </a:spcBef>
                <a:spcAft>
                  <a:spcPts val="0"/>
                </a:spcAft>
              </a:pPr>
              <a:t>2/17/2020</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25189727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7FFA50-7A9B-41BC-95F6-A5D302078CB4}" type="datetime1">
              <a:rPr lang="en-US" smtClean="0">
                <a:solidFill>
                  <a:prstClr val="black">
                    <a:tint val="75000"/>
                  </a:prstClr>
                </a:solidFill>
                <a:latin typeface="Calibri"/>
                <a:cs typeface="+mn-cs"/>
              </a:rPr>
              <a:pPr fontAlgn="auto">
                <a:spcBef>
                  <a:spcPts val="0"/>
                </a:spcBef>
                <a:spcAft>
                  <a:spcPts val="0"/>
                </a:spcAft>
              </a:pPr>
              <a:t>2/17/2020</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9941547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31F5D1-B812-42CB-B0C5-8D5E2383B321}" type="datetime1">
              <a:rPr lang="en-US" smtClean="0">
                <a:solidFill>
                  <a:prstClr val="black">
                    <a:tint val="75000"/>
                  </a:prstClr>
                </a:solidFill>
                <a:latin typeface="Calibri"/>
                <a:cs typeface="+mn-cs"/>
              </a:rPr>
              <a:pPr fontAlgn="auto">
                <a:spcBef>
                  <a:spcPts val="0"/>
                </a:spcBef>
                <a:spcAft>
                  <a:spcPts val="0"/>
                </a:spcAft>
              </a:pPr>
              <a:t>2/17/2020</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32846847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Microsoft_Excel_97-2003_Worksheet.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6.e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8.jpeg"/><Relationship Id="rId5" Type="http://schemas.openxmlformats.org/officeDocument/2006/relationships/image" Target="../media/image39.e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457200"/>
            <a:ext cx="7772400" cy="1524000"/>
          </a:xfrm>
        </p:spPr>
        <p:txBody>
          <a:bodyPr/>
          <a:lstStyle/>
          <a:p>
            <a:pPr algn="l" eaLnBrk="1" hangingPunct="1"/>
            <a:r>
              <a:rPr lang="en-US" altLang="en-US" b="1" dirty="0">
                <a:ea typeface="MS PGothic" pitchFamily="34" charset="-128"/>
              </a:rPr>
              <a:t>Cost Behavior and </a:t>
            </a:r>
            <a:br>
              <a:rPr lang="en-US" altLang="en-US" b="1" dirty="0">
                <a:ea typeface="MS PGothic" pitchFamily="34" charset="-128"/>
              </a:rPr>
            </a:br>
            <a:r>
              <a:rPr lang="en-US" altLang="en-US" b="1" dirty="0">
                <a:ea typeface="MS PGothic" pitchFamily="34" charset="-128"/>
              </a:rPr>
              <a:t>Cost-Volume-Profit Analysis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Footer Placeholder 7"/>
          <p:cNvSpPr>
            <a:spLocks noGrp="1"/>
          </p:cNvSpPr>
          <p:nvPr>
            <p:ph type="ftr" sz="quarter" idx="11"/>
          </p:nvPr>
        </p:nvSpPr>
        <p:spPr>
          <a:xfrm>
            <a:off x="685800" y="5943600"/>
            <a:ext cx="8077200" cy="777875"/>
          </a:xfrm>
        </p:spPr>
        <p:txBody>
          <a:bodyPr/>
          <a:lstStyle/>
          <a:p>
            <a:pPr>
              <a:defRPr/>
            </a:pPr>
            <a:endParaRPr lang="en-US" altLang="en-US" dirty="0">
              <a:solidFill>
                <a:srgbClr val="898989"/>
              </a:solidFill>
            </a:endParaRPr>
          </a:p>
          <a:p>
            <a:pPr>
              <a:defRPr/>
            </a:pPr>
            <a:r>
              <a:rPr lang="en-US" altLang="en-US" dirty="0">
                <a:solidFill>
                  <a:srgbClr val="898989"/>
                </a:solidFill>
              </a:rPr>
              <a:t>Copyright © 2019 McGraw-Hill Education. All rights reserved. No reproduction or distribution without the prior written consent of McGraw-Hill Education.</a:t>
            </a:r>
            <a:endParaRPr lang="en-US" dirty="0"/>
          </a:p>
          <a:p>
            <a:pPr>
              <a:defRPr/>
            </a:pPr>
            <a:endParaRPr lang="en-US" dirty="0"/>
          </a:p>
        </p:txBody>
      </p:sp>
      <p:sp>
        <p:nvSpPr>
          <p:cNvPr id="7" name="Subtitle 2"/>
          <p:cNvSpPr>
            <a:spLocks noGrp="1"/>
          </p:cNvSpPr>
          <p:nvPr>
            <p:ph type="subTitle" idx="1"/>
          </p:nvPr>
        </p:nvSpPr>
        <p:spPr>
          <a:xfrm>
            <a:off x="685800" y="2168525"/>
            <a:ext cx="6400800" cy="1752600"/>
          </a:xfrm>
        </p:spPr>
        <p:txBody>
          <a:bodyPr/>
          <a:lstStyle/>
          <a:p>
            <a:pPr algn="l" eaLnBrk="1" hangingPunct="1">
              <a:buFont typeface="Wingdings" pitchFamily="-107" charset="2"/>
              <a:buNone/>
            </a:pPr>
            <a:r>
              <a:rPr lang="en-US" altLang="en-US" dirty="0">
                <a:solidFill>
                  <a:srgbClr val="898989"/>
                </a:solidFill>
              </a:rPr>
              <a:t>Chapter 18</a:t>
            </a:r>
          </a:p>
          <a:p>
            <a:pPr algn="l" eaLnBrk="1" hangingPunct="1">
              <a:buFont typeface="Wingdings" pitchFamily="-107" charset="2"/>
              <a:buNone/>
            </a:pPr>
            <a:endParaRPr lang="en-US" altLang="en-US" sz="1600" b="1" dirty="0">
              <a:solidFill>
                <a:srgbClr val="0070C0"/>
              </a:solidFill>
            </a:endParaRPr>
          </a:p>
        </p:txBody>
      </p:sp>
      <p:sp>
        <p:nvSpPr>
          <p:cNvPr id="9" name="Rectangle 3"/>
          <p:cNvSpPr txBox="1">
            <a:spLocks noChangeArrowheads="1"/>
          </p:cNvSpPr>
          <p:nvPr/>
        </p:nvSpPr>
        <p:spPr bwMode="auto">
          <a:xfrm>
            <a:off x="762000" y="41497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t>
            </a:r>
            <a:r>
              <a:rPr lang="en-US" sz="2800" b="1">
                <a:solidFill>
                  <a:srgbClr val="002060"/>
                </a:solidFill>
                <a:ea typeface="ＭＳ Ｐゴシック" pitchFamily="34" charset="-128"/>
              </a:rPr>
              <a:t>and Shaw</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Tree>
    <p:extLst>
      <p:ext uri="{BB962C8B-B14F-4D97-AF65-F5344CB8AC3E}">
        <p14:creationId xmlns:p14="http://schemas.microsoft.com/office/powerpoint/2010/main" val="2050982063"/>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normAutofit fontScale="90000"/>
          </a:bodyPr>
          <a:lstStyle/>
          <a:p>
            <a:br>
              <a:rPr lang="en-US" altLang="en-US" dirty="0"/>
            </a:br>
            <a:br>
              <a:rPr lang="en-US" altLang="en-US" dirty="0"/>
            </a:br>
            <a:r>
              <a:rPr lang="en-US" dirty="0"/>
              <a:t> </a:t>
            </a:r>
            <a:br>
              <a:rPr lang="en-US" dirty="0"/>
            </a:br>
            <a:r>
              <a:rPr lang="en-US" dirty="0">
                <a:solidFill>
                  <a:prstClr val="black"/>
                </a:solidFill>
              </a:rPr>
              <a:t>Determine cost estimates using the scatter diagram, high-low, and regression methods of estimating costs.</a:t>
            </a:r>
            <a:br>
              <a:rPr lang="en-US" dirty="0">
                <a:solidFill>
                  <a:prstClr val="black"/>
                </a:solidFill>
              </a:rPr>
            </a:b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10</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2329"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540" y="530463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a:xfrm>
            <a:off x="457200" y="609600"/>
            <a:ext cx="8229600" cy="808038"/>
          </a:xfrm>
        </p:spPr>
        <p:txBody>
          <a:bodyPr/>
          <a:lstStyle/>
          <a:p>
            <a:r>
              <a:rPr lang="en-US" altLang="en-US" b="1" dirty="0"/>
              <a:t>Measuring Cost Behavior</a:t>
            </a:r>
          </a:p>
        </p:txBody>
      </p:sp>
      <p:sp>
        <p:nvSpPr>
          <p:cNvPr id="11266" name="Rectangle 2"/>
          <p:cNvSpPr>
            <a:spLocks noGrp="1" noChangeArrowheads="1"/>
          </p:cNvSpPr>
          <p:nvPr>
            <p:ph idx="1"/>
          </p:nvPr>
        </p:nvSpPr>
        <p:spPr>
          <a:xfrm>
            <a:off x="228600" y="1676400"/>
            <a:ext cx="8489950" cy="4648200"/>
          </a:xfrm>
        </p:spPr>
        <p:txBody>
          <a:bodyPr lIns="90488" tIns="44450" rIns="90488" bIns="44450"/>
          <a:lstStyle/>
          <a:p>
            <a:pPr algn="ctr">
              <a:buFont typeface="Wingdings" pitchFamily="-84" charset="2"/>
              <a:buNone/>
            </a:pPr>
            <a:r>
              <a:rPr lang="en-US" altLang="en-US" dirty="0">
                <a:latin typeface="Arial" charset="0"/>
                <a:cs typeface="Arial" charset="0"/>
              </a:rPr>
              <a:t>  </a:t>
            </a:r>
          </a:p>
        </p:txBody>
      </p:sp>
      <p:sp>
        <p:nvSpPr>
          <p:cNvPr id="7" name="TextBox 6"/>
          <p:cNvSpPr txBox="1"/>
          <p:nvPr/>
        </p:nvSpPr>
        <p:spPr>
          <a:xfrm>
            <a:off x="741363" y="1676400"/>
            <a:ext cx="7620000" cy="1938992"/>
          </a:xfrm>
          <a:prstGeom prst="rect">
            <a:avLst/>
          </a:prstGeom>
          <a:solidFill>
            <a:schemeClr val="bg2"/>
          </a:solidFill>
          <a:ln w="19050">
            <a:solidFill>
              <a:srgbClr val="0033CC"/>
            </a:solidFill>
          </a:ln>
        </p:spPr>
        <p:txBody>
          <a:bodyPr>
            <a:spAutoFit/>
          </a:bodyPr>
          <a:lstStyle/>
          <a:p>
            <a:pPr algn="ctr">
              <a:defRPr/>
            </a:pPr>
            <a:r>
              <a:rPr lang="en-US" sz="2400" b="1" dirty="0">
                <a:solidFill>
                  <a:schemeClr val="accent2">
                    <a:lumMod val="50000"/>
                  </a:schemeClr>
                </a:solidFill>
              </a:rPr>
              <a:t>The objective is to classify all costs as either fixed or variable. We will look at three methods:</a:t>
            </a:r>
          </a:p>
          <a:p>
            <a:pPr marL="457200" indent="-457200">
              <a:buFontTx/>
              <a:buAutoNum type="arabicPeriod"/>
              <a:defRPr/>
            </a:pPr>
            <a:r>
              <a:rPr lang="en-US" sz="2400" b="1" dirty="0">
                <a:solidFill>
                  <a:schemeClr val="accent2">
                    <a:lumMod val="50000"/>
                  </a:schemeClr>
                </a:solidFill>
              </a:rPr>
              <a:t>Scatter diagram</a:t>
            </a:r>
          </a:p>
          <a:p>
            <a:pPr marL="457200" indent="-457200">
              <a:buFontTx/>
              <a:buAutoNum type="arabicPeriod"/>
              <a:defRPr/>
            </a:pPr>
            <a:r>
              <a:rPr lang="en-US" sz="2400" b="1" dirty="0">
                <a:solidFill>
                  <a:schemeClr val="accent2">
                    <a:lumMod val="50000"/>
                  </a:schemeClr>
                </a:solidFill>
              </a:rPr>
              <a:t>High-low method</a:t>
            </a:r>
          </a:p>
          <a:p>
            <a:pPr marL="457200" indent="-457200">
              <a:buFontTx/>
              <a:buAutoNum type="arabicPeriod"/>
              <a:defRPr/>
            </a:pPr>
            <a:r>
              <a:rPr lang="en-US" sz="2400" b="1" dirty="0">
                <a:solidFill>
                  <a:schemeClr val="accent2">
                    <a:lumMod val="50000"/>
                  </a:schemeClr>
                </a:solidFill>
              </a:rPr>
              <a:t>Regression</a:t>
            </a:r>
            <a:endParaRPr lang="en-US" sz="2400" dirty="0">
              <a:solidFill>
                <a:schemeClr val="accent2">
                  <a:lumMod val="50000"/>
                </a:schemeClr>
              </a:solidFill>
            </a:endParaRP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11</a:t>
            </a:fld>
            <a:endParaRPr lang="en-US" dirty="0"/>
          </a:p>
        </p:txBody>
      </p:sp>
      <p:sp>
        <p:nvSpPr>
          <p:cNvPr id="11" name="Rounded Rectangle 10"/>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30"/>
          <p:cNvSpPr>
            <a:spLocks noGrp="1"/>
          </p:cNvSpPr>
          <p:nvPr>
            <p:ph type="title"/>
          </p:nvPr>
        </p:nvSpPr>
        <p:spPr>
          <a:xfrm>
            <a:off x="457200" y="533400"/>
            <a:ext cx="8229600" cy="609600"/>
          </a:xfrm>
        </p:spPr>
        <p:txBody>
          <a:bodyPr/>
          <a:lstStyle/>
          <a:p>
            <a:r>
              <a:rPr lang="en-US" altLang="en-US" b="1" dirty="0"/>
              <a:t>Scatter Diagrams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12</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9" name="TextBox 8"/>
          <p:cNvSpPr txBox="1"/>
          <p:nvPr/>
        </p:nvSpPr>
        <p:spPr>
          <a:xfrm>
            <a:off x="7467600" y="11520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18.5</a:t>
            </a:r>
          </a:p>
        </p:txBody>
      </p:sp>
      <p:pic>
        <p:nvPicPr>
          <p:cNvPr id="3" name="Picture 2">
            <a:extLst>
              <a:ext uri="{FF2B5EF4-FFF2-40B4-BE49-F238E27FC236}">
                <a16:creationId xmlns:a16="http://schemas.microsoft.com/office/drawing/2014/main" id="{1CAB0F08-506A-4B0D-9279-FA8E6463FACB}"/>
              </a:ext>
            </a:extLst>
          </p:cNvPr>
          <p:cNvPicPr>
            <a:picLocks noChangeAspect="1"/>
          </p:cNvPicPr>
          <p:nvPr/>
        </p:nvPicPr>
        <p:blipFill>
          <a:blip r:embed="rId3"/>
          <a:stretch>
            <a:fillRect/>
          </a:stretch>
        </p:blipFill>
        <p:spPr>
          <a:xfrm>
            <a:off x="1464281" y="1639475"/>
            <a:ext cx="6155719" cy="3185981"/>
          </a:xfrm>
          <a:prstGeom prst="rect">
            <a:avLst/>
          </a:prstGeom>
        </p:spPr>
      </p:pic>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a:xfrm>
            <a:off x="381000" y="533400"/>
            <a:ext cx="8229600" cy="609600"/>
          </a:xfrm>
        </p:spPr>
        <p:txBody>
          <a:bodyPr/>
          <a:lstStyle/>
          <a:p>
            <a:r>
              <a:rPr lang="en-US" altLang="en-US" b="1" dirty="0"/>
              <a:t>The High-Low Method (1 of 2)</a:t>
            </a:r>
          </a:p>
        </p:txBody>
      </p:sp>
      <p:sp>
        <p:nvSpPr>
          <p:cNvPr id="14338" name="Rectangle 2"/>
          <p:cNvSpPr>
            <a:spLocks noGrp="1" noChangeArrowheads="1"/>
          </p:cNvSpPr>
          <p:nvPr>
            <p:ph idx="1"/>
          </p:nvPr>
        </p:nvSpPr>
        <p:spPr>
          <a:xfrm>
            <a:off x="441325" y="1143000"/>
            <a:ext cx="8229600" cy="5562600"/>
          </a:xfrm>
          <a:ln>
            <a:solidFill>
              <a:schemeClr val="bg1"/>
            </a:solidFill>
            <a:miter lim="800000"/>
            <a:headEnd/>
            <a:tailEnd/>
          </a:ln>
        </p:spPr>
        <p:txBody>
          <a:bodyPr lIns="90488" tIns="44450" rIns="90488" bIns="44450"/>
          <a:lstStyle/>
          <a:p>
            <a:pPr algn="ctr">
              <a:lnSpc>
                <a:spcPct val="85000"/>
              </a:lnSpc>
              <a:spcBef>
                <a:spcPct val="15000"/>
              </a:spcBef>
              <a:buFont typeface="Wingdings" pitchFamily="-84" charset="2"/>
              <a:buNone/>
            </a:pPr>
            <a:r>
              <a:rPr lang="en-US" altLang="en-US" sz="2400" dirty="0">
                <a:latin typeface="Arial" charset="0"/>
                <a:cs typeface="Arial" charset="0"/>
              </a:rPr>
              <a:t>The following relationships between units</a:t>
            </a:r>
            <a:br>
              <a:rPr lang="en-US" altLang="en-US" sz="2400" dirty="0">
                <a:latin typeface="Arial" charset="0"/>
                <a:cs typeface="Arial" charset="0"/>
              </a:rPr>
            </a:br>
            <a:r>
              <a:rPr lang="en-US" altLang="en-US" sz="2400" dirty="0">
                <a:latin typeface="Arial" charset="0"/>
                <a:cs typeface="Arial" charset="0"/>
              </a:rPr>
              <a:t>produced and total cost are observed:</a:t>
            </a: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r>
              <a:rPr lang="en-US" altLang="en-US" sz="2000" dirty="0">
                <a:latin typeface="Arial" charset="0"/>
                <a:cs typeface="Arial" charset="0"/>
              </a:rPr>
              <a:t>          Using these two levels of volume, compute:</a:t>
            </a:r>
          </a:p>
          <a:p>
            <a:pPr algn="ctr">
              <a:lnSpc>
                <a:spcPct val="90000"/>
              </a:lnSpc>
              <a:spcBef>
                <a:spcPct val="15000"/>
              </a:spcBef>
              <a:buSzPct val="115000"/>
              <a:buFont typeface="Wingdings" pitchFamily="-84" charset="2"/>
              <a:buChar char=""/>
            </a:pPr>
            <a:r>
              <a:rPr lang="en-US" altLang="en-US" sz="2000" dirty="0">
                <a:latin typeface="Arial" charset="0"/>
                <a:cs typeface="Arial" charset="0"/>
              </a:rPr>
              <a:t> the variable cost per unit. </a:t>
            </a:r>
          </a:p>
          <a:p>
            <a:pPr algn="ctr">
              <a:lnSpc>
                <a:spcPct val="80000"/>
              </a:lnSpc>
              <a:spcBef>
                <a:spcPct val="15000"/>
              </a:spcBef>
              <a:buSzPct val="115000"/>
              <a:buFont typeface="Wingdings" pitchFamily="-84" charset="2"/>
              <a:buChar char=""/>
            </a:pPr>
            <a:r>
              <a:rPr lang="en-US" altLang="en-US" sz="2000" dirty="0">
                <a:latin typeface="Arial" charset="0"/>
                <a:cs typeface="Arial" charset="0"/>
              </a:rPr>
              <a:t> the total fixed cost.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13</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9" name="TextBox 8"/>
          <p:cNvSpPr txBox="1"/>
          <p:nvPr/>
        </p:nvSpPr>
        <p:spPr>
          <a:xfrm>
            <a:off x="7955379" y="6109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18.4</a:t>
            </a:r>
          </a:p>
        </p:txBody>
      </p:sp>
      <p:pic>
        <p:nvPicPr>
          <p:cNvPr id="2" name="Picture 1">
            <a:extLst>
              <a:ext uri="{FF2B5EF4-FFF2-40B4-BE49-F238E27FC236}">
                <a16:creationId xmlns:a16="http://schemas.microsoft.com/office/drawing/2014/main" id="{4A53E04E-D9D0-4B5B-990E-29FCFBEB130C}"/>
              </a:ext>
            </a:extLst>
          </p:cNvPr>
          <p:cNvPicPr>
            <a:picLocks noChangeAspect="1"/>
          </p:cNvPicPr>
          <p:nvPr/>
        </p:nvPicPr>
        <p:blipFill>
          <a:blip r:embed="rId3"/>
          <a:stretch>
            <a:fillRect/>
          </a:stretch>
        </p:blipFill>
        <p:spPr>
          <a:xfrm>
            <a:off x="434898" y="2202740"/>
            <a:ext cx="7685361" cy="1804895"/>
          </a:xfrm>
          <a:prstGeom prst="rect">
            <a:avLst/>
          </a:prstGeom>
        </p:spPr>
      </p:pic>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p:cNvGraphicFramePr>
          <p:nvPr>
            <p:extLst>
              <p:ext uri="{D42A27DB-BD31-4B8C-83A1-F6EECF244321}">
                <p14:modId xmlns:p14="http://schemas.microsoft.com/office/powerpoint/2010/main" val="3027954587"/>
              </p:ext>
            </p:extLst>
          </p:nvPr>
        </p:nvGraphicFramePr>
        <p:xfrm>
          <a:off x="738188" y="1360488"/>
          <a:ext cx="7481887" cy="1268412"/>
        </p:xfrm>
        <a:graphic>
          <a:graphicData uri="http://schemas.openxmlformats.org/presentationml/2006/ole">
            <mc:AlternateContent xmlns:mc="http://schemas.openxmlformats.org/markup-compatibility/2006">
              <mc:Choice xmlns:v="urn:schemas-microsoft-com:vml" Requires="v">
                <p:oleObj spid="_x0000_s15588" name="Worksheet" r:id="rId4" imgW="3238560" imgH="790753" progId="Excel.Sheet.8">
                  <p:embed/>
                </p:oleObj>
              </mc:Choice>
              <mc:Fallback>
                <p:oleObj name="Worksheet" r:id="rId4" imgW="3238560" imgH="790753" progId="Excel.Sheet.8">
                  <p:embed/>
                  <p:pic>
                    <p:nvPicPr>
                      <p:cNvPr id="0" name="Picture 14"/>
                      <p:cNvPicPr>
                        <a:picLocks noChangeArrowheads="1"/>
                      </p:cNvPicPr>
                      <p:nvPr/>
                    </p:nvPicPr>
                    <p:blipFill>
                      <a:blip r:embed="rId5"/>
                      <a:srcRect/>
                      <a:stretch>
                        <a:fillRect/>
                      </a:stretch>
                    </p:blipFill>
                    <p:spPr bwMode="auto">
                      <a:xfrm>
                        <a:off x="738188" y="1360488"/>
                        <a:ext cx="7481887" cy="1268412"/>
                      </a:xfrm>
                      <a:prstGeom prst="rect">
                        <a:avLst/>
                      </a:prstGeom>
                      <a:solidFill>
                        <a:srgbClr val="FCFEB9"/>
                      </a:solidFill>
                      <a:ln w="50800">
                        <a:solidFill>
                          <a:srgbClr val="FC0128"/>
                        </a:solidFill>
                        <a:miter lim="800000"/>
                        <a:headEnd/>
                        <a:tailEnd/>
                      </a:ln>
                      <a:effectLst/>
                    </p:spPr>
                  </p:pic>
                </p:oleObj>
              </mc:Fallback>
            </mc:AlternateContent>
          </a:graphicData>
        </a:graphic>
      </p:graphicFrame>
      <p:sp>
        <p:nvSpPr>
          <p:cNvPr id="15363" name="Rectangle 5"/>
          <p:cNvSpPr>
            <a:spLocks noGrp="1" noChangeArrowheads="1"/>
          </p:cNvSpPr>
          <p:nvPr>
            <p:ph type="title"/>
          </p:nvPr>
        </p:nvSpPr>
        <p:spPr>
          <a:xfrm>
            <a:off x="381000" y="533400"/>
            <a:ext cx="8382000" cy="609600"/>
          </a:xfrm>
        </p:spPr>
        <p:txBody>
          <a:bodyPr/>
          <a:lstStyle/>
          <a:p>
            <a:r>
              <a:rPr lang="en-US" altLang="en-US" b="1" dirty="0"/>
              <a:t>The High-Low Method (2 of 2)</a:t>
            </a:r>
          </a:p>
        </p:txBody>
      </p:sp>
      <p:sp>
        <p:nvSpPr>
          <p:cNvPr id="12" name="TextBox 11"/>
          <p:cNvSpPr txBox="1"/>
          <p:nvPr/>
        </p:nvSpPr>
        <p:spPr>
          <a:xfrm>
            <a:off x="1039902" y="6000376"/>
            <a:ext cx="6324600" cy="400050"/>
          </a:xfrm>
          <a:prstGeom prst="rect">
            <a:avLst/>
          </a:prstGeom>
          <a:solidFill>
            <a:schemeClr val="accent2">
              <a:lumMod val="75000"/>
            </a:schemeClr>
          </a:solidFill>
        </p:spPr>
        <p:txBody>
          <a:bodyPr>
            <a:spAutoFit/>
          </a:bodyPr>
          <a:lstStyle/>
          <a:p>
            <a:pPr algn="ctr">
              <a:defRPr/>
            </a:pPr>
            <a:r>
              <a:rPr lang="en-US" sz="2000" dirty="0">
                <a:solidFill>
                  <a:schemeClr val="bg1"/>
                </a:solidFill>
                <a:latin typeface="Arial" pitchFamily="34" charset="0"/>
              </a:rPr>
              <a:t>Total cost  =  $14,125  +  $0.25 per unit produced</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E15AB35F-282F-46BB-B6E1-4B27377FEBC5}" type="slidenum">
              <a:rPr lang="en-US" smtClean="0"/>
              <a:pPr>
                <a:defRPr/>
              </a:pPr>
              <a:t>14</a:t>
            </a:fld>
            <a:endParaRPr lang="en-US" dirty="0"/>
          </a:p>
        </p:txBody>
      </p:sp>
      <p:sp>
        <p:nvSpPr>
          <p:cNvPr id="13" name="Rounded Rectangle 12"/>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15" name="TextBox 14"/>
          <p:cNvSpPr txBox="1"/>
          <p:nvPr/>
        </p:nvSpPr>
        <p:spPr>
          <a:xfrm>
            <a:off x="8004918" y="41695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18.7</a:t>
            </a:r>
          </a:p>
        </p:txBody>
      </p:sp>
      <p:sp>
        <p:nvSpPr>
          <p:cNvPr id="16" name="TextBox 15"/>
          <p:cNvSpPr txBox="1"/>
          <p:nvPr/>
        </p:nvSpPr>
        <p:spPr>
          <a:xfrm>
            <a:off x="8004918" y="30160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18.6</a:t>
            </a:r>
          </a:p>
        </p:txBody>
      </p:sp>
      <p:pic>
        <p:nvPicPr>
          <p:cNvPr id="5" name="Picture 4">
            <a:extLst>
              <a:ext uri="{FF2B5EF4-FFF2-40B4-BE49-F238E27FC236}">
                <a16:creationId xmlns:a16="http://schemas.microsoft.com/office/drawing/2014/main" id="{373AA493-F8FD-446F-8972-D3D21865F030}"/>
              </a:ext>
            </a:extLst>
          </p:cNvPr>
          <p:cNvPicPr>
            <a:picLocks noChangeAspect="1"/>
          </p:cNvPicPr>
          <p:nvPr/>
        </p:nvPicPr>
        <p:blipFill>
          <a:blip r:embed="rId6"/>
          <a:stretch>
            <a:fillRect/>
          </a:stretch>
        </p:blipFill>
        <p:spPr>
          <a:xfrm>
            <a:off x="1663507" y="3076069"/>
            <a:ext cx="5816985" cy="646331"/>
          </a:xfrm>
          <a:prstGeom prst="rect">
            <a:avLst/>
          </a:prstGeom>
        </p:spPr>
      </p:pic>
      <p:pic>
        <p:nvPicPr>
          <p:cNvPr id="6" name="Picture 5">
            <a:extLst>
              <a:ext uri="{FF2B5EF4-FFF2-40B4-BE49-F238E27FC236}">
                <a16:creationId xmlns:a16="http://schemas.microsoft.com/office/drawing/2014/main" id="{ADB6EF94-D5B6-4986-BD4C-7ADABA45B6C1}"/>
              </a:ext>
            </a:extLst>
          </p:cNvPr>
          <p:cNvPicPr>
            <a:picLocks noChangeAspect="1"/>
          </p:cNvPicPr>
          <p:nvPr/>
        </p:nvPicPr>
        <p:blipFill>
          <a:blip r:embed="rId7"/>
          <a:stretch>
            <a:fillRect/>
          </a:stretch>
        </p:blipFill>
        <p:spPr>
          <a:xfrm>
            <a:off x="2233341" y="3987329"/>
            <a:ext cx="4491579" cy="111013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362200" y="3951287"/>
            <a:ext cx="4670425" cy="2249487"/>
          </a:xfrm>
          <a:prstGeom prst="rect">
            <a:avLst/>
          </a:prstGeom>
          <a:solidFill>
            <a:srgbClr val="CCFFCC"/>
          </a:solidFill>
          <a:ln w="25400">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t>The objective of the cost analysis remains the same: determination of</a:t>
            </a:r>
            <a:r>
              <a:rPr lang="en-US" altLang="en-US" sz="2800" b="1" dirty="0">
                <a:solidFill>
                  <a:schemeClr val="hlink"/>
                </a:solidFill>
              </a:rPr>
              <a:t> </a:t>
            </a:r>
            <a:r>
              <a:rPr lang="en-US" altLang="en-US" sz="2800" b="1" dirty="0">
                <a:solidFill>
                  <a:srgbClr val="FF0000"/>
                </a:solidFill>
              </a:rPr>
              <a:t>total fixed cost</a:t>
            </a:r>
            <a:r>
              <a:rPr lang="en-US" altLang="en-US" sz="2800" b="1" dirty="0">
                <a:solidFill>
                  <a:schemeClr val="hlink"/>
                </a:solidFill>
              </a:rPr>
              <a:t> </a:t>
            </a:r>
            <a:r>
              <a:rPr lang="en-US" altLang="en-US" sz="2800" b="1" dirty="0"/>
              <a:t>and the</a:t>
            </a:r>
            <a:r>
              <a:rPr lang="en-US" altLang="en-US" sz="2800" b="1" dirty="0">
                <a:solidFill>
                  <a:schemeClr val="hlink"/>
                </a:solidFill>
              </a:rPr>
              <a:t> </a:t>
            </a:r>
            <a:r>
              <a:rPr lang="en-US" altLang="en-US" sz="2800" b="1" dirty="0">
                <a:solidFill>
                  <a:srgbClr val="FF0000"/>
                </a:solidFill>
              </a:rPr>
              <a:t>variable unit cost</a:t>
            </a:r>
            <a:r>
              <a:rPr lang="en-US" altLang="en-US" sz="2800" b="1" dirty="0"/>
              <a:t>.</a:t>
            </a:r>
          </a:p>
        </p:txBody>
      </p:sp>
      <p:sp>
        <p:nvSpPr>
          <p:cNvPr id="16388" name="Rectangle 9"/>
          <p:cNvSpPr>
            <a:spLocks noGrp="1" noChangeArrowheads="1"/>
          </p:cNvSpPr>
          <p:nvPr>
            <p:ph type="title"/>
          </p:nvPr>
        </p:nvSpPr>
        <p:spPr>
          <a:xfrm>
            <a:off x="457200" y="533400"/>
            <a:ext cx="8229600" cy="762000"/>
          </a:xfrm>
        </p:spPr>
        <p:txBody>
          <a:bodyPr/>
          <a:lstStyle/>
          <a:p>
            <a:r>
              <a:rPr lang="en-US" altLang="en-US" b="1" dirty="0"/>
              <a:t>Regression</a:t>
            </a:r>
            <a:endParaRPr lang="en-US" altLang="en-US" sz="6000" b="1" dirty="0">
              <a:solidFill>
                <a:srgbClr val="F6E9B4"/>
              </a:solidFill>
            </a:endParaRPr>
          </a:p>
        </p:txBody>
      </p:sp>
      <p:sp>
        <p:nvSpPr>
          <p:cNvPr id="10" name="TextBox 9"/>
          <p:cNvSpPr txBox="1"/>
          <p:nvPr/>
        </p:nvSpPr>
        <p:spPr>
          <a:xfrm>
            <a:off x="400050" y="1447800"/>
            <a:ext cx="8305800" cy="2062163"/>
          </a:xfrm>
          <a:prstGeom prst="rect">
            <a:avLst/>
          </a:prstGeom>
          <a:solidFill>
            <a:schemeClr val="bg2">
              <a:lumMod val="90000"/>
            </a:schemeClr>
          </a:solidFill>
          <a:ln w="28575">
            <a:solidFill>
              <a:schemeClr val="tx1"/>
            </a:solidFill>
          </a:ln>
        </p:spPr>
        <p:txBody>
          <a:bodyPr>
            <a:spAutoFit/>
          </a:bodyPr>
          <a:lstStyle/>
          <a:p>
            <a:pPr marL="0" lvl="1" algn="ctr">
              <a:defRPr/>
            </a:pPr>
            <a:r>
              <a:rPr lang="en-US" sz="3200" dirty="0">
                <a:solidFill>
                  <a:schemeClr val="accent3">
                    <a:lumMod val="50000"/>
                  </a:schemeClr>
                </a:solidFill>
              </a:rPr>
              <a:t>Regression is usually covered in advanced cost accounting courses. It is commonly used with spreadsheet programs or calculators.</a:t>
            </a:r>
            <a:endParaRPr lang="en-US" dirty="0">
              <a:solidFill>
                <a:schemeClr val="accent3">
                  <a:lumMod val="50000"/>
                </a:schemeClr>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15</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Tree>
  </p:cSld>
  <p:clrMapOvr>
    <a:masterClrMapping/>
  </p:clrMapOvr>
  <p:transition spd="med">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
          <p:cNvSpPr>
            <a:spLocks noGrp="1" noChangeArrowheads="1"/>
          </p:cNvSpPr>
          <p:nvPr>
            <p:ph type="title"/>
          </p:nvPr>
        </p:nvSpPr>
        <p:spPr>
          <a:xfrm>
            <a:off x="457200" y="533400"/>
            <a:ext cx="8229600" cy="1676400"/>
          </a:xfrm>
        </p:spPr>
        <p:txBody>
          <a:bodyPr/>
          <a:lstStyle/>
          <a:p>
            <a:r>
              <a:rPr lang="en-US" altLang="en-US" b="1" dirty="0"/>
              <a:t>Comparison of Cost Estimation Methods</a:t>
            </a:r>
            <a:endParaRPr lang="en-US" altLang="en-US" sz="6000" b="1" dirty="0">
              <a:solidFill>
                <a:srgbClr val="F6E9B4"/>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16</a:t>
            </a:fld>
            <a:endParaRPr lang="en-US" dirty="0"/>
          </a:p>
        </p:txBody>
      </p:sp>
      <p:sp>
        <p:nvSpPr>
          <p:cNvPr id="7" name="Rounded Rectangle 6"/>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8" name="TextBox 7"/>
          <p:cNvSpPr txBox="1"/>
          <p:nvPr/>
        </p:nvSpPr>
        <p:spPr>
          <a:xfrm>
            <a:off x="7848600" y="14137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18.8</a:t>
            </a:r>
          </a:p>
        </p:txBody>
      </p:sp>
      <p:pic>
        <p:nvPicPr>
          <p:cNvPr id="3" name="Picture 2">
            <a:extLst>
              <a:ext uri="{FF2B5EF4-FFF2-40B4-BE49-F238E27FC236}">
                <a16:creationId xmlns:a16="http://schemas.microsoft.com/office/drawing/2014/main" id="{B0515618-5FBD-463E-8DBA-0A3E99A114D4}"/>
              </a:ext>
            </a:extLst>
          </p:cNvPr>
          <p:cNvPicPr>
            <a:picLocks noChangeAspect="1"/>
          </p:cNvPicPr>
          <p:nvPr/>
        </p:nvPicPr>
        <p:blipFill>
          <a:blip r:embed="rId3"/>
          <a:stretch>
            <a:fillRect/>
          </a:stretch>
        </p:blipFill>
        <p:spPr>
          <a:xfrm>
            <a:off x="1371600" y="2509076"/>
            <a:ext cx="6223591" cy="795307"/>
          </a:xfrm>
          <a:prstGeom prst="rect">
            <a:avLst/>
          </a:prstGeom>
        </p:spPr>
      </p:pic>
    </p:spTree>
    <p:extLst>
      <p:ext uri="{BB962C8B-B14F-4D97-AF65-F5344CB8AC3E}">
        <p14:creationId xmlns:p14="http://schemas.microsoft.com/office/powerpoint/2010/main" val="4206955717"/>
      </p:ext>
    </p:extLst>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normAutofit fontScale="90000"/>
          </a:bodyPr>
          <a:lstStyle/>
          <a:p>
            <a:br>
              <a:rPr lang="en-US" altLang="en-US" dirty="0"/>
            </a:br>
            <a:br>
              <a:rPr lang="en-US" dirty="0"/>
            </a:br>
            <a:r>
              <a:rPr lang="en-US" dirty="0">
                <a:solidFill>
                  <a:prstClr val="black"/>
                </a:solidFill>
              </a:rPr>
              <a:t>Compute the contribution margin and describe what it reveals about a company’s cost structure.</a:t>
            </a:r>
            <a:br>
              <a:rPr lang="en-US" dirty="0">
                <a:solidFill>
                  <a:prstClr val="black"/>
                </a:solidFill>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17</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4794"/>
            <a:ext cx="7315200" cy="87313"/>
          </a:xfrm>
          <a:prstGeom prst="rect">
            <a:avLst/>
          </a:prstGeom>
          <a:noFill/>
          <a:ln w="9525">
            <a:noFill/>
            <a:miter lim="800000"/>
            <a:headEnd/>
            <a:tailEnd/>
          </a:ln>
        </p:spPr>
      </p:pic>
      <p:sp>
        <p:nvSpPr>
          <p:cNvPr id="8" name="TextBox 7"/>
          <p:cNvSpPr txBox="1"/>
          <p:nvPr/>
        </p:nvSpPr>
        <p:spPr>
          <a:xfrm>
            <a:off x="2286000" y="850354"/>
            <a:ext cx="58674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531441" y="584531"/>
            <a:ext cx="8382000" cy="1143000"/>
          </a:xfrm>
        </p:spPr>
        <p:txBody>
          <a:bodyPr/>
          <a:lstStyle/>
          <a:p>
            <a:r>
              <a:rPr lang="en-US" altLang="en-US" b="1" dirty="0"/>
              <a:t>Contribution Margin and Its Measures</a:t>
            </a:r>
          </a:p>
        </p:txBody>
      </p:sp>
      <p:pic>
        <p:nvPicPr>
          <p:cNvPr id="18442" name="Picture 10" descr="C:\Users\Beth\Documents\21graphics\wiL62279_ch21\wiL62279_21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01" y="1966285"/>
            <a:ext cx="8056953" cy="709739"/>
          </a:xfrm>
          <a:prstGeom prst="rect">
            <a:avLst/>
          </a:prstGeom>
          <a:noFill/>
          <a:extLst>
            <a:ext uri="{909E8E84-426E-40dd-AFC4-6F175D3DCCD1}">
              <a14:hiddenFill xmlns:a14="http://schemas.microsoft.com/office/drawing/2010/main" xmlns="">
                <a:solidFill>
                  <a:srgbClr val="FFFFFF"/>
                </a:solidFill>
              </a14:hiddenFill>
            </a:ext>
          </a:extLst>
        </p:spPr>
      </p:pic>
      <p:pic>
        <p:nvPicPr>
          <p:cNvPr id="18443" name="Picture 11" descr="C:\Users\Beth\Documents\21graphics\wiL62279_ch21\wiL62279_21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072802"/>
            <a:ext cx="6932241" cy="83879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18</a:t>
            </a:fld>
            <a:endParaRPr lang="en-US" dirty="0"/>
          </a:p>
        </p:txBody>
      </p:sp>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Compute the contribution margin and describe what it reveals about a company’s cost structure.</a:t>
            </a:r>
            <a:endParaRPr lang="en-US" sz="1100" dirty="0"/>
          </a:p>
        </p:txBody>
      </p:sp>
      <p:sp>
        <p:nvSpPr>
          <p:cNvPr id="10" name="TextBox 9"/>
          <p:cNvSpPr txBox="1"/>
          <p:nvPr/>
        </p:nvSpPr>
        <p:spPr>
          <a:xfrm>
            <a:off x="7846641" y="1117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18.9</a:t>
            </a:r>
          </a:p>
        </p:txBody>
      </p:sp>
      <p:sp>
        <p:nvSpPr>
          <p:cNvPr id="11" name="TextBox 10"/>
          <p:cNvSpPr txBox="1"/>
          <p:nvPr/>
        </p:nvSpPr>
        <p:spPr>
          <a:xfrm>
            <a:off x="7927181" y="30805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18.10</a:t>
            </a:r>
          </a:p>
        </p:txBody>
      </p:sp>
      <p:pic>
        <p:nvPicPr>
          <p:cNvPr id="3" name="Picture 2">
            <a:extLst>
              <a:ext uri="{FF2B5EF4-FFF2-40B4-BE49-F238E27FC236}">
                <a16:creationId xmlns:a16="http://schemas.microsoft.com/office/drawing/2014/main" id="{07C113DC-F4C8-4D4A-914D-CFE6A0706C85}"/>
              </a:ext>
            </a:extLst>
          </p:cNvPr>
          <p:cNvPicPr>
            <a:picLocks noChangeAspect="1"/>
          </p:cNvPicPr>
          <p:nvPr/>
        </p:nvPicPr>
        <p:blipFill>
          <a:blip r:embed="rId5"/>
          <a:stretch>
            <a:fillRect/>
          </a:stretch>
        </p:blipFill>
        <p:spPr>
          <a:xfrm>
            <a:off x="2684097" y="4109672"/>
            <a:ext cx="3775805" cy="1337786"/>
          </a:xfrm>
          <a:prstGeom prst="rect">
            <a:avLst/>
          </a:prstGeom>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br>
              <a:rPr lang="en-US" altLang="en-US" dirty="0"/>
            </a:br>
            <a:r>
              <a:rPr lang="en-US" dirty="0"/>
              <a:t> </a:t>
            </a:r>
            <a:br>
              <a:rPr lang="en-US" dirty="0"/>
            </a:br>
            <a:r>
              <a:rPr lang="en-US" dirty="0">
                <a:solidFill>
                  <a:prstClr val="black"/>
                </a:solidFill>
              </a:rPr>
              <a:t>Compute the break-even point for a single product company.</a:t>
            </a:r>
            <a:br>
              <a:rPr lang="en-US" dirty="0">
                <a:solidFill>
                  <a:prstClr val="black"/>
                </a:solidFill>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19</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5227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62000"/>
            <a:ext cx="8229600" cy="1143000"/>
          </a:xfrm>
        </p:spPr>
        <p:txBody>
          <a:bodyPr/>
          <a:lstStyle/>
          <a:p>
            <a:r>
              <a:rPr lang="en-US" altLang="en-US" b="1" dirty="0">
                <a:solidFill>
                  <a:prstClr val="black"/>
                </a:solidFill>
              </a:rPr>
              <a:t>Chapter 18 Learning Objectives</a:t>
            </a:r>
            <a:br>
              <a:rPr lang="en-US" dirty="0">
                <a:solidFill>
                  <a:prstClr val="black"/>
                </a:solidFill>
              </a:rPr>
            </a:br>
            <a:endParaRPr lang="en-US" dirty="0"/>
          </a:p>
        </p:txBody>
      </p:sp>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dirty="0">
                <a:solidFill>
                  <a:prstClr val="black"/>
                </a:solidFill>
              </a:rPr>
            </a:br>
            <a:br>
              <a:rPr lang="en-US" altLang="en-US" dirty="0">
                <a:solidFill>
                  <a:prstClr val="black"/>
                </a:solidFill>
              </a:rPr>
            </a:br>
            <a:br>
              <a:rPr lang="en-US" dirty="0">
                <a:solidFill>
                  <a:prstClr val="black"/>
                </a:solidFill>
              </a:rPr>
            </a:b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371600"/>
            <a:ext cx="7315200" cy="87312"/>
          </a:xfrm>
          <a:prstGeom prst="rect">
            <a:avLst/>
          </a:prstGeom>
          <a:noFill/>
          <a:ln w="9525">
            <a:noFill/>
            <a:miter lim="800000"/>
            <a:headEnd/>
            <a:tailEnd/>
          </a:ln>
        </p:spPr>
      </p:pic>
      <p:sp>
        <p:nvSpPr>
          <p:cNvPr id="8" name="Rectangle 7"/>
          <p:cNvSpPr/>
          <p:nvPr/>
        </p:nvSpPr>
        <p:spPr>
          <a:xfrm>
            <a:off x="190500" y="2081748"/>
            <a:ext cx="8610600" cy="3785652"/>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different types of cost behavior in relation to production and sales volume.</a:t>
            </a:r>
          </a:p>
          <a:p>
            <a:r>
              <a:rPr lang="en-US" sz="1600" b="1" dirty="0">
                <a:solidFill>
                  <a:prstClr val="black"/>
                </a:solidFill>
                <a:latin typeface="Calibri"/>
              </a:rPr>
              <a:t>C2  </a:t>
            </a:r>
            <a:r>
              <a:rPr lang="en-US" sz="1600" dirty="0">
                <a:solidFill>
                  <a:prstClr val="black"/>
                </a:solidFill>
                <a:latin typeface="Calibri"/>
              </a:rPr>
              <a:t>Describe several applications of cost-volume-profit analysis.</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Compute the contribution margin and describe what it reveals about a company’s cost structure.</a:t>
            </a:r>
          </a:p>
          <a:p>
            <a:r>
              <a:rPr lang="en-US" sz="1600" b="1" dirty="0">
                <a:solidFill>
                  <a:prstClr val="black"/>
                </a:solidFill>
                <a:latin typeface="Calibri"/>
              </a:rPr>
              <a:t>A2</a:t>
            </a:r>
            <a:r>
              <a:rPr lang="en-US" sz="1600" dirty="0">
                <a:solidFill>
                  <a:prstClr val="black"/>
                </a:solidFill>
                <a:latin typeface="Calibri"/>
              </a:rPr>
              <a:t>  Analyze changes in sales using the degree of operating leverage.</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Determine cost estimates using the scatter diagram, high-low, and regression methods of </a:t>
            </a:r>
            <a:br>
              <a:rPr lang="en-US" sz="1600" dirty="0">
                <a:solidFill>
                  <a:prstClr val="black"/>
                </a:solidFill>
                <a:latin typeface="Calibri"/>
              </a:rPr>
            </a:br>
            <a:r>
              <a:rPr lang="en-US" sz="1600" dirty="0">
                <a:solidFill>
                  <a:prstClr val="black"/>
                </a:solidFill>
                <a:latin typeface="Calibri"/>
              </a:rPr>
              <a:t>       estimating costs.</a:t>
            </a:r>
          </a:p>
          <a:p>
            <a:r>
              <a:rPr lang="en-US" sz="1600" b="1" dirty="0">
                <a:solidFill>
                  <a:prstClr val="black"/>
                </a:solidFill>
                <a:latin typeface="Calibri"/>
              </a:rPr>
              <a:t>P2  </a:t>
            </a:r>
            <a:r>
              <a:rPr lang="en-US" sz="1600" dirty="0">
                <a:solidFill>
                  <a:prstClr val="black"/>
                </a:solidFill>
                <a:latin typeface="Calibri"/>
              </a:rPr>
              <a:t>Compute the break-even point for a single product company.</a:t>
            </a:r>
          </a:p>
          <a:p>
            <a:r>
              <a:rPr lang="en-US" sz="1600" b="1" dirty="0">
                <a:solidFill>
                  <a:prstClr val="black"/>
                </a:solidFill>
                <a:latin typeface="Calibri"/>
              </a:rPr>
              <a:t>P3  </a:t>
            </a:r>
            <a:r>
              <a:rPr lang="en-US" sz="1600" dirty="0">
                <a:solidFill>
                  <a:prstClr val="black"/>
                </a:solidFill>
                <a:latin typeface="Calibri"/>
              </a:rPr>
              <a:t>Interpret a CVP chart and graph costs and sales for a single-product company.</a:t>
            </a:r>
          </a:p>
          <a:p>
            <a:r>
              <a:rPr lang="en-US" sz="1600" b="1" dirty="0">
                <a:solidFill>
                  <a:prstClr val="black"/>
                </a:solidFill>
                <a:latin typeface="Calibri"/>
              </a:rPr>
              <a:t>P4</a:t>
            </a:r>
            <a:r>
              <a:rPr lang="en-US" sz="1600" dirty="0">
                <a:solidFill>
                  <a:prstClr val="black"/>
                </a:solidFill>
                <a:latin typeface="Calibri"/>
              </a:rPr>
              <a:t>  Compute the break-even point for a multiproduct company.</a:t>
            </a:r>
          </a:p>
          <a:p>
            <a:r>
              <a:rPr lang="en-US" sz="1600" b="1" dirty="0">
                <a:solidFill>
                  <a:prstClr val="black"/>
                </a:solidFill>
                <a:latin typeface="Calibri"/>
              </a:rPr>
              <a:t>P5</a:t>
            </a:r>
            <a:r>
              <a:rPr lang="en-US" sz="1600" dirty="0">
                <a:solidFill>
                  <a:prstClr val="black"/>
                </a:solidFill>
                <a:latin typeface="Calibri"/>
              </a:rPr>
              <a:t>  </a:t>
            </a:r>
            <a:r>
              <a:rPr lang="en-US" sz="1600" i="1" dirty="0">
                <a:solidFill>
                  <a:prstClr val="black"/>
                </a:solidFill>
                <a:latin typeface="Calibri"/>
              </a:rPr>
              <a:t>Appendix 18B—</a:t>
            </a:r>
            <a:r>
              <a:rPr lang="en-US" sz="1600" dirty="0">
                <a:solidFill>
                  <a:prstClr val="black"/>
                </a:solidFill>
                <a:latin typeface="Calibri"/>
              </a:rPr>
              <a:t>Compute unit cost and income under both absorption and variable costing.</a:t>
            </a:r>
          </a:p>
        </p:txBody>
      </p:sp>
    </p:spTree>
    <p:extLst>
      <p:ext uri="{BB962C8B-B14F-4D97-AF65-F5344CB8AC3E}">
        <p14:creationId xmlns:p14="http://schemas.microsoft.com/office/powerpoint/2010/main" val="36500706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57200" y="457200"/>
            <a:ext cx="8229600" cy="838200"/>
          </a:xfrm>
        </p:spPr>
        <p:txBody>
          <a:bodyPr/>
          <a:lstStyle/>
          <a:p>
            <a:r>
              <a:rPr lang="en-US" altLang="en-US" b="1" dirty="0"/>
              <a:t>Break-Even Point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20</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11" name="TextBox 10"/>
          <p:cNvSpPr txBox="1"/>
          <p:nvPr/>
        </p:nvSpPr>
        <p:spPr>
          <a:xfrm>
            <a:off x="457200" y="1245155"/>
            <a:ext cx="8305800" cy="5016758"/>
          </a:xfrm>
          <a:prstGeom prst="rect">
            <a:avLst/>
          </a:prstGeom>
          <a:solidFill>
            <a:schemeClr val="bg2">
              <a:lumMod val="90000"/>
            </a:schemeClr>
          </a:solidFill>
          <a:ln w="28575">
            <a:solidFill>
              <a:schemeClr val="tx1"/>
            </a:solidFill>
          </a:ln>
        </p:spPr>
        <p:txBody>
          <a:bodyPr>
            <a:spAutoFit/>
          </a:bodyPr>
          <a:lstStyle/>
          <a:p>
            <a:pPr lvl="1" indent="-457200">
              <a:buFont typeface="Arial" panose="020B0604020202020204" pitchFamily="34" charset="0"/>
              <a:buChar char="•"/>
              <a:defRPr/>
            </a:pPr>
            <a:r>
              <a:rPr lang="en-US" sz="3200" dirty="0">
                <a:solidFill>
                  <a:schemeClr val="accent3">
                    <a:lumMod val="50000"/>
                  </a:schemeClr>
                </a:solidFill>
              </a:rPr>
              <a:t>Sales level at which total sales equal total costs.</a:t>
            </a:r>
          </a:p>
          <a:p>
            <a:pPr lvl="1" indent="-457200">
              <a:buFont typeface="Arial" panose="020B0604020202020204" pitchFamily="34" charset="0"/>
              <a:buChar char="•"/>
              <a:defRPr/>
            </a:pPr>
            <a:r>
              <a:rPr lang="en-US" sz="3200" dirty="0">
                <a:solidFill>
                  <a:schemeClr val="accent3">
                    <a:lumMod val="50000"/>
                  </a:schemeClr>
                </a:solidFill>
              </a:rPr>
              <a:t>Company neither earns a profit nor incurs a loss.</a:t>
            </a:r>
          </a:p>
          <a:p>
            <a:pPr lvl="1" indent="-457200">
              <a:buFont typeface="Arial" panose="020B0604020202020204" pitchFamily="34" charset="0"/>
              <a:buChar char="•"/>
              <a:defRPr/>
            </a:pPr>
            <a:r>
              <a:rPr lang="en-US" sz="3200" dirty="0">
                <a:solidFill>
                  <a:schemeClr val="accent3">
                    <a:lumMod val="50000"/>
                  </a:schemeClr>
                </a:solidFill>
              </a:rPr>
              <a:t>Can be expressed in units or dollars of sales.</a:t>
            </a:r>
          </a:p>
          <a:p>
            <a:pPr lvl="1" indent="-457200">
              <a:buFont typeface="Arial" panose="020B0604020202020204" pitchFamily="34" charset="0"/>
              <a:buChar char="•"/>
              <a:defRPr/>
            </a:pPr>
            <a:r>
              <a:rPr lang="en-US" sz="3200" dirty="0">
                <a:solidFill>
                  <a:schemeClr val="accent3">
                    <a:lumMod val="50000"/>
                  </a:schemeClr>
                </a:solidFill>
              </a:rPr>
              <a:t>Three methods to find break-even point:</a:t>
            </a:r>
          </a:p>
          <a:p>
            <a:pPr lvl="2" indent="-457200">
              <a:buFont typeface="Arial" panose="020B0604020202020204" pitchFamily="34" charset="0"/>
              <a:buChar char="•"/>
              <a:defRPr/>
            </a:pPr>
            <a:r>
              <a:rPr lang="en-US" sz="3200" dirty="0">
                <a:solidFill>
                  <a:schemeClr val="accent3">
                    <a:lumMod val="50000"/>
                  </a:schemeClr>
                </a:solidFill>
              </a:rPr>
              <a:t>Formula</a:t>
            </a:r>
          </a:p>
          <a:p>
            <a:pPr lvl="2" indent="-457200">
              <a:buFont typeface="Arial" panose="020B0604020202020204" pitchFamily="34" charset="0"/>
              <a:buChar char="•"/>
              <a:defRPr/>
            </a:pPr>
            <a:r>
              <a:rPr lang="en-US" sz="3200" dirty="0">
                <a:solidFill>
                  <a:schemeClr val="accent3">
                    <a:lumMod val="50000"/>
                  </a:schemeClr>
                </a:solidFill>
              </a:rPr>
              <a:t>Contribution margin income statement</a:t>
            </a:r>
          </a:p>
          <a:p>
            <a:pPr lvl="2" indent="-457200">
              <a:buFont typeface="Arial" panose="020B0604020202020204" pitchFamily="34" charset="0"/>
              <a:buChar char="•"/>
              <a:defRPr/>
            </a:pPr>
            <a:r>
              <a:rPr lang="en-US" sz="3200" dirty="0">
                <a:solidFill>
                  <a:schemeClr val="accent3">
                    <a:lumMod val="50000"/>
                  </a:schemeClr>
                </a:solidFill>
              </a:rPr>
              <a:t>Cost-volume-profit chart</a:t>
            </a:r>
          </a:p>
        </p:txBody>
      </p:sp>
    </p:spTree>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57200" y="757616"/>
            <a:ext cx="8229600" cy="838200"/>
          </a:xfrm>
        </p:spPr>
        <p:txBody>
          <a:bodyPr/>
          <a:lstStyle/>
          <a:p>
            <a:r>
              <a:rPr lang="en-US" altLang="en-US" b="1" dirty="0"/>
              <a:t>Formula Method</a:t>
            </a:r>
          </a:p>
        </p:txBody>
      </p:sp>
      <p:pic>
        <p:nvPicPr>
          <p:cNvPr id="20492" name="Picture 12" descr="C:\Users\Beth\Documents\21graphics\wiL62279_ch21\wiL62279_2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27" y="1820032"/>
            <a:ext cx="7358441"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493" name="Picture 13" descr="C:\Users\Beth\Documents\21graphics\wiL62279_ch21\wiL62279_2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227" y="3772474"/>
            <a:ext cx="7453596" cy="215423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21</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9" name="TextBox 8"/>
          <p:cNvSpPr txBox="1"/>
          <p:nvPr/>
        </p:nvSpPr>
        <p:spPr>
          <a:xfrm>
            <a:off x="7978588" y="182003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18.11</a:t>
            </a:r>
          </a:p>
        </p:txBody>
      </p:sp>
      <p:sp>
        <p:nvSpPr>
          <p:cNvPr id="10" name="TextBox 9"/>
          <p:cNvSpPr txBox="1"/>
          <p:nvPr/>
        </p:nvSpPr>
        <p:spPr>
          <a:xfrm>
            <a:off x="8077200" y="37650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18.12</a:t>
            </a:r>
          </a:p>
        </p:txBody>
      </p:sp>
    </p:spTree>
    <p:extLst>
      <p:ext uri="{BB962C8B-B14F-4D97-AF65-F5344CB8AC3E}">
        <p14:creationId xmlns:p14="http://schemas.microsoft.com/office/powerpoint/2010/main" val="3709423839"/>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228600" y="757616"/>
            <a:ext cx="8816788" cy="838200"/>
          </a:xfrm>
        </p:spPr>
        <p:txBody>
          <a:bodyPr/>
          <a:lstStyle/>
          <a:p>
            <a:r>
              <a:rPr lang="en-US" altLang="en-US" b="1" dirty="0"/>
              <a:t>Contribution margin income statement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22</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9" name="TextBox 8"/>
          <p:cNvSpPr txBox="1"/>
          <p:nvPr/>
        </p:nvSpPr>
        <p:spPr>
          <a:xfrm>
            <a:off x="7620000" y="17542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18.13</a:t>
            </a:r>
          </a:p>
        </p:txBody>
      </p:sp>
      <p:pic>
        <p:nvPicPr>
          <p:cNvPr id="3" name="Picture 2">
            <a:extLst>
              <a:ext uri="{FF2B5EF4-FFF2-40B4-BE49-F238E27FC236}">
                <a16:creationId xmlns:a16="http://schemas.microsoft.com/office/drawing/2014/main" id="{E1453F22-C92F-4F23-B7EA-235702ED7FDB}"/>
              </a:ext>
            </a:extLst>
          </p:cNvPr>
          <p:cNvPicPr>
            <a:picLocks noChangeAspect="1"/>
          </p:cNvPicPr>
          <p:nvPr/>
        </p:nvPicPr>
        <p:blipFill>
          <a:blip r:embed="rId3"/>
          <a:stretch>
            <a:fillRect/>
          </a:stretch>
        </p:blipFill>
        <p:spPr>
          <a:xfrm>
            <a:off x="710095" y="2559027"/>
            <a:ext cx="7723809" cy="1657143"/>
          </a:xfrm>
          <a:prstGeom prst="rect">
            <a:avLst/>
          </a:prstGeom>
        </p:spPr>
      </p:pic>
    </p:spTree>
    <p:extLst>
      <p:ext uri="{BB962C8B-B14F-4D97-AF65-F5344CB8AC3E}">
        <p14:creationId xmlns:p14="http://schemas.microsoft.com/office/powerpoint/2010/main" val="1113960333"/>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br>
              <a:rPr lang="en-US" altLang="en-US" dirty="0"/>
            </a:br>
            <a:br>
              <a:rPr lang="en-US" altLang="en-US" dirty="0"/>
            </a:br>
            <a:r>
              <a:rPr lang="en-US" altLang="en-US" dirty="0"/>
              <a:t> </a:t>
            </a:r>
            <a:r>
              <a:rPr lang="en-US" dirty="0"/>
              <a:t>Interpret a CVP chart and g</a:t>
            </a:r>
            <a:r>
              <a:rPr lang="en-US" dirty="0">
                <a:solidFill>
                  <a:prstClr val="black"/>
                </a:solidFill>
              </a:rPr>
              <a:t>raph costs and sales for a single product company.</a:t>
            </a:r>
            <a:br>
              <a:rPr lang="en-US" dirty="0">
                <a:solidFill>
                  <a:prstClr val="black"/>
                </a:solidFill>
              </a:rPr>
            </a:b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15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228600" y="757616"/>
            <a:ext cx="8816788" cy="838200"/>
          </a:xfrm>
        </p:spPr>
        <p:txBody>
          <a:bodyPr/>
          <a:lstStyle/>
          <a:p>
            <a:r>
              <a:rPr lang="en-US" altLang="en-US" b="1" dirty="0"/>
              <a:t>Graphing – Cost-volume-profit Chart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24</a:t>
            </a:fld>
            <a:endParaRPr lang="en-US" dirty="0"/>
          </a:p>
        </p:txBody>
      </p:sp>
      <p:sp>
        <p:nvSpPr>
          <p:cNvPr id="8" name="Rounded Rectangle 7"/>
          <p:cNvSpPr/>
          <p:nvPr/>
        </p:nvSpPr>
        <p:spPr>
          <a:xfrm>
            <a:off x="0" y="6553200"/>
            <a:ext cx="6553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srgbClr val="FF0000"/>
                </a:solidFill>
                <a:effectLst/>
                <a:uLnTx/>
                <a:uFillTx/>
                <a:latin typeface="Arial Narrow" pitchFamily="34" charset="0"/>
                <a:ea typeface="+mn-ea"/>
                <a:cs typeface="+mn-cs"/>
              </a:rPr>
              <a:t>Learning Objective </a:t>
            </a:r>
            <a:r>
              <a:rPr lang="en-US" altLang="en-US" sz="1100" b="1" kern="0" dirty="0">
                <a:solidFill>
                  <a:srgbClr val="FF0000"/>
                </a:solidFill>
                <a:latin typeface="Arial Narrow" pitchFamily="34" charset="0"/>
                <a:cs typeface="+mn-cs"/>
              </a:rPr>
              <a:t>P3</a:t>
            </a:r>
            <a:r>
              <a:rPr kumimoji="0" lang="en-US" altLang="en-US" sz="1100" b="1" i="0" u="none" strike="noStrike" kern="0" cap="none" spc="0" normalizeH="0" baseline="0" noProof="0" dirty="0">
                <a:ln>
                  <a:noFill/>
                </a:ln>
                <a:solidFill>
                  <a:srgbClr val="FF0000"/>
                </a:solidFill>
                <a:effectLst/>
                <a:uLnTx/>
                <a:uFillTx/>
                <a:latin typeface="Arial Narrow" pitchFamily="34" charset="0"/>
                <a:ea typeface="+mn-ea"/>
                <a:cs typeface="+mn-cs"/>
              </a:rPr>
              <a:t>: </a:t>
            </a:r>
            <a:r>
              <a:rPr lang="en-US" sz="1100" dirty="0">
                <a:solidFill>
                  <a:srgbClr val="FF0000"/>
                </a:solidFill>
              </a:rPr>
              <a:t>Interpret a CVP chart and graph costs and sales for a single product company.</a:t>
            </a:r>
          </a:p>
        </p:txBody>
      </p:sp>
      <p:sp>
        <p:nvSpPr>
          <p:cNvPr id="9" name="TextBox 8"/>
          <p:cNvSpPr txBox="1"/>
          <p:nvPr/>
        </p:nvSpPr>
        <p:spPr>
          <a:xfrm>
            <a:off x="7620000" y="21055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18.14</a:t>
            </a:r>
          </a:p>
        </p:txBody>
      </p:sp>
      <p:pic>
        <p:nvPicPr>
          <p:cNvPr id="3" name="Picture 2">
            <a:extLst>
              <a:ext uri="{FF2B5EF4-FFF2-40B4-BE49-F238E27FC236}">
                <a16:creationId xmlns:a16="http://schemas.microsoft.com/office/drawing/2014/main" id="{9470EBE6-2CBB-4FEB-965C-E96B17E22D87}"/>
              </a:ext>
            </a:extLst>
          </p:cNvPr>
          <p:cNvPicPr>
            <a:picLocks noChangeAspect="1"/>
          </p:cNvPicPr>
          <p:nvPr/>
        </p:nvPicPr>
        <p:blipFill>
          <a:blip r:embed="rId3"/>
          <a:stretch>
            <a:fillRect/>
          </a:stretch>
        </p:blipFill>
        <p:spPr>
          <a:xfrm>
            <a:off x="1633867" y="1819476"/>
            <a:ext cx="5876265" cy="3671308"/>
          </a:xfrm>
          <a:prstGeom prst="rect">
            <a:avLst/>
          </a:prstGeom>
        </p:spPr>
      </p:pic>
    </p:spTree>
    <p:extLst>
      <p:ext uri="{BB962C8B-B14F-4D97-AF65-F5344CB8AC3E}">
        <p14:creationId xmlns:p14="http://schemas.microsoft.com/office/powerpoint/2010/main" val="2846211837"/>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1371600"/>
          </a:xfrm>
        </p:spPr>
        <p:txBody>
          <a:bodyPr/>
          <a:lstStyle/>
          <a:p>
            <a:r>
              <a:rPr lang="en-US" altLang="en-US" b="1" dirty="0"/>
              <a:t>Changes in Estimates</a:t>
            </a:r>
          </a:p>
        </p:txBody>
      </p:sp>
      <p:pic>
        <p:nvPicPr>
          <p:cNvPr id="25622" name="Picture 22" descr="C:\Users\Beth\Documents\21graphics\wiL62279_ch21\wiL62279_21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68948"/>
            <a:ext cx="6739461" cy="1263649"/>
          </a:xfrm>
          <a:prstGeom prst="rect">
            <a:avLst/>
          </a:prstGeom>
          <a:noFill/>
          <a:extLst>
            <a:ext uri="{909E8E84-426E-40dd-AFC4-6F175D3DCCD1}">
              <a14:hiddenFill xmlns:a14="http://schemas.microsoft.com/office/drawing/2010/main" xmlns="">
                <a:solidFill>
                  <a:srgbClr val="FFFFFF"/>
                </a:solidFill>
              </a14:hiddenFill>
            </a:ext>
          </a:extLst>
        </p:spPr>
      </p:pic>
      <p:pic>
        <p:nvPicPr>
          <p:cNvPr id="25623" name="Picture 23" descr="C:\Users\Beth\Documents\21graphics\wiL62279_ch21\wiL62279_21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727" y="3016747"/>
            <a:ext cx="5629605" cy="7620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25</a:t>
            </a:fld>
            <a:endParaRPr lang="en-US" dirty="0"/>
          </a:p>
        </p:txBody>
      </p:sp>
      <p:sp>
        <p:nvSpPr>
          <p:cNvPr id="12" name="TextBox 11"/>
          <p:cNvSpPr txBox="1"/>
          <p:nvPr/>
        </p:nvSpPr>
        <p:spPr>
          <a:xfrm>
            <a:off x="7919009" y="163699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18.15</a:t>
            </a:r>
          </a:p>
        </p:txBody>
      </p:sp>
      <p:sp>
        <p:nvSpPr>
          <p:cNvPr id="13" name="TextBox 12"/>
          <p:cNvSpPr txBox="1"/>
          <p:nvPr/>
        </p:nvSpPr>
        <p:spPr>
          <a:xfrm>
            <a:off x="7926387" y="293239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18.16</a:t>
            </a:r>
          </a:p>
        </p:txBody>
      </p:sp>
      <p:sp>
        <p:nvSpPr>
          <p:cNvPr id="14" name="TextBox 13"/>
          <p:cNvSpPr txBox="1"/>
          <p:nvPr/>
        </p:nvSpPr>
        <p:spPr>
          <a:xfrm>
            <a:off x="7919009" y="42832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18.17</a:t>
            </a:r>
          </a:p>
        </p:txBody>
      </p:sp>
      <p:sp>
        <p:nvSpPr>
          <p:cNvPr id="15" name="Rounded Rectangle 7">
            <a:extLst>
              <a:ext uri="{FF2B5EF4-FFF2-40B4-BE49-F238E27FC236}">
                <a16:creationId xmlns:a16="http://schemas.microsoft.com/office/drawing/2014/main" id="{57FC1617-C67B-44C8-87F8-92897BC58CC1}"/>
              </a:ext>
            </a:extLst>
          </p:cNvPr>
          <p:cNvSpPr/>
          <p:nvPr/>
        </p:nvSpPr>
        <p:spPr>
          <a:xfrm>
            <a:off x="0" y="6553200"/>
            <a:ext cx="65532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srgbClr val="FF0000"/>
                </a:solidFill>
                <a:effectLst/>
                <a:uLnTx/>
                <a:uFillTx/>
                <a:latin typeface="Arial Narrow" pitchFamily="34" charset="0"/>
                <a:ea typeface="+mn-ea"/>
                <a:cs typeface="+mn-cs"/>
              </a:rPr>
              <a:t>Learning Objective </a:t>
            </a:r>
            <a:r>
              <a:rPr lang="en-US" altLang="en-US" sz="1100" b="1" kern="0" dirty="0">
                <a:solidFill>
                  <a:srgbClr val="FF0000"/>
                </a:solidFill>
                <a:latin typeface="Arial Narrow" pitchFamily="34" charset="0"/>
                <a:cs typeface="+mn-cs"/>
              </a:rPr>
              <a:t>P3</a:t>
            </a:r>
            <a:r>
              <a:rPr kumimoji="0" lang="en-US" altLang="en-US" sz="1100" b="1" i="0" u="none" strike="noStrike" kern="0" cap="none" spc="0" normalizeH="0" baseline="0" noProof="0" dirty="0">
                <a:ln>
                  <a:noFill/>
                </a:ln>
                <a:solidFill>
                  <a:srgbClr val="FF0000"/>
                </a:solidFill>
                <a:effectLst/>
                <a:uLnTx/>
                <a:uFillTx/>
                <a:latin typeface="Arial Narrow" pitchFamily="34" charset="0"/>
                <a:ea typeface="+mn-ea"/>
                <a:cs typeface="+mn-cs"/>
              </a:rPr>
              <a:t>: </a:t>
            </a:r>
            <a:r>
              <a:rPr lang="en-US" sz="1100" dirty="0">
                <a:solidFill>
                  <a:srgbClr val="FF0000"/>
                </a:solidFill>
              </a:rPr>
              <a:t>Interpret a CVP chart and graph costs and sales for a single product company.</a:t>
            </a:r>
          </a:p>
        </p:txBody>
      </p:sp>
      <p:pic>
        <p:nvPicPr>
          <p:cNvPr id="2" name="Picture 1">
            <a:extLst>
              <a:ext uri="{FF2B5EF4-FFF2-40B4-BE49-F238E27FC236}">
                <a16:creationId xmlns:a16="http://schemas.microsoft.com/office/drawing/2014/main" id="{DB203F5D-6A33-41CF-B9C9-AB0A274F3212}"/>
              </a:ext>
            </a:extLst>
          </p:cNvPr>
          <p:cNvPicPr>
            <a:picLocks noChangeAspect="1"/>
          </p:cNvPicPr>
          <p:nvPr/>
        </p:nvPicPr>
        <p:blipFill>
          <a:blip r:embed="rId5"/>
          <a:stretch>
            <a:fillRect/>
          </a:stretch>
        </p:blipFill>
        <p:spPr>
          <a:xfrm>
            <a:off x="609600" y="3962898"/>
            <a:ext cx="7078844" cy="2335120"/>
          </a:xfrm>
          <a:prstGeom prst="rect">
            <a:avLst/>
          </a:prstGeom>
        </p:spPr>
      </p:pic>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r>
              <a:rPr lang="en-US" dirty="0"/>
              <a:t> </a:t>
            </a:r>
            <a:br>
              <a:rPr lang="en-US" dirty="0"/>
            </a:br>
            <a:r>
              <a:rPr lang="en-US" dirty="0">
                <a:solidFill>
                  <a:prstClr val="black"/>
                </a:solidFill>
              </a:rPr>
              <a:t>Describe several applications of cost-volume-profit analysis. </a:t>
            </a: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26</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068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7847"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1676400"/>
            <a:ext cx="818515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endParaRPr lang="en-US" altLang="en-US" sz="3200" b="1" dirty="0"/>
          </a:p>
        </p:txBody>
      </p:sp>
      <p:sp>
        <p:nvSpPr>
          <p:cNvPr id="22534" name="Rectangle 10"/>
          <p:cNvSpPr>
            <a:spLocks noChangeArrowheads="1"/>
          </p:cNvSpPr>
          <p:nvPr/>
        </p:nvSpPr>
        <p:spPr bwMode="auto">
          <a:xfrm>
            <a:off x="6690400" y="4835525"/>
            <a:ext cx="352662" cy="464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0000"/>
              </a:lnSpc>
            </a:pPr>
            <a:r>
              <a:rPr lang="en-US" altLang="en-US" sz="2400" b="1" dirty="0">
                <a:solidFill>
                  <a:schemeClr val="hlink"/>
                </a:solidFill>
              </a:rPr>
              <a:t>  </a:t>
            </a:r>
            <a:endParaRPr lang="en-US" altLang="en-US" sz="2400" b="1" dirty="0"/>
          </a:p>
        </p:txBody>
      </p:sp>
      <p:sp>
        <p:nvSpPr>
          <p:cNvPr id="22538" name="Title 7"/>
          <p:cNvSpPr>
            <a:spLocks noGrp="1"/>
          </p:cNvSpPr>
          <p:nvPr>
            <p:ph type="title"/>
          </p:nvPr>
        </p:nvSpPr>
        <p:spPr>
          <a:xfrm>
            <a:off x="304800" y="609600"/>
            <a:ext cx="8534400" cy="990600"/>
          </a:xfrm>
        </p:spPr>
        <p:txBody>
          <a:bodyPr/>
          <a:lstStyle/>
          <a:p>
            <a:r>
              <a:rPr lang="en-US" altLang="en-US" b="1" dirty="0"/>
              <a:t>Computing the Margin of Safety</a:t>
            </a:r>
          </a:p>
        </p:txBody>
      </p:sp>
      <p:pic>
        <p:nvPicPr>
          <p:cNvPr id="51202" name="Picture 2" descr="C:\Users\Beth\Documents\21graphics\wiL62279_ch21\wiL62279_2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29" y="1981200"/>
            <a:ext cx="7975401"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27</a:t>
            </a:fld>
            <a:endParaRPr lang="en-US" dirty="0"/>
          </a:p>
        </p:txBody>
      </p:sp>
      <p:sp>
        <p:nvSpPr>
          <p:cNvPr id="9" name="Rounded Rectangle 8"/>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Tree>
  </p:cSld>
  <p:clrMapOvr>
    <a:masterClrMapping/>
  </p:clrMapOvr>
  <p:transition spd="med">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57200" y="533400"/>
            <a:ext cx="8229600" cy="1295400"/>
          </a:xfrm>
        </p:spPr>
        <p:txBody>
          <a:bodyPr/>
          <a:lstStyle/>
          <a:p>
            <a:r>
              <a:rPr lang="en-US" altLang="en-US" b="1" dirty="0"/>
              <a:t>Computing Income </a:t>
            </a:r>
            <a:br>
              <a:rPr lang="en-US" altLang="en-US" b="1" dirty="0"/>
            </a:br>
            <a:r>
              <a:rPr lang="en-US" altLang="en-US" b="1" dirty="0"/>
              <a:t>from Sales and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28</a:t>
            </a:fld>
            <a:endParaRPr lang="en-US" dirty="0"/>
          </a:p>
        </p:txBody>
      </p:sp>
      <p:sp>
        <p:nvSpPr>
          <p:cNvPr id="9" name="Rounded Rectangle 8"/>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10" name="TextBox 9"/>
          <p:cNvSpPr txBox="1"/>
          <p:nvPr/>
        </p:nvSpPr>
        <p:spPr>
          <a:xfrm>
            <a:off x="7929282" y="32396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18.20</a:t>
            </a:r>
          </a:p>
        </p:txBody>
      </p:sp>
      <p:sp>
        <p:nvSpPr>
          <p:cNvPr id="11" name="TextBox 10"/>
          <p:cNvSpPr txBox="1"/>
          <p:nvPr/>
        </p:nvSpPr>
        <p:spPr>
          <a:xfrm>
            <a:off x="7911110" y="476352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18.21</a:t>
            </a:r>
          </a:p>
        </p:txBody>
      </p:sp>
      <p:sp>
        <p:nvSpPr>
          <p:cNvPr id="12" name="TextBox 11"/>
          <p:cNvSpPr txBox="1"/>
          <p:nvPr/>
        </p:nvSpPr>
        <p:spPr>
          <a:xfrm>
            <a:off x="7911110" y="17341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18.19</a:t>
            </a:r>
          </a:p>
        </p:txBody>
      </p:sp>
      <p:pic>
        <p:nvPicPr>
          <p:cNvPr id="4" name="Picture 3">
            <a:extLst>
              <a:ext uri="{FF2B5EF4-FFF2-40B4-BE49-F238E27FC236}">
                <a16:creationId xmlns:a16="http://schemas.microsoft.com/office/drawing/2014/main" id="{C959F9B3-ED67-41AE-B195-8843EF437A6E}"/>
              </a:ext>
            </a:extLst>
          </p:cNvPr>
          <p:cNvPicPr>
            <a:picLocks noChangeAspect="1"/>
          </p:cNvPicPr>
          <p:nvPr/>
        </p:nvPicPr>
        <p:blipFill>
          <a:blip r:embed="rId3"/>
          <a:stretch>
            <a:fillRect/>
          </a:stretch>
        </p:blipFill>
        <p:spPr>
          <a:xfrm>
            <a:off x="2800819" y="1796425"/>
            <a:ext cx="3752381" cy="1180952"/>
          </a:xfrm>
          <a:prstGeom prst="rect">
            <a:avLst/>
          </a:prstGeom>
        </p:spPr>
      </p:pic>
      <p:pic>
        <p:nvPicPr>
          <p:cNvPr id="5" name="Picture 4">
            <a:extLst>
              <a:ext uri="{FF2B5EF4-FFF2-40B4-BE49-F238E27FC236}">
                <a16:creationId xmlns:a16="http://schemas.microsoft.com/office/drawing/2014/main" id="{ED870C0F-F8FD-436A-8533-70EA3C1089AD}"/>
              </a:ext>
            </a:extLst>
          </p:cNvPr>
          <p:cNvPicPr>
            <a:picLocks noChangeAspect="1"/>
          </p:cNvPicPr>
          <p:nvPr/>
        </p:nvPicPr>
        <p:blipFill>
          <a:blip r:embed="rId4"/>
          <a:stretch>
            <a:fillRect/>
          </a:stretch>
        </p:blipFill>
        <p:spPr>
          <a:xfrm>
            <a:off x="2286000" y="3130121"/>
            <a:ext cx="4971429" cy="1323810"/>
          </a:xfrm>
          <a:prstGeom prst="rect">
            <a:avLst/>
          </a:prstGeom>
        </p:spPr>
      </p:pic>
      <p:pic>
        <p:nvPicPr>
          <p:cNvPr id="6" name="Picture 5">
            <a:extLst>
              <a:ext uri="{FF2B5EF4-FFF2-40B4-BE49-F238E27FC236}">
                <a16:creationId xmlns:a16="http://schemas.microsoft.com/office/drawing/2014/main" id="{13368316-97BD-4446-BA54-69EF00BE8DEA}"/>
              </a:ext>
            </a:extLst>
          </p:cNvPr>
          <p:cNvPicPr>
            <a:picLocks noChangeAspect="1"/>
          </p:cNvPicPr>
          <p:nvPr/>
        </p:nvPicPr>
        <p:blipFill>
          <a:blip r:embed="rId5"/>
          <a:stretch>
            <a:fillRect/>
          </a:stretch>
        </p:blipFill>
        <p:spPr>
          <a:xfrm>
            <a:off x="2286000" y="4606675"/>
            <a:ext cx="4923809" cy="1638095"/>
          </a:xfrm>
          <a:prstGeom prst="rect">
            <a:avLst/>
          </a:prstGeom>
        </p:spPr>
      </p:pic>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533400"/>
            <a:ext cx="8229600" cy="1524000"/>
          </a:xfrm>
        </p:spPr>
        <p:txBody>
          <a:bodyPr/>
          <a:lstStyle/>
          <a:p>
            <a:r>
              <a:rPr lang="en-US" altLang="en-US" b="1" dirty="0"/>
              <a:t>Computing Sales</a:t>
            </a:r>
            <a:br>
              <a:rPr lang="en-US" altLang="en-US" b="1" dirty="0"/>
            </a:br>
            <a:r>
              <a:rPr lang="en-US" altLang="en-US" b="1" dirty="0"/>
              <a:t>for a Target Income (1 of 3)</a:t>
            </a:r>
          </a:p>
        </p:txBody>
      </p:sp>
      <p:pic>
        <p:nvPicPr>
          <p:cNvPr id="53250" name="Picture 2" descr="C:\Users\Beth\Documents\21graphics\wiL62279_ch21\wiL62279_2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90800"/>
            <a:ext cx="7924800"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29</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848600" y="14872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18.22</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r>
              <a:rPr lang="en-US" dirty="0">
                <a:solidFill>
                  <a:prstClr val="black"/>
                </a:solidFill>
              </a:rPr>
              <a:t>Describe different types of cost behavior in relation to production and sales volume.</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50259" y="19127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0259" y="5334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685800"/>
            <a:ext cx="8229600" cy="1219200"/>
          </a:xfrm>
        </p:spPr>
        <p:txBody>
          <a:bodyPr/>
          <a:lstStyle/>
          <a:p>
            <a:r>
              <a:rPr lang="en-US" altLang="en-US" b="1" dirty="0"/>
              <a:t>Computing Sales</a:t>
            </a:r>
            <a:br>
              <a:rPr lang="en-US" altLang="en-US" b="1" dirty="0"/>
            </a:br>
            <a:r>
              <a:rPr lang="en-US" altLang="en-US" b="1" dirty="0"/>
              <a:t>for a Target Income (2 of 3)</a:t>
            </a:r>
          </a:p>
        </p:txBody>
      </p:sp>
      <p:pic>
        <p:nvPicPr>
          <p:cNvPr id="54274" name="Picture 2" descr="C:\Users\Beth\Documents\21graphics\wiL62279_ch21\wiL62279_21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600139"/>
            <a:ext cx="7924800"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30</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848600" y="141555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18.23</a:t>
            </a:r>
          </a:p>
        </p:txBody>
      </p:sp>
    </p:spTree>
    <p:extLst>
      <p:ext uri="{BB962C8B-B14F-4D97-AF65-F5344CB8AC3E}">
        <p14:creationId xmlns:p14="http://schemas.microsoft.com/office/powerpoint/2010/main" val="3231734901"/>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304800" y="533400"/>
            <a:ext cx="8229600" cy="1371600"/>
          </a:xfrm>
        </p:spPr>
        <p:txBody>
          <a:bodyPr/>
          <a:lstStyle/>
          <a:p>
            <a:r>
              <a:rPr lang="en-US" altLang="en-US" b="1" dirty="0"/>
              <a:t>Computing Sales</a:t>
            </a:r>
            <a:br>
              <a:rPr lang="en-US" altLang="en-US" b="1" dirty="0"/>
            </a:br>
            <a:r>
              <a:rPr lang="en-US" altLang="en-US" b="1" dirty="0"/>
              <a:t>for a Target Income (3 of 3)</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31</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772400" y="13178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18.24</a:t>
            </a:r>
          </a:p>
        </p:txBody>
      </p:sp>
      <p:pic>
        <p:nvPicPr>
          <p:cNvPr id="2" name="Picture 1">
            <a:extLst>
              <a:ext uri="{FF2B5EF4-FFF2-40B4-BE49-F238E27FC236}">
                <a16:creationId xmlns:a16="http://schemas.microsoft.com/office/drawing/2014/main" id="{58CACD60-6FB8-47D9-994C-A00A5D2E45BC}"/>
              </a:ext>
            </a:extLst>
          </p:cNvPr>
          <p:cNvPicPr>
            <a:picLocks noChangeAspect="1"/>
          </p:cNvPicPr>
          <p:nvPr/>
        </p:nvPicPr>
        <p:blipFill>
          <a:blip r:embed="rId3"/>
          <a:stretch>
            <a:fillRect/>
          </a:stretch>
        </p:blipFill>
        <p:spPr>
          <a:xfrm>
            <a:off x="1447800" y="2170177"/>
            <a:ext cx="5728220" cy="2517645"/>
          </a:xfrm>
          <a:prstGeom prst="rect">
            <a:avLst/>
          </a:prstGeom>
        </p:spPr>
      </p:pic>
    </p:spTree>
    <p:extLst>
      <p:ext uri="{BB962C8B-B14F-4D97-AF65-F5344CB8AC3E}">
        <p14:creationId xmlns:p14="http://schemas.microsoft.com/office/powerpoint/2010/main" val="2306753873"/>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a:xfrm>
            <a:off x="457200" y="609600"/>
            <a:ext cx="8229600" cy="1066800"/>
          </a:xfrm>
        </p:spPr>
        <p:txBody>
          <a:bodyPr/>
          <a:lstStyle/>
          <a:p>
            <a:r>
              <a:rPr lang="en-US" altLang="en-US" b="1" dirty="0"/>
              <a:t>Evaluating Strategies</a:t>
            </a:r>
          </a:p>
        </p:txBody>
      </p:sp>
      <p:pic>
        <p:nvPicPr>
          <p:cNvPr id="56322" name="Picture 2" descr="C:\Users\Beth\Documents\21graphics\wiL62279_ch21\wiL62279_2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34104"/>
            <a:ext cx="8279849"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32</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611035" y="13532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18.25</a:t>
            </a:r>
          </a:p>
        </p:txBody>
      </p:sp>
    </p:spTree>
  </p:cSld>
  <p:clrMapOvr>
    <a:masterClrMapping/>
  </p:clrMapOvr>
  <p:transition spd="med">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a:t>
            </a:r>
            <a:br>
              <a:rPr lang="en-US" altLang="en-US" dirty="0"/>
            </a:br>
            <a:r>
              <a:rPr lang="en-US" dirty="0">
                <a:solidFill>
                  <a:prstClr val="black"/>
                </a:solidFill>
              </a:rPr>
              <a:t>Compute the break-even point for a multiproduct company.</a:t>
            </a:r>
            <a:br>
              <a:rPr lang="en-US" dirty="0"/>
            </a:b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542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7"/>
          <p:cNvSpPr>
            <a:spLocks noGrp="1" noChangeArrowheads="1"/>
          </p:cNvSpPr>
          <p:nvPr>
            <p:ph type="title"/>
          </p:nvPr>
        </p:nvSpPr>
        <p:spPr>
          <a:xfrm>
            <a:off x="457200" y="533400"/>
            <a:ext cx="8229600" cy="1295400"/>
          </a:xfrm>
        </p:spPr>
        <p:txBody>
          <a:bodyPr/>
          <a:lstStyle/>
          <a:p>
            <a:r>
              <a:rPr lang="en-US" altLang="en-US" b="1" dirty="0"/>
              <a:t>Sales Mix and Break-Even (1 of 5)</a:t>
            </a:r>
          </a:p>
        </p:txBody>
      </p:sp>
      <p:sp>
        <p:nvSpPr>
          <p:cNvPr id="34818" name="Rectangle 2"/>
          <p:cNvSpPr>
            <a:spLocks noGrp="1" noChangeArrowheads="1"/>
          </p:cNvSpPr>
          <p:nvPr>
            <p:ph type="body" idx="4294967295"/>
          </p:nvPr>
        </p:nvSpPr>
        <p:spPr>
          <a:xfrm>
            <a:off x="0" y="1790700"/>
            <a:ext cx="8915400" cy="4533900"/>
          </a:xfrm>
          <a:noFill/>
        </p:spPr>
        <p:txBody>
          <a:bodyPr lIns="90488" tIns="44450" rIns="90488" bIns="44450"/>
          <a:lstStyle/>
          <a:p>
            <a:pPr>
              <a:buFont typeface="Wingdings" pitchFamily="-84" charset="2"/>
              <a:buNone/>
            </a:pPr>
            <a:r>
              <a:rPr lang="en-US" altLang="en-US" sz="3000" dirty="0">
                <a:latin typeface="Arial" charset="0"/>
                <a:cs typeface="Arial" charset="0"/>
              </a:rPr>
              <a:t>   </a:t>
            </a:r>
            <a:r>
              <a:rPr lang="en-US" altLang="en-US" dirty="0">
                <a:latin typeface="Arial" charset="0"/>
                <a:cs typeface="Arial" charset="0"/>
              </a:rPr>
              <a:t>The CVP formulas can be modified for use when a company sells more than one product. </a:t>
            </a:r>
          </a:p>
          <a:p>
            <a:pPr lvl="1">
              <a:buClr>
                <a:srgbClr val="0000FF"/>
              </a:buClr>
              <a:buFont typeface="Wingdings" pitchFamily="-84" charset="2"/>
              <a:buChar char="§"/>
            </a:pPr>
            <a:r>
              <a:rPr lang="en-US" altLang="en-US" dirty="0">
                <a:solidFill>
                  <a:srgbClr val="0000FF"/>
                </a:solidFill>
                <a:latin typeface="Arial" charset="0"/>
                <a:cs typeface="Arial" charset="0"/>
              </a:rPr>
              <a:t>The unit contribution margin is replaced with the contribution margin for a</a:t>
            </a:r>
            <a:r>
              <a:rPr lang="en-US" altLang="en-US" dirty="0">
                <a:latin typeface="Arial" charset="0"/>
                <a:cs typeface="Arial" charset="0"/>
              </a:rPr>
              <a:t> </a:t>
            </a:r>
            <a:r>
              <a:rPr lang="en-US" altLang="en-US" dirty="0">
                <a:solidFill>
                  <a:srgbClr val="FF0000"/>
                </a:solidFill>
                <a:latin typeface="Arial" charset="0"/>
                <a:cs typeface="Arial" charset="0"/>
              </a:rPr>
              <a:t>composite unit</a:t>
            </a:r>
            <a:r>
              <a:rPr lang="en-US" altLang="en-US" dirty="0">
                <a:solidFill>
                  <a:srgbClr val="0000FF"/>
                </a:solidFill>
                <a:latin typeface="Arial" charset="0"/>
                <a:cs typeface="Arial" charset="0"/>
              </a:rPr>
              <a:t>.</a:t>
            </a:r>
            <a:endParaRPr lang="en-US" altLang="en-US" dirty="0">
              <a:latin typeface="Arial" charset="0"/>
              <a:cs typeface="Arial" charset="0"/>
            </a:endParaRPr>
          </a:p>
          <a:p>
            <a:pPr lvl="1">
              <a:buClr>
                <a:srgbClr val="0000FF"/>
              </a:buClr>
              <a:buFont typeface="Wingdings" pitchFamily="-84" charset="2"/>
              <a:buChar char="§"/>
            </a:pPr>
            <a:r>
              <a:rPr lang="en-US" altLang="en-US" dirty="0">
                <a:solidFill>
                  <a:srgbClr val="0000FF"/>
                </a:solidFill>
                <a:latin typeface="Arial" charset="0"/>
                <a:cs typeface="Arial" charset="0"/>
              </a:rPr>
              <a:t>A composite unit is composed of specific numbers of each product in proportion to the product</a:t>
            </a:r>
            <a:r>
              <a:rPr lang="en-US" altLang="en-US" dirty="0">
                <a:latin typeface="Arial" charset="0"/>
                <a:cs typeface="Arial" charset="0"/>
              </a:rPr>
              <a:t> </a:t>
            </a:r>
            <a:r>
              <a:rPr lang="en-US" altLang="en-US" dirty="0">
                <a:solidFill>
                  <a:srgbClr val="FF0000"/>
                </a:solidFill>
                <a:latin typeface="Arial" charset="0"/>
                <a:cs typeface="Arial" charset="0"/>
              </a:rPr>
              <a:t>sales mix</a:t>
            </a:r>
            <a:r>
              <a:rPr lang="en-US" altLang="en-US" dirty="0">
                <a:solidFill>
                  <a:srgbClr val="0000FF"/>
                </a:solidFill>
                <a:latin typeface="Arial" charset="0"/>
                <a:cs typeface="Arial" charset="0"/>
              </a:rPr>
              <a:t>.</a:t>
            </a:r>
            <a:endParaRPr lang="en-US" altLang="en-US" dirty="0">
              <a:latin typeface="Arial" charset="0"/>
              <a:cs typeface="Arial" charset="0"/>
            </a:endParaRPr>
          </a:p>
          <a:p>
            <a:pPr lvl="1">
              <a:buClr>
                <a:srgbClr val="0000FF"/>
              </a:buClr>
              <a:buFont typeface="Wingdings" pitchFamily="-84" charset="2"/>
              <a:buChar char="§"/>
            </a:pPr>
            <a:r>
              <a:rPr lang="en-US" altLang="en-US" dirty="0">
                <a:solidFill>
                  <a:srgbClr val="0000FF"/>
                </a:solidFill>
                <a:latin typeface="Arial" charset="0"/>
                <a:cs typeface="Arial" charset="0"/>
              </a:rPr>
              <a:t>Sales mix is the ratio of the volumes of the various products.</a:t>
            </a:r>
            <a:endParaRPr lang="en-US" altLang="en-US" dirty="0">
              <a:latin typeface="Arial" charset="0"/>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34</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Tree>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Rectangle 27"/>
          <p:cNvSpPr>
            <a:spLocks noGrp="1" noChangeArrowheads="1"/>
          </p:cNvSpPr>
          <p:nvPr>
            <p:ph type="title"/>
          </p:nvPr>
        </p:nvSpPr>
        <p:spPr>
          <a:xfrm>
            <a:off x="304800" y="685800"/>
            <a:ext cx="8534400" cy="1219200"/>
          </a:xfrm>
        </p:spPr>
        <p:txBody>
          <a:bodyPr/>
          <a:lstStyle/>
          <a:p>
            <a:r>
              <a:rPr lang="en-US" altLang="en-US" b="1" dirty="0"/>
              <a:t>Sales Mix and Break-Even (2 of 5)</a:t>
            </a:r>
          </a:p>
        </p:txBody>
      </p:sp>
      <p:sp>
        <p:nvSpPr>
          <p:cNvPr id="35842" name="Rectangle 2"/>
          <p:cNvSpPr>
            <a:spLocks noGrp="1" noChangeArrowheads="1"/>
          </p:cNvSpPr>
          <p:nvPr>
            <p:ph idx="1"/>
          </p:nvPr>
        </p:nvSpPr>
        <p:spPr>
          <a:xfrm>
            <a:off x="730250" y="2027238"/>
            <a:ext cx="7661275" cy="935037"/>
          </a:xfrm>
          <a:noFill/>
        </p:spPr>
        <p:txBody>
          <a:bodyPr lIns="90488" tIns="44450" rIns="90488" bIns="44450"/>
          <a:lstStyle/>
          <a:p>
            <a:pPr algn="ctr">
              <a:buFont typeface="Wingdings" pitchFamily="-84" charset="2"/>
              <a:buNone/>
            </a:pPr>
            <a:r>
              <a:rPr lang="en-US" altLang="en-US" dirty="0">
                <a:solidFill>
                  <a:srgbClr val="0000FF"/>
                </a:solidFill>
                <a:latin typeface="Arial" charset="0"/>
                <a:cs typeface="Arial" charset="0"/>
              </a:rPr>
              <a:t>The resulting break-even formula</a:t>
            </a:r>
            <a:br>
              <a:rPr lang="en-US" altLang="en-US" dirty="0">
                <a:solidFill>
                  <a:srgbClr val="0000FF"/>
                </a:solidFill>
                <a:latin typeface="Arial" charset="0"/>
                <a:cs typeface="Arial" charset="0"/>
              </a:rPr>
            </a:br>
            <a:r>
              <a:rPr lang="en-US" altLang="en-US" dirty="0">
                <a:solidFill>
                  <a:srgbClr val="0000FF"/>
                </a:solidFill>
                <a:latin typeface="Arial" charset="0"/>
                <a:cs typeface="Arial" charset="0"/>
              </a:rPr>
              <a:t>for </a:t>
            </a:r>
            <a:r>
              <a:rPr lang="en-US" altLang="en-US" dirty="0">
                <a:solidFill>
                  <a:srgbClr val="FF0000"/>
                </a:solidFill>
                <a:latin typeface="Arial" charset="0"/>
                <a:cs typeface="Arial" charset="0"/>
              </a:rPr>
              <a:t>composite</a:t>
            </a:r>
            <a:r>
              <a:rPr lang="en-US" altLang="en-US" dirty="0">
                <a:solidFill>
                  <a:srgbClr val="0000FF"/>
                </a:solidFill>
                <a:latin typeface="Arial" charset="0"/>
                <a:cs typeface="Arial" charset="0"/>
              </a:rPr>
              <a:t> unit sales is:</a:t>
            </a:r>
          </a:p>
        </p:txBody>
      </p:sp>
      <p:sp>
        <p:nvSpPr>
          <p:cNvPr id="35843" name="Rectangle 3"/>
          <p:cNvSpPr>
            <a:spLocks noChangeArrowheads="1"/>
          </p:cNvSpPr>
          <p:nvPr/>
        </p:nvSpPr>
        <p:spPr bwMode="auto">
          <a:xfrm>
            <a:off x="1068388" y="3354388"/>
            <a:ext cx="31972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br>
              <a:rPr lang="en-US" altLang="en-US" sz="2400" b="1" dirty="0"/>
            </a:br>
            <a:r>
              <a:rPr lang="en-US" altLang="en-US" sz="2400" b="1" dirty="0"/>
              <a:t>in </a:t>
            </a:r>
            <a:r>
              <a:rPr lang="en-US" altLang="en-US" sz="2400" b="1" dirty="0">
                <a:solidFill>
                  <a:srgbClr val="FF0000"/>
                </a:solidFill>
              </a:rPr>
              <a:t>composite</a:t>
            </a:r>
            <a:r>
              <a:rPr lang="en-US" altLang="en-US" sz="2400" b="1" dirty="0"/>
              <a:t> units</a:t>
            </a:r>
          </a:p>
        </p:txBody>
      </p:sp>
      <p:sp>
        <p:nvSpPr>
          <p:cNvPr id="35844" name="Line 4"/>
          <p:cNvSpPr>
            <a:spLocks noChangeShapeType="1"/>
          </p:cNvSpPr>
          <p:nvPr/>
        </p:nvSpPr>
        <p:spPr bwMode="auto">
          <a:xfrm>
            <a:off x="5041900" y="3690938"/>
            <a:ext cx="3022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35845" name="Rectangle 5"/>
          <p:cNvSpPr>
            <a:spLocks noChangeArrowheads="1"/>
          </p:cNvSpPr>
          <p:nvPr/>
        </p:nvSpPr>
        <p:spPr bwMode="auto">
          <a:xfrm>
            <a:off x="4954588" y="3278188"/>
            <a:ext cx="319722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Fixed costs</a:t>
            </a:r>
            <a:br>
              <a:rPr lang="en-US" altLang="en-US" sz="2400" b="1" dirty="0"/>
            </a:br>
            <a:r>
              <a:rPr lang="en-US" altLang="en-US" sz="2400" b="1" dirty="0"/>
              <a:t>Contribution margin</a:t>
            </a:r>
            <a:br>
              <a:rPr lang="en-US" altLang="en-US" sz="2400" b="1" dirty="0"/>
            </a:br>
            <a:r>
              <a:rPr lang="en-US" altLang="en-US" sz="2400" b="1" dirty="0"/>
              <a:t>per </a:t>
            </a:r>
            <a:r>
              <a:rPr lang="en-US" altLang="en-US" sz="2400" b="1" dirty="0">
                <a:solidFill>
                  <a:srgbClr val="FF0000"/>
                </a:solidFill>
              </a:rPr>
              <a:t>composite</a:t>
            </a:r>
            <a:r>
              <a:rPr lang="en-US" altLang="en-US" sz="2400" b="1" dirty="0"/>
              <a:t> unit</a:t>
            </a:r>
          </a:p>
        </p:txBody>
      </p:sp>
      <p:sp>
        <p:nvSpPr>
          <p:cNvPr id="35846" name="Rectangle 6"/>
          <p:cNvSpPr>
            <a:spLocks noChangeArrowheads="1"/>
          </p:cNvSpPr>
          <p:nvPr/>
        </p:nvSpPr>
        <p:spPr bwMode="auto">
          <a:xfrm>
            <a:off x="4344988" y="3506788"/>
            <a:ext cx="5302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p>
        </p:txBody>
      </p:sp>
      <p:sp>
        <p:nvSpPr>
          <p:cNvPr id="35849" name="Rectangle 9"/>
          <p:cNvSpPr>
            <a:spLocks noChangeArrowheads="1"/>
          </p:cNvSpPr>
          <p:nvPr/>
        </p:nvSpPr>
        <p:spPr bwMode="auto">
          <a:xfrm>
            <a:off x="6402388" y="5599113"/>
            <a:ext cx="1825625"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chemeClr val="bg1"/>
                </a:solidFill>
              </a:rPr>
              <a:t>Continue</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0BCFC729-B640-4EFC-9BE7-61096D8F8902}" type="slidenum">
              <a:rPr lang="en-US" smtClean="0"/>
              <a:pPr>
                <a:defRPr/>
              </a:pPr>
              <a:t>35</a:t>
            </a:fld>
            <a:endParaRPr lang="en-US" dirty="0"/>
          </a:p>
        </p:txBody>
      </p:sp>
      <p:sp>
        <p:nvSpPr>
          <p:cNvPr id="12" name="Rounded Rectangle 11"/>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p:cNvGraphicFramePr>
          <p:nvPr/>
        </p:nvGraphicFramePr>
        <p:xfrm>
          <a:off x="990600" y="3657600"/>
          <a:ext cx="7112000" cy="2362200"/>
        </p:xfrm>
        <a:graphic>
          <a:graphicData uri="http://schemas.openxmlformats.org/presentationml/2006/ole">
            <mc:AlternateContent xmlns:mc="http://schemas.openxmlformats.org/markup-compatibility/2006">
              <mc:Choice xmlns:v="urn:schemas-microsoft-com:vml" Requires="v">
                <p:oleObj spid="_x0000_s37087" name="Worksheet" r:id="rId4" imgW="3143402" imgH="1152449" progId="Excel.Sheet.8">
                  <p:embed/>
                </p:oleObj>
              </mc:Choice>
              <mc:Fallback>
                <p:oleObj name="Worksheet" r:id="rId4" imgW="3143402" imgH="1152449" progId="Excel.Sheet.8">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657600"/>
                        <a:ext cx="7112000" cy="2362200"/>
                      </a:xfrm>
                      <a:prstGeom prst="rect">
                        <a:avLst/>
                      </a:prstGeom>
                      <a:noFill/>
                      <a:ln w="508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17488" y="1828800"/>
            <a:ext cx="8686800" cy="1569660"/>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400" dirty="0">
                <a:solidFill>
                  <a:srgbClr val="0033CC"/>
                </a:solidFill>
              </a:rPr>
              <a:t>Hair-Today offers three cuts as shown below. Annual fixed costs are $192,000. Compute the break-even point in composite units and in number of units for each haircut at the given sales mix. </a:t>
            </a:r>
            <a:endParaRPr lang="en-US" sz="2400" dirty="0"/>
          </a:p>
        </p:txBody>
      </p:sp>
      <p:sp>
        <p:nvSpPr>
          <p:cNvPr id="36869" name="Rectangle 27"/>
          <p:cNvSpPr>
            <a:spLocks noGrp="1" noChangeArrowheads="1"/>
          </p:cNvSpPr>
          <p:nvPr>
            <p:ph type="title"/>
          </p:nvPr>
        </p:nvSpPr>
        <p:spPr>
          <a:xfrm>
            <a:off x="304800" y="533400"/>
            <a:ext cx="8534400" cy="1219200"/>
          </a:xfrm>
        </p:spPr>
        <p:txBody>
          <a:bodyPr/>
          <a:lstStyle/>
          <a:p>
            <a:r>
              <a:rPr lang="en-US" altLang="en-US" b="1" dirty="0"/>
              <a:t>Sales Mix and Break-Even (3 of 5)</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36</a:t>
            </a:fld>
            <a:endParaRPr lang="en-US" dirty="0"/>
          </a:p>
        </p:txBody>
      </p:sp>
      <p:sp>
        <p:nvSpPr>
          <p:cNvPr id="9" name="Rounded Rectangle 8"/>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Tree>
  </p:cSld>
  <p:clrMapOvr>
    <a:masterClrMapping/>
  </p:clrMapOvr>
  <p:transition spd="med">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7"/>
          <p:cNvSpPr>
            <a:spLocks noGrp="1" noChangeArrowheads="1"/>
          </p:cNvSpPr>
          <p:nvPr>
            <p:ph type="title"/>
          </p:nvPr>
        </p:nvSpPr>
        <p:spPr>
          <a:xfrm>
            <a:off x="457200" y="762000"/>
            <a:ext cx="8229600" cy="1524000"/>
          </a:xfrm>
        </p:spPr>
        <p:txBody>
          <a:bodyPr/>
          <a:lstStyle/>
          <a:p>
            <a:r>
              <a:rPr lang="en-US" altLang="en-US" b="1" dirty="0"/>
              <a:t>Sales Mix and Break-Even (4 of 5)</a:t>
            </a:r>
          </a:p>
        </p:txBody>
      </p:sp>
      <p:graphicFrame>
        <p:nvGraphicFramePr>
          <p:cNvPr id="3" name="Object 2"/>
          <p:cNvGraphicFramePr>
            <a:graphicFrameLocks/>
          </p:cNvGraphicFramePr>
          <p:nvPr>
            <p:extLst>
              <p:ext uri="{D42A27DB-BD31-4B8C-83A1-F6EECF244321}">
                <p14:modId xmlns:p14="http://schemas.microsoft.com/office/powerpoint/2010/main" val="1992715268"/>
              </p:ext>
            </p:extLst>
          </p:nvPr>
        </p:nvGraphicFramePr>
        <p:xfrm>
          <a:off x="990600" y="2819400"/>
          <a:ext cx="7285038" cy="2667000"/>
        </p:xfrm>
        <a:graphic>
          <a:graphicData uri="http://schemas.openxmlformats.org/presentationml/2006/ole">
            <mc:AlternateContent xmlns:mc="http://schemas.openxmlformats.org/markup-compatibility/2006">
              <mc:Choice xmlns:v="urn:schemas-microsoft-com:vml" Requires="v">
                <p:oleObj spid="_x0000_s38114" name="Worksheet" r:id="rId4" imgW="3219550" imgH="1228698" progId="Excel.Sheet.8">
                  <p:embed/>
                </p:oleObj>
              </mc:Choice>
              <mc:Fallback>
                <p:oleObj name="Worksheet" r:id="rId4" imgW="3219550" imgH="1228698" progId="Excel.Sheet.8">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19400"/>
                        <a:ext cx="7285038" cy="2667000"/>
                      </a:xfrm>
                      <a:prstGeom prst="rect">
                        <a:avLst/>
                      </a:prstGeom>
                      <a:noFill/>
                      <a:ln w="508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37</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7"/>
          <p:cNvSpPr>
            <a:spLocks noGrp="1" noChangeArrowheads="1"/>
          </p:cNvSpPr>
          <p:nvPr>
            <p:ph type="title"/>
          </p:nvPr>
        </p:nvSpPr>
        <p:spPr>
          <a:xfrm>
            <a:off x="457200" y="533400"/>
            <a:ext cx="8229600" cy="1524000"/>
          </a:xfrm>
        </p:spPr>
        <p:txBody>
          <a:bodyPr/>
          <a:lstStyle/>
          <a:p>
            <a:r>
              <a:rPr lang="en-US" altLang="en-US" b="1" dirty="0"/>
              <a:t>Sales Mix and Break-Even (5 of 5)</a:t>
            </a:r>
          </a:p>
        </p:txBody>
      </p:sp>
      <p:graphicFrame>
        <p:nvGraphicFramePr>
          <p:cNvPr id="3" name="Object 2"/>
          <p:cNvGraphicFramePr>
            <a:graphicFrameLocks/>
          </p:cNvGraphicFramePr>
          <p:nvPr>
            <p:extLst>
              <p:ext uri="{D42A27DB-BD31-4B8C-83A1-F6EECF244321}">
                <p14:modId xmlns:p14="http://schemas.microsoft.com/office/powerpoint/2010/main" val="259089674"/>
              </p:ext>
            </p:extLst>
          </p:nvPr>
        </p:nvGraphicFramePr>
        <p:xfrm>
          <a:off x="1066800" y="1758016"/>
          <a:ext cx="7285038" cy="2667000"/>
        </p:xfrm>
        <a:graphic>
          <a:graphicData uri="http://schemas.openxmlformats.org/presentationml/2006/ole">
            <mc:AlternateContent xmlns:mc="http://schemas.openxmlformats.org/markup-compatibility/2006">
              <mc:Choice xmlns:v="urn:schemas-microsoft-com:vml" Requires="v">
                <p:oleObj spid="_x0000_s57560" name="Worksheet" r:id="rId4" imgW="3219550" imgH="1228698" progId="Excel.Sheet.8">
                  <p:embed/>
                </p:oleObj>
              </mc:Choice>
              <mc:Fallback>
                <p:oleObj name="Worksheet" r:id="rId4" imgW="3219550" imgH="1228698" progId="Excel.Shee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8016"/>
                        <a:ext cx="7285038" cy="2667000"/>
                      </a:xfrm>
                      <a:prstGeom prst="rect">
                        <a:avLst/>
                      </a:prstGeom>
                      <a:noFill/>
                      <a:ln w="508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38</a:t>
            </a:fld>
            <a:endParaRPr lang="en-US" dirty="0"/>
          </a:p>
        </p:txBody>
      </p:sp>
      <p:pic>
        <p:nvPicPr>
          <p:cNvPr id="57350" name="Picture 6" descr="C:\Users\Beth\Documents\MH\Digital_request_MH02183\wiL62279_ch21\wiL62279_21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181600"/>
            <a:ext cx="7493337"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9" name="TextBox 8"/>
          <p:cNvSpPr txBox="1"/>
          <p:nvPr/>
        </p:nvSpPr>
        <p:spPr>
          <a:xfrm>
            <a:off x="7818438" y="4488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18.28</a:t>
            </a:r>
          </a:p>
        </p:txBody>
      </p:sp>
    </p:spTree>
    <p:extLst>
      <p:ext uri="{BB962C8B-B14F-4D97-AF65-F5344CB8AC3E}">
        <p14:creationId xmlns:p14="http://schemas.microsoft.com/office/powerpoint/2010/main" val="1346755333"/>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068388" y="2668588"/>
            <a:ext cx="7083425" cy="1196975"/>
            <a:chOff x="673" y="1681"/>
            <a:chExt cx="4462" cy="754"/>
          </a:xfrm>
        </p:grpSpPr>
        <p:sp>
          <p:nvSpPr>
            <p:cNvPr id="38926" name="Rectangle 3"/>
            <p:cNvSpPr>
              <a:spLocks noChangeArrowheads="1"/>
            </p:cNvSpPr>
            <p:nvPr/>
          </p:nvSpPr>
          <p:spPr bwMode="auto">
            <a:xfrm>
              <a:off x="673" y="1729"/>
              <a:ext cx="2014"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solidFill>
                    <a:srgbClr val="0000FF"/>
                  </a:solidFill>
                </a:rPr>
                <a:t>Break-even point</a:t>
              </a:r>
              <a:br>
                <a:rPr lang="en-US" altLang="en-US" sz="2400" b="1" dirty="0">
                  <a:solidFill>
                    <a:srgbClr val="0000FF"/>
                  </a:solidFill>
                </a:rPr>
              </a:br>
              <a:r>
                <a:rPr lang="en-US" altLang="en-US" sz="2400" b="1" dirty="0">
                  <a:solidFill>
                    <a:srgbClr val="0000FF"/>
                  </a:solidFill>
                </a:rPr>
                <a:t>in </a:t>
              </a:r>
              <a:r>
                <a:rPr lang="en-US" altLang="en-US" sz="2400" b="1" dirty="0">
                  <a:solidFill>
                    <a:srgbClr val="FF0000"/>
                  </a:solidFill>
                </a:rPr>
                <a:t>composite</a:t>
              </a:r>
              <a:r>
                <a:rPr lang="en-US" altLang="en-US" sz="2400" b="1" dirty="0">
                  <a:solidFill>
                    <a:srgbClr val="0000FF"/>
                  </a:solidFill>
                </a:rPr>
                <a:t> units</a:t>
              </a:r>
            </a:p>
          </p:txBody>
        </p:sp>
        <p:sp>
          <p:nvSpPr>
            <p:cNvPr id="38927" name="Line 4"/>
            <p:cNvSpPr>
              <a:spLocks noChangeShapeType="1"/>
            </p:cNvSpPr>
            <p:nvPr/>
          </p:nvSpPr>
          <p:spPr bwMode="auto">
            <a:xfrm>
              <a:off x="3176" y="1920"/>
              <a:ext cx="1904" cy="0"/>
            </a:xfrm>
            <a:prstGeom prst="line">
              <a:avLst/>
            </a:prstGeom>
            <a:noFill/>
            <a:ln w="254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38928" name="Rectangle 5"/>
            <p:cNvSpPr>
              <a:spLocks noChangeArrowheads="1"/>
            </p:cNvSpPr>
            <p:nvPr/>
          </p:nvSpPr>
          <p:spPr bwMode="auto">
            <a:xfrm>
              <a:off x="3121" y="1681"/>
              <a:ext cx="2014"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solidFill>
                    <a:srgbClr val="0000FF"/>
                  </a:solidFill>
                </a:rPr>
                <a:t>Fixed costs</a:t>
              </a:r>
              <a:br>
                <a:rPr lang="en-US" altLang="en-US" sz="2400" b="1" dirty="0">
                  <a:solidFill>
                    <a:srgbClr val="0000FF"/>
                  </a:solidFill>
                </a:rPr>
              </a:br>
              <a:r>
                <a:rPr lang="en-US" altLang="en-US" sz="2400" b="1" dirty="0">
                  <a:solidFill>
                    <a:srgbClr val="0000FF"/>
                  </a:solidFill>
                </a:rPr>
                <a:t>Contribution margin</a:t>
              </a:r>
              <a:br>
                <a:rPr lang="en-US" altLang="en-US" sz="2400" b="1" dirty="0">
                  <a:solidFill>
                    <a:srgbClr val="0000FF"/>
                  </a:solidFill>
                </a:rPr>
              </a:br>
              <a:r>
                <a:rPr lang="en-US" altLang="en-US" sz="2400" b="1" dirty="0">
                  <a:solidFill>
                    <a:srgbClr val="0000FF"/>
                  </a:solidFill>
                </a:rPr>
                <a:t>per </a:t>
              </a:r>
              <a:r>
                <a:rPr lang="en-US" altLang="en-US" sz="2400" b="1" dirty="0">
                  <a:solidFill>
                    <a:srgbClr val="FF0000"/>
                  </a:solidFill>
                </a:rPr>
                <a:t>composite</a:t>
              </a:r>
              <a:r>
                <a:rPr lang="en-US" altLang="en-US" sz="2400" b="1" dirty="0">
                  <a:solidFill>
                    <a:srgbClr val="0000FF"/>
                  </a:solidFill>
                </a:rPr>
                <a:t> unit</a:t>
              </a:r>
            </a:p>
          </p:txBody>
        </p:sp>
        <p:sp>
          <p:nvSpPr>
            <p:cNvPr id="38929" name="Rectangle 6"/>
            <p:cNvSpPr>
              <a:spLocks noChangeArrowheads="1"/>
            </p:cNvSpPr>
            <p:nvPr/>
          </p:nvSpPr>
          <p:spPr bwMode="auto">
            <a:xfrm>
              <a:off x="2737" y="1825"/>
              <a:ext cx="33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0000FF"/>
                  </a:solidFill>
                </a:rPr>
                <a:t>=</a:t>
              </a:r>
            </a:p>
          </p:txBody>
        </p:sp>
      </p:grpSp>
      <p:grpSp>
        <p:nvGrpSpPr>
          <p:cNvPr id="3" name="Group 16"/>
          <p:cNvGrpSpPr>
            <a:grpSpLocks/>
          </p:cNvGrpSpPr>
          <p:nvPr/>
        </p:nvGrpSpPr>
        <p:grpSpPr bwMode="auto">
          <a:xfrm>
            <a:off x="1068388" y="4040188"/>
            <a:ext cx="7540625" cy="2124075"/>
            <a:chOff x="1068388" y="4040188"/>
            <a:chExt cx="7540625" cy="2123832"/>
          </a:xfrm>
        </p:grpSpPr>
        <p:grpSp>
          <p:nvGrpSpPr>
            <p:cNvPr id="38919" name="Group 22"/>
            <p:cNvGrpSpPr>
              <a:grpSpLocks/>
            </p:cNvGrpSpPr>
            <p:nvPr/>
          </p:nvGrpSpPr>
          <p:grpSpPr bwMode="auto">
            <a:xfrm>
              <a:off x="1068388" y="4040188"/>
              <a:ext cx="7083425" cy="1196975"/>
              <a:chOff x="673" y="2545"/>
              <a:chExt cx="4462" cy="754"/>
            </a:xfrm>
          </p:grpSpPr>
          <p:sp>
            <p:nvSpPr>
              <p:cNvPr id="38922" name="Rectangle 12"/>
              <p:cNvSpPr>
                <a:spLocks noChangeArrowheads="1"/>
              </p:cNvSpPr>
              <p:nvPr/>
            </p:nvSpPr>
            <p:spPr bwMode="auto">
              <a:xfrm>
                <a:off x="673" y="2593"/>
                <a:ext cx="2014"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br>
                  <a:rPr lang="en-US" altLang="en-US" sz="2400" b="1" dirty="0"/>
                </a:br>
                <a:r>
                  <a:rPr lang="en-US" altLang="en-US" sz="2400" b="1" dirty="0"/>
                  <a:t>in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sp>
            <p:nvSpPr>
              <p:cNvPr id="38923" name="Line 13"/>
              <p:cNvSpPr>
                <a:spLocks noChangeShapeType="1"/>
              </p:cNvSpPr>
              <p:nvPr/>
            </p:nvSpPr>
            <p:spPr bwMode="auto">
              <a:xfrm>
                <a:off x="3416" y="2784"/>
                <a:ext cx="142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38924" name="Rectangle 14"/>
              <p:cNvSpPr>
                <a:spLocks noChangeArrowheads="1"/>
              </p:cNvSpPr>
              <p:nvPr/>
            </p:nvSpPr>
            <p:spPr bwMode="auto">
              <a:xfrm>
                <a:off x="3121" y="2545"/>
                <a:ext cx="2014" cy="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$192,000</a:t>
                </a:r>
                <a:br>
                  <a:rPr lang="en-US" altLang="en-US" sz="2400" b="1" dirty="0"/>
                </a:br>
                <a:r>
                  <a:rPr lang="en-US" altLang="en-US" sz="2400" b="1" dirty="0"/>
                  <a:t>$64.00 per</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a:t>
                </a:r>
              </a:p>
            </p:txBody>
          </p:sp>
          <p:sp>
            <p:nvSpPr>
              <p:cNvPr id="38925" name="Rectangle 15"/>
              <p:cNvSpPr>
                <a:spLocks noChangeArrowheads="1"/>
              </p:cNvSpPr>
              <p:nvPr/>
            </p:nvSpPr>
            <p:spPr bwMode="auto">
              <a:xfrm>
                <a:off x="2737" y="2689"/>
                <a:ext cx="334"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p>
            </p:txBody>
          </p:sp>
        </p:grpSp>
        <p:sp>
          <p:nvSpPr>
            <p:cNvPr id="38920" name="Rectangle 17"/>
            <p:cNvSpPr>
              <a:spLocks noChangeArrowheads="1"/>
            </p:cNvSpPr>
            <p:nvPr/>
          </p:nvSpPr>
          <p:spPr bwMode="auto">
            <a:xfrm>
              <a:off x="1068388" y="5335588"/>
              <a:ext cx="3197225" cy="82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br>
                <a:rPr lang="en-US" altLang="en-US" sz="2400" b="1" dirty="0">
                  <a:solidFill>
                    <a:schemeClr val="hlink"/>
                  </a:solidFill>
                </a:rPr>
              </a:br>
              <a:r>
                <a:rPr lang="en-US" altLang="en-US" sz="2400" b="1" dirty="0"/>
                <a:t>in</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sp>
          <p:nvSpPr>
            <p:cNvPr id="38921" name="Rectangle 18"/>
            <p:cNvSpPr>
              <a:spLocks noChangeArrowheads="1"/>
            </p:cNvSpPr>
            <p:nvPr/>
          </p:nvSpPr>
          <p:spPr bwMode="auto">
            <a:xfrm>
              <a:off x="4344988" y="5487988"/>
              <a:ext cx="4264025"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r>
                <a:rPr lang="en-US" altLang="en-US" sz="2400" b="1" dirty="0">
                  <a:solidFill>
                    <a:schemeClr val="hlink"/>
                  </a:solidFill>
                </a:rPr>
                <a:t>     </a:t>
              </a:r>
              <a:r>
                <a:rPr lang="en-US" altLang="en-US" sz="2400" b="1" dirty="0"/>
                <a:t>3,000</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grpSp>
      <p:sp>
        <p:nvSpPr>
          <p:cNvPr id="38917" name="Rectangle 27"/>
          <p:cNvSpPr>
            <a:spLocks noGrp="1" noChangeArrowheads="1"/>
          </p:cNvSpPr>
          <p:nvPr>
            <p:ph type="title"/>
          </p:nvPr>
        </p:nvSpPr>
        <p:spPr>
          <a:xfrm>
            <a:off x="457200" y="533400"/>
            <a:ext cx="8229600" cy="1143000"/>
          </a:xfrm>
        </p:spPr>
        <p:txBody>
          <a:bodyPr/>
          <a:lstStyle/>
          <a:p>
            <a:r>
              <a:rPr lang="en-US" altLang="en-US" b="1" dirty="0"/>
              <a:t>Computing a Multiproduct</a:t>
            </a:r>
            <a:br>
              <a:rPr lang="en-US" altLang="en-US" b="1" dirty="0"/>
            </a:br>
            <a:r>
              <a:rPr lang="en-US" altLang="en-US" b="1" dirty="0"/>
              <a:t>Break-Even Point (1 of 2)</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E15AB35F-282F-46BB-B6E1-4B27377FEBC5}" type="slidenum">
              <a:rPr lang="en-US" smtClean="0"/>
              <a:pPr>
                <a:defRPr/>
              </a:pPr>
              <a:t>39</a:t>
            </a:fld>
            <a:endParaRPr lang="en-US" dirty="0"/>
          </a:p>
        </p:txBody>
      </p:sp>
      <p:sp>
        <p:nvSpPr>
          <p:cNvPr id="20" name="Rounded Rectangle 19"/>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21" name="TextBox 20"/>
          <p:cNvSpPr txBox="1"/>
          <p:nvPr/>
        </p:nvSpPr>
        <p:spPr>
          <a:xfrm>
            <a:off x="8037607" y="17326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18.29</a:t>
            </a:r>
          </a:p>
        </p:txBody>
      </p:sp>
      <p:pic>
        <p:nvPicPr>
          <p:cNvPr id="2" name="Picture 1">
            <a:extLst>
              <a:ext uri="{FF2B5EF4-FFF2-40B4-BE49-F238E27FC236}">
                <a16:creationId xmlns:a16="http://schemas.microsoft.com/office/drawing/2014/main" id="{17E704CC-E786-4111-8216-118314C80260}"/>
              </a:ext>
            </a:extLst>
          </p:cNvPr>
          <p:cNvPicPr>
            <a:picLocks noChangeAspect="1"/>
          </p:cNvPicPr>
          <p:nvPr/>
        </p:nvPicPr>
        <p:blipFill>
          <a:blip r:embed="rId3"/>
          <a:stretch>
            <a:fillRect/>
          </a:stretch>
        </p:blipFill>
        <p:spPr>
          <a:xfrm>
            <a:off x="1905000" y="1758610"/>
            <a:ext cx="5596940" cy="921448"/>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r>
              <a:rPr lang="en-US" altLang="en-US" b="1" dirty="0"/>
              <a:t>Identifying Cost Behavior</a:t>
            </a:r>
          </a:p>
        </p:txBody>
      </p:sp>
      <p:sp>
        <p:nvSpPr>
          <p:cNvPr id="37890" name="Rectangle 2"/>
          <p:cNvSpPr>
            <a:spLocks noGrp="1" noChangeArrowheads="1"/>
          </p:cNvSpPr>
          <p:nvPr>
            <p:ph idx="1"/>
          </p:nvPr>
        </p:nvSpPr>
        <p:spPr>
          <a:xfrm>
            <a:off x="152400" y="1371600"/>
            <a:ext cx="8763000" cy="5105400"/>
          </a:xfrm>
          <a:solidFill>
            <a:schemeClr val="bg2">
              <a:lumMod val="90000"/>
            </a:schemeClr>
          </a:solidFill>
          <a:ln w="19050" cap="flat">
            <a:solidFill>
              <a:schemeClr val="tx1"/>
            </a:solidFill>
          </a:ln>
        </p:spPr>
        <p:txBody>
          <a:bodyPr lIns="90488" tIns="44450" rIns="90488" bIns="44450"/>
          <a:lstStyle/>
          <a:p>
            <a:pPr>
              <a:buFont typeface="Wingdings" pitchFamily="2" charset="2"/>
              <a:buNone/>
              <a:defRPr/>
            </a:pPr>
            <a:r>
              <a:rPr lang="en-US" sz="2600" b="1" dirty="0">
                <a:latin typeface="Arial" charset="0"/>
                <a:cs typeface="Arial" charset="0"/>
              </a:rPr>
              <a:t>  </a:t>
            </a:r>
            <a:r>
              <a:rPr lang="en-US" sz="2600" dirty="0">
                <a:latin typeface="Arial" charset="0"/>
                <a:cs typeface="Arial" charset="0"/>
              </a:rPr>
              <a:t> Managers use c</a:t>
            </a:r>
            <a:r>
              <a:rPr lang="en-US" sz="2400" dirty="0">
                <a:latin typeface="Arial" charset="0"/>
                <a:cs typeface="Arial" charset="0"/>
              </a:rPr>
              <a:t>ost-volume-profit analysis to make predictions such as:</a:t>
            </a:r>
          </a:p>
          <a:p>
            <a:pPr lvl="1"/>
            <a:r>
              <a:rPr lang="en-US" dirty="0"/>
              <a:t>How many units must we sell to break-even?</a:t>
            </a:r>
          </a:p>
          <a:p>
            <a:pPr lvl="1"/>
            <a:r>
              <a:rPr lang="en-US" dirty="0"/>
              <a:t>How much does income increase if we install a new machine to reduce labor costs? </a:t>
            </a:r>
          </a:p>
          <a:p>
            <a:pPr lvl="1"/>
            <a:r>
              <a:rPr lang="en-US" dirty="0"/>
              <a:t>What is the change in income if selling prices decline and sales volume increases? </a:t>
            </a:r>
          </a:p>
          <a:p>
            <a:pPr lvl="1"/>
            <a:r>
              <a:rPr lang="en-US" dirty="0"/>
              <a:t>How will income change if we change the sales mix of our products or services?</a:t>
            </a:r>
          </a:p>
          <a:p>
            <a:pPr lvl="1"/>
            <a:r>
              <a:rPr lang="en-US" dirty="0"/>
              <a:t>What sales volume is needed to earn a target income?</a:t>
            </a:r>
          </a:p>
          <a:p>
            <a:pPr>
              <a:buFont typeface="Wingdings" pitchFamily="2" charset="2"/>
              <a:buNone/>
              <a:defRPr/>
            </a:pPr>
            <a:endParaRPr lang="en-US" sz="2400" dirty="0">
              <a:latin typeface="Arial" charset="0"/>
              <a:cs typeface="Arial" charset="0"/>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4</a:t>
            </a:fld>
            <a:endParaRPr lang="en-US" dirty="0"/>
          </a:p>
        </p:txBody>
      </p:sp>
      <p:sp>
        <p:nvSpPr>
          <p:cNvPr id="7" name="Rounded Rectangle 6"/>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Tree>
  </p:cSld>
  <p:clrMapOvr>
    <a:masterClrMapping/>
  </p:clrMapOvr>
  <p:transition spd="med">
    <p:split orient="ver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p:cNvGraphicFramePr>
          <p:nvPr>
            <p:extLst>
              <p:ext uri="{D42A27DB-BD31-4B8C-83A1-F6EECF244321}">
                <p14:modId xmlns:p14="http://schemas.microsoft.com/office/powerpoint/2010/main" val="3288764372"/>
              </p:ext>
            </p:extLst>
          </p:nvPr>
        </p:nvGraphicFramePr>
        <p:xfrm>
          <a:off x="914400" y="1981200"/>
          <a:ext cx="7353300" cy="3233738"/>
        </p:xfrm>
        <a:graphic>
          <a:graphicData uri="http://schemas.openxmlformats.org/presentationml/2006/ole">
            <mc:AlternateContent xmlns:mc="http://schemas.openxmlformats.org/markup-compatibility/2006">
              <mc:Choice xmlns:v="urn:schemas-microsoft-com:vml" Requires="v">
                <p:oleObj spid="_x0000_s40156" name="Worksheet" r:id="rId4" imgW="2619250" imgH="1228878" progId="Excel.Sheet.8">
                  <p:embed/>
                </p:oleObj>
              </mc:Choice>
              <mc:Fallback>
                <p:oleObj name="Worksheet" r:id="rId4" imgW="2619250" imgH="1228878" progId="Excel.Sheet.8">
                  <p:embed/>
                  <p:pic>
                    <p:nvPicPr>
                      <p:cNvPr id="0" name="Picture 10"/>
                      <p:cNvPicPr>
                        <a:picLocks noChangeArrowheads="1"/>
                      </p:cNvPicPr>
                      <p:nvPr/>
                    </p:nvPicPr>
                    <p:blipFill>
                      <a:blip r:embed="rId5"/>
                      <a:srcRect/>
                      <a:stretch>
                        <a:fillRect/>
                      </a:stretch>
                    </p:blipFill>
                    <p:spPr bwMode="auto">
                      <a:xfrm>
                        <a:off x="914400" y="1981200"/>
                        <a:ext cx="7353300" cy="3233738"/>
                      </a:xfrm>
                      <a:prstGeom prst="rect">
                        <a:avLst/>
                      </a:prstGeom>
                      <a:noFill/>
                      <a:ln w="508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9940" name="Rectangle 27"/>
          <p:cNvSpPr>
            <a:spLocks noGrp="1" noChangeArrowheads="1"/>
          </p:cNvSpPr>
          <p:nvPr>
            <p:ph type="title"/>
          </p:nvPr>
        </p:nvSpPr>
        <p:spPr>
          <a:xfrm>
            <a:off x="457200" y="609600"/>
            <a:ext cx="8229600" cy="1219200"/>
          </a:xfrm>
        </p:spPr>
        <p:txBody>
          <a:bodyPr/>
          <a:lstStyle/>
          <a:p>
            <a:r>
              <a:rPr lang="en-US" altLang="en-US" b="1" dirty="0"/>
              <a:t>Computing a Multiproduct</a:t>
            </a:r>
            <a:br>
              <a:rPr lang="en-US" altLang="en-US" b="1" dirty="0"/>
            </a:br>
            <a:r>
              <a:rPr lang="en-US" altLang="en-US" b="1" dirty="0"/>
              <a:t>Break-Even Point (2 of 2)</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40</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a:xfrm>
            <a:off x="457200" y="457200"/>
            <a:ext cx="8229600" cy="1295400"/>
          </a:xfrm>
        </p:spPr>
        <p:txBody>
          <a:bodyPr/>
          <a:lstStyle/>
          <a:p>
            <a:r>
              <a:rPr lang="en-US" altLang="en-US" b="1" dirty="0"/>
              <a:t>Multiproduct Break-Even</a:t>
            </a:r>
            <a:br>
              <a:rPr lang="en-US" altLang="en-US" b="1" dirty="0"/>
            </a:br>
            <a:r>
              <a:rPr lang="en-US" altLang="en-US" b="1" dirty="0"/>
              <a:t>Income Statement</a:t>
            </a:r>
            <a:endParaRPr lang="en-US" altLang="en-US" b="1" dirty="0">
              <a:solidFill>
                <a:srgbClr val="F6E9B4"/>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41</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8" name="TextBox 7"/>
          <p:cNvSpPr txBox="1"/>
          <p:nvPr/>
        </p:nvSpPr>
        <p:spPr>
          <a:xfrm>
            <a:off x="7848600" y="13325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18.30</a:t>
            </a:r>
          </a:p>
        </p:txBody>
      </p:sp>
      <p:pic>
        <p:nvPicPr>
          <p:cNvPr id="3" name="Picture 2">
            <a:extLst>
              <a:ext uri="{FF2B5EF4-FFF2-40B4-BE49-F238E27FC236}">
                <a16:creationId xmlns:a16="http://schemas.microsoft.com/office/drawing/2014/main" id="{82C76529-24AC-4220-AA7C-86BF13403401}"/>
              </a:ext>
            </a:extLst>
          </p:cNvPr>
          <p:cNvPicPr>
            <a:picLocks noChangeAspect="1"/>
          </p:cNvPicPr>
          <p:nvPr/>
        </p:nvPicPr>
        <p:blipFill>
          <a:blip r:embed="rId3"/>
          <a:stretch>
            <a:fillRect/>
          </a:stretch>
        </p:blipFill>
        <p:spPr>
          <a:xfrm>
            <a:off x="1387004" y="2416255"/>
            <a:ext cx="6733592" cy="1774745"/>
          </a:xfrm>
          <a:prstGeom prst="rect">
            <a:avLst/>
          </a:prstGeom>
        </p:spPr>
      </p:pic>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8"/>
          <p:cNvSpPr>
            <a:spLocks noGrp="1" noChangeArrowheads="1"/>
          </p:cNvSpPr>
          <p:nvPr>
            <p:ph type="title"/>
          </p:nvPr>
        </p:nvSpPr>
        <p:spPr>
          <a:xfrm>
            <a:off x="457200" y="645459"/>
            <a:ext cx="8229600" cy="990600"/>
          </a:xfrm>
        </p:spPr>
        <p:txBody>
          <a:bodyPr/>
          <a:lstStyle/>
          <a:p>
            <a:r>
              <a:rPr lang="en-US" altLang="en-US" b="1" dirty="0"/>
              <a:t>Assumptions in Cost-Volume-Profit Analysis</a:t>
            </a:r>
          </a:p>
        </p:txBody>
      </p:sp>
      <p:sp>
        <p:nvSpPr>
          <p:cNvPr id="43010" name="Rectangle 2"/>
          <p:cNvSpPr>
            <a:spLocks noGrp="1" noChangeArrowheads="1"/>
          </p:cNvSpPr>
          <p:nvPr>
            <p:ph idx="1"/>
          </p:nvPr>
        </p:nvSpPr>
        <p:spPr>
          <a:xfrm>
            <a:off x="457200" y="2068979"/>
            <a:ext cx="7924800" cy="3184711"/>
          </a:xfrm>
          <a:solidFill>
            <a:srgbClr val="F6E9B4"/>
          </a:solidFill>
          <a:ln w="25400" cap="flat">
            <a:solidFill>
              <a:schemeClr val="tx1"/>
            </a:solidFill>
            <a:miter lim="800000"/>
            <a:headEnd/>
            <a:tailEnd/>
          </a:ln>
          <a:effectLst>
            <a:outerShdw dist="107763" dir="2700000" algn="ctr" rotWithShape="0">
              <a:schemeClr val="tx2"/>
            </a:outerShdw>
          </a:effectLst>
        </p:spPr>
        <p:txBody>
          <a:bodyPr lIns="90488" tIns="44450" rIns="90488" bIns="44450" anchor="ctr"/>
          <a:lstStyle/>
          <a:p>
            <a:pPr marL="0" indent="0">
              <a:buNone/>
            </a:pPr>
            <a:r>
              <a:rPr lang="en-US" dirty="0"/>
              <a:t>CVP analysis relies on several assumptions: </a:t>
            </a:r>
          </a:p>
          <a:p>
            <a:pPr marL="171450" lvl="0" indent="-171450"/>
            <a:r>
              <a:rPr lang="en-US" dirty="0"/>
              <a:t>Costs can be classified as variable or fixed</a:t>
            </a:r>
          </a:p>
          <a:p>
            <a:pPr marL="171450" lvl="0" indent="-171450"/>
            <a:r>
              <a:rPr lang="en-US" dirty="0"/>
              <a:t>Costs are linear within the relevant range</a:t>
            </a:r>
          </a:p>
          <a:p>
            <a:pPr marL="171450" lvl="0" indent="-171450"/>
            <a:r>
              <a:rPr lang="en-US" dirty="0"/>
              <a:t>All units produced are sold</a:t>
            </a:r>
          </a:p>
          <a:p>
            <a:pPr marL="171450" lvl="0" indent="-171450"/>
            <a:r>
              <a:rPr lang="en-US" dirty="0"/>
              <a:t>Sales mix is constant</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42</a:t>
            </a:fld>
            <a:endParaRPr lang="en-US" dirty="0"/>
          </a:p>
        </p:txBody>
      </p:sp>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Tree>
  </p:cSld>
  <p:clrMapOvr>
    <a:masterClrMapping/>
  </p:clrMapOvr>
  <p:transition spd="med">
    <p:check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a:t>
            </a:r>
            <a:r>
              <a:rPr lang="en-US" dirty="0">
                <a:solidFill>
                  <a:prstClr val="black"/>
                </a:solidFill>
              </a:rPr>
              <a:t>Analyze changes in sales using the degree of operating leverage.</a:t>
            </a: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6812"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988" y="4909343"/>
            <a:ext cx="7315200" cy="87313"/>
          </a:xfrm>
          <a:prstGeom prst="rect">
            <a:avLst/>
          </a:prstGeom>
          <a:noFill/>
          <a:ln w="9525">
            <a:noFill/>
            <a:miter lim="800000"/>
            <a:headEnd/>
            <a:tailEnd/>
          </a:ln>
        </p:spPr>
      </p:pic>
      <p:sp>
        <p:nvSpPr>
          <p:cNvPr id="8" name="TextBox 7"/>
          <p:cNvSpPr txBox="1"/>
          <p:nvPr/>
        </p:nvSpPr>
        <p:spPr>
          <a:xfrm>
            <a:off x="2286000" y="850354"/>
            <a:ext cx="5715000"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8"/>
          <p:cNvSpPr>
            <a:spLocks noGrp="1" noChangeArrowheads="1"/>
          </p:cNvSpPr>
          <p:nvPr>
            <p:ph type="title"/>
          </p:nvPr>
        </p:nvSpPr>
        <p:spPr>
          <a:xfrm>
            <a:off x="335056" y="570518"/>
            <a:ext cx="8229600" cy="990600"/>
          </a:xfrm>
        </p:spPr>
        <p:txBody>
          <a:bodyPr/>
          <a:lstStyle/>
          <a:p>
            <a:r>
              <a:rPr lang="en-US" altLang="en-US" b="1" dirty="0"/>
              <a:t>Degree of Operating Leverage</a:t>
            </a:r>
          </a:p>
        </p:txBody>
      </p:sp>
      <p:sp>
        <p:nvSpPr>
          <p:cNvPr id="43010" name="Rectangle 2"/>
          <p:cNvSpPr>
            <a:spLocks noGrp="1" noChangeArrowheads="1"/>
          </p:cNvSpPr>
          <p:nvPr>
            <p:ph idx="1"/>
          </p:nvPr>
        </p:nvSpPr>
        <p:spPr>
          <a:xfrm>
            <a:off x="638175" y="1676400"/>
            <a:ext cx="7848600" cy="1219200"/>
          </a:xfrm>
          <a:solidFill>
            <a:srgbClr val="F6E9B4"/>
          </a:solidFill>
          <a:ln w="25400" cap="flat">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buFont typeface="Wingdings" pitchFamily="-84" charset="2"/>
              <a:buNone/>
            </a:pPr>
            <a:r>
              <a:rPr lang="en-US" altLang="en-US" dirty="0"/>
              <a:t>A measure of the extent to which fixed costs are being used in an organization.</a:t>
            </a:r>
          </a:p>
        </p:txBody>
      </p:sp>
      <p:sp>
        <p:nvSpPr>
          <p:cNvPr id="43012" name="Rectangle 4"/>
          <p:cNvSpPr>
            <a:spLocks noChangeArrowheads="1"/>
          </p:cNvSpPr>
          <p:nvPr/>
        </p:nvSpPr>
        <p:spPr bwMode="auto">
          <a:xfrm>
            <a:off x="361950" y="3136900"/>
            <a:ext cx="8432800" cy="1117600"/>
          </a:xfrm>
          <a:prstGeom prst="rect">
            <a:avLst/>
          </a:prstGeom>
          <a:solidFill>
            <a:srgbClr val="C1CEFF"/>
          </a:solidFill>
          <a:ln w="25400">
            <a:solidFill>
              <a:schemeClr val="tx1"/>
            </a:solidFill>
            <a:miter lim="800000"/>
            <a:headEnd/>
            <a:tailEnd/>
          </a:ln>
          <a:effectLst>
            <a:outerShdw dist="107763" dir="2700000" algn="ctr" rotWithShape="0">
              <a:schemeClr val="tx2"/>
            </a:outerShdw>
          </a:effec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3200" dirty="0">
                <a:solidFill>
                  <a:srgbClr val="0033CC"/>
                </a:solidFill>
              </a:rPr>
              <a:t>A measure of how a percentage change in sales will affect profits.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44</a:t>
            </a:fld>
            <a:endParaRPr lang="en-US" dirty="0"/>
          </a:p>
        </p:txBody>
      </p:sp>
      <p:pic>
        <p:nvPicPr>
          <p:cNvPr id="58370" name="Picture 2" descr="C:\Users\Beth\Documents\MH\Digital_request_MH02183\wiL62279_ch21\wiL62279_2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32" y="4737100"/>
            <a:ext cx="7465858"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
        <p:nvSpPr>
          <p:cNvPr id="12" name="TextBox 11"/>
          <p:cNvSpPr txBox="1"/>
          <p:nvPr/>
        </p:nvSpPr>
        <p:spPr>
          <a:xfrm>
            <a:off x="8031256" y="47879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18.32</a:t>
            </a:r>
          </a:p>
        </p:txBody>
      </p:sp>
    </p:spTree>
    <p:extLst>
      <p:ext uri="{BB962C8B-B14F-4D97-AF65-F5344CB8AC3E}">
        <p14:creationId xmlns:p14="http://schemas.microsoft.com/office/powerpoint/2010/main" val="843996411"/>
      </p:ext>
    </p:extLst>
  </p:cSld>
  <p:clrMapOvr>
    <a:masterClrMapping/>
  </p:clrMapOvr>
  <p:transition spd="med">
    <p:check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p:cNvGraphicFramePr>
          <p:nvPr>
            <p:extLst>
              <p:ext uri="{D42A27DB-BD31-4B8C-83A1-F6EECF244321}">
                <p14:modId xmlns:p14="http://schemas.microsoft.com/office/powerpoint/2010/main" val="924867314"/>
              </p:ext>
            </p:extLst>
          </p:nvPr>
        </p:nvGraphicFramePr>
        <p:xfrm>
          <a:off x="1933574" y="1190711"/>
          <a:ext cx="5276850" cy="2133600"/>
        </p:xfrm>
        <a:graphic>
          <a:graphicData uri="http://schemas.openxmlformats.org/presentationml/2006/ole">
            <mc:AlternateContent xmlns:mc="http://schemas.openxmlformats.org/markup-compatibility/2006">
              <mc:Choice xmlns:v="urn:schemas-microsoft-com:vml" Requires="v">
                <p:oleObj spid="_x0000_s44266" name="Worksheet" r:id="rId4" imgW="2447841" imgH="1181100" progId="Excel.Sheet.8">
                  <p:embed/>
                </p:oleObj>
              </mc:Choice>
              <mc:Fallback>
                <p:oleObj name="Worksheet" r:id="rId4" imgW="2447841" imgH="1181100" progId="Excel.Sheet.8">
                  <p:embed/>
                  <p:pic>
                    <p:nvPicPr>
                      <p:cNvPr id="0"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4" y="1190711"/>
                        <a:ext cx="5276850" cy="2133600"/>
                      </a:xfrm>
                      <a:prstGeom prst="rect">
                        <a:avLst/>
                      </a:prstGeom>
                      <a:noFill/>
                      <a:ln w="19050">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44036" name="Rectangle 9"/>
          <p:cNvSpPr>
            <a:spLocks noChangeArrowheads="1"/>
          </p:cNvSpPr>
          <p:nvPr/>
        </p:nvSpPr>
        <p:spPr bwMode="auto">
          <a:xfrm>
            <a:off x="336550" y="4365625"/>
            <a:ext cx="8458200" cy="766763"/>
          </a:xfrm>
          <a:prstGeom prst="rect">
            <a:avLst/>
          </a:prstGeom>
          <a:solidFill>
            <a:srgbClr val="CCFFCC"/>
          </a:solidFill>
          <a:ln w="57150" cmpd="thickThin">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t>If Rydell increases sales by 10 percent, what will the percentage increase in income be?</a:t>
            </a:r>
          </a:p>
        </p:txBody>
      </p:sp>
      <p:sp>
        <p:nvSpPr>
          <p:cNvPr id="44037" name="Rectangle 10"/>
          <p:cNvSpPr>
            <a:spLocks noGrp="1" noChangeArrowheads="1"/>
          </p:cNvSpPr>
          <p:nvPr>
            <p:ph type="title"/>
          </p:nvPr>
        </p:nvSpPr>
        <p:spPr>
          <a:xfrm>
            <a:off x="457200" y="533400"/>
            <a:ext cx="8229600" cy="685800"/>
          </a:xfrm>
        </p:spPr>
        <p:txBody>
          <a:bodyPr/>
          <a:lstStyle/>
          <a:p>
            <a:r>
              <a:rPr lang="en-US" altLang="en-US" b="1" dirty="0"/>
              <a:t>Operating Leverage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E15AB35F-282F-46BB-B6E1-4B27377FEBC5}" type="slidenum">
              <a:rPr lang="en-US" smtClean="0"/>
              <a:pPr>
                <a:defRPr/>
              </a:pPr>
              <a:t>45</a:t>
            </a:fld>
            <a:endParaRPr lang="en-US" dirty="0"/>
          </a:p>
        </p:txBody>
      </p:sp>
      <p:pic>
        <p:nvPicPr>
          <p:cNvPr id="44056" name="Picture 24" descr="C:\Users\Beth\Documents\MH\Digital_request_MH02183\wiL62279_ch21\wiL62279_213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212" y="3441504"/>
            <a:ext cx="5743575" cy="70345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
        <p:nvSpPr>
          <p:cNvPr id="12" name="TextBox 11"/>
          <p:cNvSpPr txBox="1"/>
          <p:nvPr/>
        </p:nvSpPr>
        <p:spPr>
          <a:xfrm>
            <a:off x="7808632" y="33840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18.32</a:t>
            </a:r>
          </a:p>
        </p:txBody>
      </p:sp>
      <p:sp>
        <p:nvSpPr>
          <p:cNvPr id="13" name="TextBox 12"/>
          <p:cNvSpPr txBox="1"/>
          <p:nvPr/>
        </p:nvSpPr>
        <p:spPr>
          <a:xfrm>
            <a:off x="7848600" y="53448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18.33</a:t>
            </a:r>
          </a:p>
        </p:txBody>
      </p:sp>
      <p:pic>
        <p:nvPicPr>
          <p:cNvPr id="2" name="Picture 1">
            <a:extLst>
              <a:ext uri="{FF2B5EF4-FFF2-40B4-BE49-F238E27FC236}">
                <a16:creationId xmlns:a16="http://schemas.microsoft.com/office/drawing/2014/main" id="{E21468A0-6E7A-45D4-92AD-FC7CAE1937E8}"/>
              </a:ext>
            </a:extLst>
          </p:cNvPr>
          <p:cNvPicPr>
            <a:picLocks noChangeAspect="1"/>
          </p:cNvPicPr>
          <p:nvPr/>
        </p:nvPicPr>
        <p:blipFill>
          <a:blip r:embed="rId7"/>
          <a:stretch>
            <a:fillRect/>
          </a:stretch>
        </p:blipFill>
        <p:spPr>
          <a:xfrm>
            <a:off x="2081386" y="5304417"/>
            <a:ext cx="4981228" cy="725743"/>
          </a:xfrm>
          <a:prstGeom prst="rect">
            <a:avLst/>
          </a:prstGeom>
        </p:spPr>
      </p:pic>
    </p:spTree>
  </p:cSld>
  <p:clrMapOvr>
    <a:masterClrMapping/>
  </p:clrMapOvr>
  <p:transition spd="med">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609600"/>
            <a:ext cx="8229600" cy="1371600"/>
          </a:xfrm>
        </p:spPr>
        <p:txBody>
          <a:bodyPr/>
          <a:lstStyle/>
          <a:p>
            <a:r>
              <a:rPr lang="en-US" altLang="en-US" sz="4000" b="1" dirty="0"/>
              <a:t>Appendix 18A: Using Excel to</a:t>
            </a:r>
            <a:br>
              <a:rPr lang="en-US" altLang="en-US" sz="4000" b="1" dirty="0"/>
            </a:br>
            <a:r>
              <a:rPr lang="en-US" altLang="en-US" sz="4000" b="1" dirty="0"/>
              <a:t>For Cost Estimation</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46</a:t>
            </a:fld>
            <a:endParaRPr lang="en-US" dirty="0"/>
          </a:p>
        </p:txBody>
      </p:sp>
      <p:pic>
        <p:nvPicPr>
          <p:cNvPr id="2" name="Picture 1"/>
          <p:cNvPicPr>
            <a:picLocks noChangeAspect="1"/>
          </p:cNvPicPr>
          <p:nvPr/>
        </p:nvPicPr>
        <p:blipFill>
          <a:blip r:embed="rId3"/>
          <a:stretch>
            <a:fillRect/>
          </a:stretch>
        </p:blipFill>
        <p:spPr>
          <a:xfrm>
            <a:off x="1219200" y="2085584"/>
            <a:ext cx="6628003" cy="3057362"/>
          </a:xfrm>
          <a:prstGeom prst="rect">
            <a:avLst/>
          </a:prstGeom>
        </p:spPr>
      </p:pic>
    </p:spTree>
  </p:cSld>
  <p:clrMapOvr>
    <a:masterClrMapping/>
  </p:clrMapOvr>
  <p:transition>
    <p:pull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990600"/>
            <a:ext cx="8229600" cy="1143000"/>
          </a:xfrm>
        </p:spPr>
        <p:txBody>
          <a:bodyPr/>
          <a:lstStyle/>
          <a:p>
            <a:r>
              <a:rPr lang="en-US" altLang="en-US" b="1" dirty="0"/>
              <a:t>Learning Objective P5</a:t>
            </a:r>
            <a:br>
              <a:rPr lang="en-US" dirty="0"/>
            </a:br>
            <a:endParaRPr lang="en-US" dirty="0"/>
          </a:p>
        </p:txBody>
      </p:sp>
      <p:sp>
        <p:nvSpPr>
          <p:cNvPr id="2" name="Slide Number Placeholder 1"/>
          <p:cNvSpPr>
            <a:spLocks noGrp="1"/>
          </p:cNvSpPr>
          <p:nvPr>
            <p:ph type="sldNum" sz="quarter" idx="12"/>
          </p:nvPr>
        </p:nvSpPr>
        <p:spPr/>
        <p:txBody>
          <a:bodyPr/>
          <a:lstStyle/>
          <a:p>
            <a:pPr>
              <a:defRPr/>
            </a:pPr>
            <a:fld id="{CCAEDA04-DB48-4C29-A577-BA2F1AF94D1E}" type="slidenum">
              <a:rPr lang="en-US" smtClean="0"/>
              <a:pPr>
                <a:defRPr/>
              </a:pPr>
              <a:t>47</a:t>
            </a:fld>
            <a:endParaRPr lang="en-US" dirty="0"/>
          </a:p>
        </p:txBody>
      </p:sp>
      <p:sp>
        <p:nvSpPr>
          <p:cNvPr id="3" name="Title 4"/>
          <p:cNvSpPr txBox="1">
            <a:spLocks/>
          </p:cNvSpPr>
          <p:nvPr/>
        </p:nvSpPr>
        <p:spPr>
          <a:xfrm>
            <a:off x="914400" y="2172346"/>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dirty="0"/>
            </a:br>
            <a:r>
              <a:rPr lang="en-US" dirty="0">
                <a:solidFill>
                  <a:prstClr val="black"/>
                </a:solidFill>
              </a:rPr>
              <a:t>Compute unit cost and income under both absorption and variable costing.</a:t>
            </a:r>
            <a:br>
              <a:rPr lang="en-US" altLang="en-US" dirty="0"/>
            </a:br>
            <a:endParaRPr lang="en-US" altLang="en-US" dirty="0"/>
          </a:p>
        </p:txBody>
      </p:sp>
      <p:sp>
        <p:nvSpPr>
          <p:cNvPr id="4" name="Slide Number Placeholder 3"/>
          <p:cNvSpPr txBox="1">
            <a:spLocks/>
          </p:cNvSpPr>
          <p:nvPr/>
        </p:nvSpPr>
        <p:spPr bwMode="auto">
          <a:xfrm>
            <a:off x="65532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prstClr val="black">
                    <a:tint val="75000"/>
                  </a:prst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B119A4F8-1B21-44AA-97CF-B3BE3340BA9F}" type="slidenum">
              <a:rPr lang="en-US" altLang="en-US" smtClean="0">
                <a:solidFill>
                  <a:srgbClr val="898989"/>
                </a:solidFill>
              </a:rPr>
              <a:pPr/>
              <a:t>47</a:t>
            </a:fld>
            <a:endParaRPr lang="en-US" altLang="en-US" dirty="0">
              <a:solidFill>
                <a:srgbClr val="898989"/>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950259" y="1912751"/>
            <a:ext cx="7315200" cy="8731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950259" y="5334000"/>
            <a:ext cx="7315200" cy="87313"/>
          </a:xfrm>
          <a:prstGeom prst="rect">
            <a:avLst/>
          </a:prstGeom>
          <a:noFill/>
          <a:ln w="9525">
            <a:noFill/>
            <a:miter lim="800000"/>
            <a:headEnd/>
            <a:tailEnd/>
          </a:ln>
        </p:spPr>
      </p:pic>
    </p:spTree>
    <p:extLst>
      <p:ext uri="{BB962C8B-B14F-4D97-AF65-F5344CB8AC3E}">
        <p14:creationId xmlns:p14="http://schemas.microsoft.com/office/powerpoint/2010/main" val="409120298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87694" y="471495"/>
            <a:ext cx="8229600" cy="1371600"/>
          </a:xfrm>
        </p:spPr>
        <p:txBody>
          <a:bodyPr/>
          <a:lstStyle/>
          <a:p>
            <a:r>
              <a:rPr lang="en-US" altLang="en-US" sz="4000" b="1" dirty="0"/>
              <a:t>Appendix 18B: Variable Costing and Performance Reporting</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48</a:t>
            </a:fld>
            <a:endParaRPr lang="en-US" dirty="0"/>
          </a:p>
        </p:txBody>
      </p:sp>
      <p:sp>
        <p:nvSpPr>
          <p:cNvPr id="6" name="Rectangle 9"/>
          <p:cNvSpPr>
            <a:spLocks noChangeArrowheads="1"/>
          </p:cNvSpPr>
          <p:nvPr/>
        </p:nvSpPr>
        <p:spPr bwMode="auto">
          <a:xfrm>
            <a:off x="450240" y="1797202"/>
            <a:ext cx="8458200" cy="3475310"/>
          </a:xfrm>
          <a:prstGeom prst="rect">
            <a:avLst/>
          </a:prstGeom>
          <a:solidFill>
            <a:srgbClr val="CCFFCC"/>
          </a:solidFill>
          <a:ln w="57150" cmpd="thickThin">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n-US" altLang="en-US" sz="2200" b="1" dirty="0"/>
              <a:t>Contribution margin income statement is also known as variable costing income statement.</a:t>
            </a:r>
          </a:p>
          <a:p>
            <a:pPr marL="342900" indent="-342900" eaLnBrk="1" hangingPunct="1">
              <a:buFont typeface="Arial" panose="020B0604020202020204" pitchFamily="34" charset="0"/>
              <a:buChar char="•"/>
            </a:pPr>
            <a:r>
              <a:rPr lang="en-US" altLang="en-US" sz="2200" b="1" dirty="0"/>
              <a:t>Variable costing—only costs that change in total with changes in production levels are included in product costs.</a:t>
            </a:r>
          </a:p>
          <a:p>
            <a:pPr marL="342900" indent="-342900" eaLnBrk="1" hangingPunct="1">
              <a:buFont typeface="Arial" panose="020B0604020202020204" pitchFamily="34" charset="0"/>
              <a:buChar char="•"/>
            </a:pPr>
            <a:r>
              <a:rPr lang="en-US" altLang="en-US" sz="2200" b="1" dirty="0"/>
              <a:t>Includes: direct materials, direct labor, and variable overhead.</a:t>
            </a:r>
          </a:p>
          <a:p>
            <a:pPr marL="342900" indent="-342900" eaLnBrk="1" hangingPunct="1">
              <a:buFont typeface="Arial" panose="020B0604020202020204" pitchFamily="34" charset="0"/>
              <a:buChar char="•"/>
            </a:pPr>
            <a:r>
              <a:rPr lang="en-US" altLang="en-US" sz="2200" b="1" dirty="0"/>
              <a:t>Fixed overhead costs excluded from product costs.</a:t>
            </a:r>
          </a:p>
          <a:p>
            <a:pPr marL="342900" indent="-342900" eaLnBrk="1" hangingPunct="1">
              <a:buFont typeface="Arial" panose="020B0604020202020204" pitchFamily="34" charset="0"/>
              <a:buChar char="•"/>
            </a:pPr>
            <a:r>
              <a:rPr lang="en-US" altLang="en-US" sz="2200" b="1" dirty="0"/>
              <a:t>GAAP requires absorption costing—includes direct materials, direct labor, and all overhead (variable and fixed).</a:t>
            </a:r>
          </a:p>
        </p:txBody>
      </p:sp>
      <p:sp>
        <p:nvSpPr>
          <p:cNvPr id="7" name="TextBox 6"/>
          <p:cNvSpPr txBox="1"/>
          <p:nvPr/>
        </p:nvSpPr>
        <p:spPr>
          <a:xfrm>
            <a:off x="7823329" y="5410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18B.1</a:t>
            </a:r>
          </a:p>
        </p:txBody>
      </p:sp>
      <p:sp>
        <p:nvSpPr>
          <p:cNvPr id="46" name="Rounded Rectangle 45"/>
          <p:cNvSpPr/>
          <p:nvPr/>
        </p:nvSpPr>
        <p:spPr>
          <a:xfrm>
            <a:off x="0" y="6553200"/>
            <a:ext cx="58674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Compute unit cost and income under both absorption and variable costing.</a:t>
            </a:r>
            <a:endParaRPr lang="en-US" sz="1100" dirty="0"/>
          </a:p>
        </p:txBody>
      </p:sp>
      <p:pic>
        <p:nvPicPr>
          <p:cNvPr id="3" name="Picture 2">
            <a:extLst>
              <a:ext uri="{FF2B5EF4-FFF2-40B4-BE49-F238E27FC236}">
                <a16:creationId xmlns:a16="http://schemas.microsoft.com/office/drawing/2014/main" id="{EA5D0336-79D9-4B73-A84E-3EC393AB69FA}"/>
              </a:ext>
            </a:extLst>
          </p:cNvPr>
          <p:cNvPicPr>
            <a:picLocks noChangeAspect="1"/>
          </p:cNvPicPr>
          <p:nvPr/>
        </p:nvPicPr>
        <p:blipFill>
          <a:blip r:embed="rId3"/>
          <a:stretch>
            <a:fillRect/>
          </a:stretch>
        </p:blipFill>
        <p:spPr>
          <a:xfrm>
            <a:off x="1066800" y="5422948"/>
            <a:ext cx="6335932" cy="901652"/>
          </a:xfrm>
          <a:prstGeom prst="rect">
            <a:avLst/>
          </a:prstGeom>
        </p:spPr>
      </p:pic>
    </p:spTree>
    <p:extLst>
      <p:ext uri="{BB962C8B-B14F-4D97-AF65-F5344CB8AC3E}">
        <p14:creationId xmlns:p14="http://schemas.microsoft.com/office/powerpoint/2010/main" val="2897049029"/>
      </p:ext>
    </p:extLst>
  </p:cSld>
  <p:clrMapOvr>
    <a:masterClrMapping/>
  </p:clrMapOvr>
  <p:transition>
    <p:pull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76400"/>
            <a:ext cx="8229600" cy="1295400"/>
          </a:xfrm>
        </p:spPr>
        <p:txBody>
          <a:bodyPr/>
          <a:lstStyle/>
          <a:p>
            <a:pPr>
              <a:defRPr/>
            </a:pPr>
            <a:r>
              <a:rPr lang="en-US" b="1" dirty="0"/>
              <a:t>End of Chapter 18</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49</a:t>
            </a:fld>
            <a:endParaRPr lang="en-US"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2280" y="689339"/>
            <a:ext cx="8229600" cy="533400"/>
          </a:xfrm>
        </p:spPr>
        <p:txBody>
          <a:bodyPr/>
          <a:lstStyle/>
          <a:p>
            <a:r>
              <a:rPr lang="en-US" altLang="en-US" b="1" dirty="0"/>
              <a:t>Fixed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5</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TextBox 8"/>
          <p:cNvSpPr txBox="1"/>
          <p:nvPr/>
        </p:nvSpPr>
        <p:spPr>
          <a:xfrm>
            <a:off x="7654887" y="13031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a:t>
            </a:r>
          </a:p>
        </p:txBody>
      </p:sp>
      <p:pic>
        <p:nvPicPr>
          <p:cNvPr id="2" name="Picture 1">
            <a:extLst>
              <a:ext uri="{FF2B5EF4-FFF2-40B4-BE49-F238E27FC236}">
                <a16:creationId xmlns:a16="http://schemas.microsoft.com/office/drawing/2014/main" id="{5EA48B28-75E9-4190-8B61-9CF983B16DAC}"/>
              </a:ext>
            </a:extLst>
          </p:cNvPr>
          <p:cNvPicPr>
            <a:picLocks noChangeAspect="1"/>
          </p:cNvPicPr>
          <p:nvPr/>
        </p:nvPicPr>
        <p:blipFill>
          <a:blip r:embed="rId3"/>
          <a:stretch>
            <a:fillRect/>
          </a:stretch>
        </p:blipFill>
        <p:spPr>
          <a:xfrm>
            <a:off x="2133600" y="1321442"/>
            <a:ext cx="4514286" cy="5133333"/>
          </a:xfrm>
          <a:prstGeom prst="rect">
            <a:avLst/>
          </a:prstGeom>
        </p:spPr>
      </p:pic>
      <p:pic>
        <p:nvPicPr>
          <p:cNvPr id="3" name="Picture 2">
            <a:extLst>
              <a:ext uri="{FF2B5EF4-FFF2-40B4-BE49-F238E27FC236}">
                <a16:creationId xmlns:a16="http://schemas.microsoft.com/office/drawing/2014/main" id="{C08BC7E6-4E6F-4858-8042-344A43366737}"/>
              </a:ext>
            </a:extLst>
          </p:cNvPr>
          <p:cNvPicPr>
            <a:picLocks noChangeAspect="1"/>
          </p:cNvPicPr>
          <p:nvPr/>
        </p:nvPicPr>
        <p:blipFill>
          <a:blip r:embed="rId4"/>
          <a:stretch>
            <a:fillRect/>
          </a:stretch>
        </p:blipFill>
        <p:spPr>
          <a:xfrm>
            <a:off x="895505" y="2971800"/>
            <a:ext cx="1238095" cy="1428571"/>
          </a:xfrm>
          <a:prstGeom prst="rect">
            <a:avLst/>
          </a:prstGeom>
        </p:spPr>
      </p:pic>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8790"/>
            <a:ext cx="8229600" cy="533400"/>
          </a:xfrm>
        </p:spPr>
        <p:txBody>
          <a:bodyPr/>
          <a:lstStyle/>
          <a:p>
            <a:r>
              <a:rPr lang="en-US" altLang="en-US" b="1" dirty="0"/>
              <a:t>Variable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6</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TextBox 8"/>
          <p:cNvSpPr txBox="1"/>
          <p:nvPr/>
        </p:nvSpPr>
        <p:spPr>
          <a:xfrm>
            <a:off x="7772400" y="13954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a:t>
            </a:r>
          </a:p>
        </p:txBody>
      </p:sp>
      <p:pic>
        <p:nvPicPr>
          <p:cNvPr id="4" name="Picture 3">
            <a:extLst>
              <a:ext uri="{FF2B5EF4-FFF2-40B4-BE49-F238E27FC236}">
                <a16:creationId xmlns:a16="http://schemas.microsoft.com/office/drawing/2014/main" id="{7A4E917D-3D29-4B7A-9CFC-5FB933AD5B9D}"/>
              </a:ext>
            </a:extLst>
          </p:cNvPr>
          <p:cNvPicPr>
            <a:picLocks noChangeAspect="1"/>
          </p:cNvPicPr>
          <p:nvPr/>
        </p:nvPicPr>
        <p:blipFill>
          <a:blip r:embed="rId3"/>
          <a:stretch>
            <a:fillRect/>
          </a:stretch>
        </p:blipFill>
        <p:spPr>
          <a:xfrm>
            <a:off x="2314857" y="1217580"/>
            <a:ext cx="4514286" cy="5133333"/>
          </a:xfrm>
          <a:prstGeom prst="rect">
            <a:avLst/>
          </a:prstGeom>
        </p:spPr>
      </p:pic>
      <p:pic>
        <p:nvPicPr>
          <p:cNvPr id="5" name="Picture 4">
            <a:extLst>
              <a:ext uri="{FF2B5EF4-FFF2-40B4-BE49-F238E27FC236}">
                <a16:creationId xmlns:a16="http://schemas.microsoft.com/office/drawing/2014/main" id="{7388DF8F-71E9-453C-9255-AA91C545E429}"/>
              </a:ext>
            </a:extLst>
          </p:cNvPr>
          <p:cNvPicPr>
            <a:picLocks noChangeAspect="1"/>
          </p:cNvPicPr>
          <p:nvPr/>
        </p:nvPicPr>
        <p:blipFill>
          <a:blip r:embed="rId4"/>
          <a:stretch>
            <a:fillRect/>
          </a:stretch>
        </p:blipFill>
        <p:spPr>
          <a:xfrm>
            <a:off x="838200" y="3025460"/>
            <a:ext cx="1285714" cy="1447619"/>
          </a:xfrm>
          <a:prstGeom prst="rect">
            <a:avLst/>
          </a:prstGeom>
        </p:spPr>
      </p:pic>
    </p:spTree>
    <p:extLst>
      <p:ext uri="{BB962C8B-B14F-4D97-AF65-F5344CB8AC3E}">
        <p14:creationId xmlns:p14="http://schemas.microsoft.com/office/powerpoint/2010/main" val="3138311528"/>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81425"/>
            <a:ext cx="8229600" cy="533400"/>
          </a:xfrm>
        </p:spPr>
        <p:txBody>
          <a:bodyPr/>
          <a:lstStyle/>
          <a:p>
            <a:r>
              <a:rPr lang="en-US" altLang="en-US" b="1" dirty="0"/>
              <a:t>Mixed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7</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TextBox 8"/>
          <p:cNvSpPr txBox="1"/>
          <p:nvPr/>
        </p:nvSpPr>
        <p:spPr>
          <a:xfrm>
            <a:off x="7631935" y="12673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a:t>
            </a:r>
          </a:p>
        </p:txBody>
      </p:sp>
      <p:pic>
        <p:nvPicPr>
          <p:cNvPr id="3" name="Picture 2">
            <a:extLst>
              <a:ext uri="{FF2B5EF4-FFF2-40B4-BE49-F238E27FC236}">
                <a16:creationId xmlns:a16="http://schemas.microsoft.com/office/drawing/2014/main" id="{24B204C3-8361-4B27-BFB6-A08208A206AF}"/>
              </a:ext>
            </a:extLst>
          </p:cNvPr>
          <p:cNvPicPr>
            <a:picLocks noChangeAspect="1"/>
          </p:cNvPicPr>
          <p:nvPr/>
        </p:nvPicPr>
        <p:blipFill>
          <a:blip r:embed="rId3"/>
          <a:stretch>
            <a:fillRect/>
          </a:stretch>
        </p:blipFill>
        <p:spPr>
          <a:xfrm>
            <a:off x="2368443" y="1267346"/>
            <a:ext cx="4514286" cy="5133333"/>
          </a:xfrm>
          <a:prstGeom prst="rect">
            <a:avLst/>
          </a:prstGeom>
        </p:spPr>
      </p:pic>
      <p:pic>
        <p:nvPicPr>
          <p:cNvPr id="10" name="Picture 9">
            <a:extLst>
              <a:ext uri="{FF2B5EF4-FFF2-40B4-BE49-F238E27FC236}">
                <a16:creationId xmlns:a16="http://schemas.microsoft.com/office/drawing/2014/main" id="{05BA5143-6772-433F-B830-22A802141547}"/>
              </a:ext>
            </a:extLst>
          </p:cNvPr>
          <p:cNvPicPr>
            <a:picLocks noChangeAspect="1"/>
          </p:cNvPicPr>
          <p:nvPr/>
        </p:nvPicPr>
        <p:blipFill>
          <a:blip r:embed="rId4"/>
          <a:stretch>
            <a:fillRect/>
          </a:stretch>
        </p:blipFill>
        <p:spPr>
          <a:xfrm>
            <a:off x="762000" y="2752824"/>
            <a:ext cx="1323810" cy="1580952"/>
          </a:xfrm>
          <a:prstGeom prst="rect">
            <a:avLst/>
          </a:prstGeom>
        </p:spPr>
      </p:pic>
    </p:spTree>
    <p:extLst>
      <p:ext uri="{BB962C8B-B14F-4D97-AF65-F5344CB8AC3E}">
        <p14:creationId xmlns:p14="http://schemas.microsoft.com/office/powerpoint/2010/main" val="3794555534"/>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3"/>
          <p:cNvSpPr>
            <a:spLocks noGrp="1" noChangeArrowheads="1"/>
          </p:cNvSpPr>
          <p:nvPr>
            <p:ph type="title"/>
          </p:nvPr>
        </p:nvSpPr>
        <p:spPr>
          <a:xfrm>
            <a:off x="457200" y="533400"/>
            <a:ext cx="8229600" cy="609600"/>
          </a:xfrm>
        </p:spPr>
        <p:txBody>
          <a:bodyPr/>
          <a:lstStyle/>
          <a:p>
            <a:r>
              <a:rPr lang="en-US" altLang="en-US" b="1" dirty="0"/>
              <a:t>Step-Wise Costs</a:t>
            </a:r>
          </a:p>
        </p:txBody>
      </p:sp>
      <p:sp>
        <p:nvSpPr>
          <p:cNvPr id="5" name="Rectangle 8"/>
          <p:cNvSpPr>
            <a:spLocks noChangeArrowheads="1"/>
          </p:cNvSpPr>
          <p:nvPr/>
        </p:nvSpPr>
        <p:spPr bwMode="auto">
          <a:xfrm>
            <a:off x="198438" y="5410201"/>
            <a:ext cx="8763000" cy="705321"/>
          </a:xfrm>
          <a:prstGeom prst="rect">
            <a:avLst/>
          </a:prstGeom>
          <a:solidFill>
            <a:schemeClr val="bg2">
              <a:lumMod val="90000"/>
            </a:schemeClr>
          </a:solidFill>
          <a:ln w="19050">
            <a:solidFill>
              <a:schemeClr val="tx1"/>
            </a:solidFill>
            <a:miter lim="800000"/>
            <a:headEnd/>
            <a:tailEnd/>
          </a:ln>
        </p:spPr>
        <p:txBody>
          <a:bodyPr wrap="square" lIns="90488" tIns="44450" rIns="90488" bIns="44450">
            <a:spAutoFit/>
          </a:bodyPr>
          <a:lstStyle/>
          <a:p>
            <a:pPr algn="ctr">
              <a:defRPr/>
            </a:pPr>
            <a:r>
              <a:rPr lang="en-US" sz="2000" b="1" dirty="0"/>
              <a:t>Total cost increases to a new higher cost for the next higher range of activity, but remains constant within a range of activity.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E15AB35F-282F-46BB-B6E1-4B27377FEBC5}" type="slidenum">
              <a:rPr lang="en-US" smtClean="0"/>
              <a:pPr>
                <a:defRPr/>
              </a:pPr>
              <a:t>8</a:t>
            </a:fld>
            <a:endParaRPr lang="en-US" dirty="0"/>
          </a:p>
        </p:txBody>
      </p:sp>
      <p:sp>
        <p:nvSpPr>
          <p:cNvPr id="10" name="Rounded Rectangle 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TextBox 10"/>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a:t>
            </a:r>
          </a:p>
        </p:txBody>
      </p:sp>
      <p:pic>
        <p:nvPicPr>
          <p:cNvPr id="2" name="Picture 1">
            <a:extLst>
              <a:ext uri="{FF2B5EF4-FFF2-40B4-BE49-F238E27FC236}">
                <a16:creationId xmlns:a16="http://schemas.microsoft.com/office/drawing/2014/main" id="{0EF8B971-290F-470F-A7E6-61423FA6D7BF}"/>
              </a:ext>
            </a:extLst>
          </p:cNvPr>
          <p:cNvPicPr>
            <a:picLocks noChangeAspect="1"/>
          </p:cNvPicPr>
          <p:nvPr/>
        </p:nvPicPr>
        <p:blipFill>
          <a:blip r:embed="rId3"/>
          <a:stretch>
            <a:fillRect/>
          </a:stretch>
        </p:blipFill>
        <p:spPr>
          <a:xfrm>
            <a:off x="1670932" y="1580678"/>
            <a:ext cx="5802135" cy="2505467"/>
          </a:xfrm>
          <a:prstGeom prst="rect">
            <a:avLst/>
          </a:prstGeom>
        </p:spPr>
      </p:pic>
      <p:cxnSp>
        <p:nvCxnSpPr>
          <p:cNvPr id="7" name="Straight Arrow Connector 6"/>
          <p:cNvCxnSpPr>
            <a:cxnSpLocks/>
          </p:cNvCxnSpPr>
          <p:nvPr/>
        </p:nvCxnSpPr>
        <p:spPr>
          <a:xfrm flipV="1">
            <a:off x="3276600" y="3154841"/>
            <a:ext cx="533400" cy="2407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400A4-D0CA-4559-902A-07DF60810A4B}"/>
              </a:ext>
            </a:extLst>
          </p:cNvPr>
          <p:cNvPicPr>
            <a:picLocks noChangeAspect="1"/>
          </p:cNvPicPr>
          <p:nvPr/>
        </p:nvPicPr>
        <p:blipFill>
          <a:blip r:embed="rId3"/>
          <a:stretch>
            <a:fillRect/>
          </a:stretch>
        </p:blipFill>
        <p:spPr>
          <a:xfrm>
            <a:off x="1524082" y="1499911"/>
            <a:ext cx="6892805" cy="2976438"/>
          </a:xfrm>
          <a:prstGeom prst="rect">
            <a:avLst/>
          </a:prstGeom>
        </p:spPr>
      </p:pic>
      <p:sp>
        <p:nvSpPr>
          <p:cNvPr id="10243" name="Rectangle 8"/>
          <p:cNvSpPr>
            <a:spLocks noGrp="1" noChangeArrowheads="1"/>
          </p:cNvSpPr>
          <p:nvPr>
            <p:ph type="title"/>
          </p:nvPr>
        </p:nvSpPr>
        <p:spPr>
          <a:xfrm>
            <a:off x="457200" y="533400"/>
            <a:ext cx="8229600" cy="609600"/>
          </a:xfrm>
        </p:spPr>
        <p:txBody>
          <a:bodyPr/>
          <a:lstStyle/>
          <a:p>
            <a:r>
              <a:rPr lang="en-US" altLang="en-US" b="1" dirty="0"/>
              <a:t>Curvilinear Costs</a:t>
            </a:r>
          </a:p>
        </p:txBody>
      </p:sp>
      <p:cxnSp>
        <p:nvCxnSpPr>
          <p:cNvPr id="12" name="Straight Arrow Connector 11"/>
          <p:cNvCxnSpPr>
            <a:cxnSpLocks/>
          </p:cNvCxnSpPr>
          <p:nvPr/>
        </p:nvCxnSpPr>
        <p:spPr>
          <a:xfrm flipH="1" flipV="1">
            <a:off x="6553200" y="3219851"/>
            <a:ext cx="304800" cy="27237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2667000" y="5524500"/>
            <a:ext cx="6308725" cy="914400"/>
          </a:xfrm>
          <a:prstGeom prst="rect">
            <a:avLst/>
          </a:prstGeom>
          <a:solidFill>
            <a:schemeClr val="accent2">
              <a:lumMod val="40000"/>
              <a:lumOff val="60000"/>
            </a:schemeClr>
          </a:solidFill>
          <a:ln w="9525">
            <a:solidFill>
              <a:schemeClr val="tx1"/>
            </a:solidFill>
            <a:miter lim="800000"/>
            <a:headEnd/>
            <a:tailEnd/>
          </a:ln>
        </p:spPr>
        <p:txBody>
          <a:bodyPr lIns="90488" tIns="44450" rIns="90488" bIns="44450"/>
          <a:lstStyle/>
          <a:p>
            <a:pPr marL="273050" indent="-273050" algn="ctr" eaLnBrk="0" hangingPunct="0">
              <a:spcBef>
                <a:spcPts val="600"/>
              </a:spcBef>
              <a:buSzPct val="75000"/>
              <a:buFont typeface="Wingdings" pitchFamily="2" charset="2"/>
              <a:buNone/>
              <a:defRPr/>
            </a:pPr>
            <a:r>
              <a:rPr lang="en-US" sz="2000" dirty="0"/>
              <a:t>Costs that increase when activity</a:t>
            </a:r>
            <a:br>
              <a:rPr lang="en-US" sz="2000" dirty="0"/>
            </a:br>
            <a:r>
              <a:rPr lang="en-US" sz="2000" dirty="0"/>
              <a:t>increases, but in a </a:t>
            </a:r>
            <a:r>
              <a:rPr lang="en-US" sz="2000" dirty="0">
                <a:solidFill>
                  <a:srgbClr val="FF0000"/>
                </a:solidFill>
              </a:rPr>
              <a:t>nonlinear</a:t>
            </a:r>
            <a:r>
              <a:rPr lang="en-US" sz="2000" dirty="0"/>
              <a:t> manner.</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9</a:t>
            </a:fld>
            <a:endParaRPr lang="en-US" dirty="0"/>
          </a:p>
        </p:txBody>
      </p:sp>
      <p:sp>
        <p:nvSpPr>
          <p:cNvPr id="10" name="Rounded Rectangle 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TextBox 10"/>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a:t>
            </a:r>
          </a:p>
        </p:txBody>
      </p:sp>
    </p:spTree>
  </p:cSld>
  <p:clrMapOvr>
    <a:masterClrMapping/>
  </p:clrMapOvr>
  <p:transition spd="med">
    <p:zoom dir="in"/>
  </p:transition>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12093</TotalTime>
  <Words>6794</Words>
  <Application>Microsoft Office PowerPoint</Application>
  <PresentationFormat>On-screen Show (4:3)</PresentationFormat>
  <Paragraphs>423</Paragraphs>
  <Slides>49</Slides>
  <Notes>49</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49</vt:i4>
      </vt:variant>
    </vt:vector>
  </HeadingPairs>
  <TitlesOfParts>
    <vt:vector size="61" baseType="lpstr">
      <vt:lpstr>Arial</vt:lpstr>
      <vt:lpstr>Arial Narrow</vt:lpstr>
      <vt:lpstr>Berlin Sans FB</vt:lpstr>
      <vt:lpstr>Calibri</vt:lpstr>
      <vt:lpstr>Palatino Linotype</vt:lpstr>
      <vt:lpstr>Wingdings</vt:lpstr>
      <vt:lpstr>1_Theme1</vt:lpstr>
      <vt:lpstr>Office Theme</vt:lpstr>
      <vt:lpstr>1_Office Theme</vt:lpstr>
      <vt:lpstr>2_Office Theme</vt:lpstr>
      <vt:lpstr>Microsoft Excel 97-2003 Worksheet</vt:lpstr>
      <vt:lpstr>Worksheet</vt:lpstr>
      <vt:lpstr>Cost Behavior and  Cost-Volume-Profit Analysis</vt:lpstr>
      <vt:lpstr>Chapter 18 Learning Objectives </vt:lpstr>
      <vt:lpstr> Describe different types of cost behavior in relation to production and sales volume. </vt:lpstr>
      <vt:lpstr>Identifying Cost Behavior</vt:lpstr>
      <vt:lpstr>Fixed Costs</vt:lpstr>
      <vt:lpstr>Variable Costs</vt:lpstr>
      <vt:lpstr>Mixed Costs</vt:lpstr>
      <vt:lpstr>Step-Wise Costs</vt:lpstr>
      <vt:lpstr>Curvilinear Costs</vt:lpstr>
      <vt:lpstr>    Determine cost estimates using the scatter diagram, high-low, and regression methods of estimating costs.    </vt:lpstr>
      <vt:lpstr>Measuring Cost Behavior</vt:lpstr>
      <vt:lpstr>Scatter Diagrams</vt:lpstr>
      <vt:lpstr>The High-Low Method (1 of 2)</vt:lpstr>
      <vt:lpstr>The High-Low Method (2 of 2)</vt:lpstr>
      <vt:lpstr>Regression</vt:lpstr>
      <vt:lpstr>Comparison of Cost Estimation Methods</vt:lpstr>
      <vt:lpstr>  Compute the contribution margin and describe what it reveals about a company’s cost structure.   </vt:lpstr>
      <vt:lpstr>Contribution Margin and Its Measures</vt:lpstr>
      <vt:lpstr>   Compute the break-even point for a single product company.   </vt:lpstr>
      <vt:lpstr>Break-Even Point</vt:lpstr>
      <vt:lpstr>Formula Method</vt:lpstr>
      <vt:lpstr>Contribution margin income statement method</vt:lpstr>
      <vt:lpstr>   Interpret a CVP chart and graph costs and sales for a single product company.    </vt:lpstr>
      <vt:lpstr>Graphing – Cost-volume-profit Chart</vt:lpstr>
      <vt:lpstr>Changes in Estimates</vt:lpstr>
      <vt:lpstr>   Describe several applications of cost-volume-profit analysis.    </vt:lpstr>
      <vt:lpstr>Computing the Margin of Safety</vt:lpstr>
      <vt:lpstr>Computing Income  from Sales and Costs</vt:lpstr>
      <vt:lpstr>Computing Sales for a Target Income (1 of 3)</vt:lpstr>
      <vt:lpstr>Computing Sales for a Target Income (2 of 3)</vt:lpstr>
      <vt:lpstr>Computing Sales for a Target Income (3 of 3)</vt:lpstr>
      <vt:lpstr>Evaluating Strategies</vt:lpstr>
      <vt:lpstr>    Compute the break-even point for a multiproduct company.    </vt:lpstr>
      <vt:lpstr>Sales Mix and Break-Even (1 of 5)</vt:lpstr>
      <vt:lpstr>Sales Mix and Break-Even (2 of 5)</vt:lpstr>
      <vt:lpstr>Sales Mix and Break-Even (3 of 5)</vt:lpstr>
      <vt:lpstr>Sales Mix and Break-Even (4 of 5)</vt:lpstr>
      <vt:lpstr>Sales Mix and Break-Even (5 of 5)</vt:lpstr>
      <vt:lpstr>Computing a Multiproduct Break-Even Point (1 of 2)</vt:lpstr>
      <vt:lpstr>Computing a Multiproduct Break-Even Point (2 of 2)</vt:lpstr>
      <vt:lpstr>Multiproduct Break-Even Income Statement</vt:lpstr>
      <vt:lpstr>Assumptions in Cost-Volume-Profit Analysis</vt:lpstr>
      <vt:lpstr>   Analyze changes in sales using the degree of operating leverage.   </vt:lpstr>
      <vt:lpstr>Degree of Operating Leverage</vt:lpstr>
      <vt:lpstr>Operating Leverage</vt:lpstr>
      <vt:lpstr>Appendix 18A: Using Excel to For Cost Estimation</vt:lpstr>
      <vt:lpstr>Learning Objective P5 </vt:lpstr>
      <vt:lpstr>Appendix 18B: Variable Costing and Performance Reporting</vt:lpstr>
      <vt:lpstr>End of Chapter 18</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932</cp:revision>
  <dcterms:created xsi:type="dcterms:W3CDTF">2008-06-11T19:43:46Z</dcterms:created>
  <dcterms:modified xsi:type="dcterms:W3CDTF">2020-02-18T01:44:38Z</dcterms:modified>
</cp:coreProperties>
</file>