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4" r:id="rId1"/>
  </p:sldMasterIdLst>
  <p:notesMasterIdLst>
    <p:notesMasterId r:id="rId60"/>
  </p:notesMasterIdLst>
  <p:handoutMasterIdLst>
    <p:handoutMasterId r:id="rId61"/>
  </p:handoutMasterIdLst>
  <p:sldIdLst>
    <p:sldId id="501" r:id="rId2"/>
    <p:sldId id="572" r:id="rId3"/>
    <p:sldId id="502" r:id="rId4"/>
    <p:sldId id="504" r:id="rId5"/>
    <p:sldId id="505" r:id="rId6"/>
    <p:sldId id="549" r:id="rId7"/>
    <p:sldId id="506" r:id="rId8"/>
    <p:sldId id="507" r:id="rId9"/>
    <p:sldId id="508" r:id="rId10"/>
    <p:sldId id="550" r:id="rId11"/>
    <p:sldId id="509" r:id="rId12"/>
    <p:sldId id="511" r:id="rId13"/>
    <p:sldId id="512" r:id="rId14"/>
    <p:sldId id="551" r:id="rId15"/>
    <p:sldId id="513" r:id="rId16"/>
    <p:sldId id="514" r:id="rId17"/>
    <p:sldId id="563" r:id="rId18"/>
    <p:sldId id="515" r:id="rId19"/>
    <p:sldId id="516" r:id="rId20"/>
    <p:sldId id="517" r:id="rId21"/>
    <p:sldId id="552" r:id="rId22"/>
    <p:sldId id="518" r:id="rId23"/>
    <p:sldId id="519" r:id="rId24"/>
    <p:sldId id="520" r:id="rId25"/>
    <p:sldId id="521" r:id="rId26"/>
    <p:sldId id="522" r:id="rId27"/>
    <p:sldId id="523" r:id="rId28"/>
    <p:sldId id="564" r:id="rId29"/>
    <p:sldId id="525" r:id="rId30"/>
    <p:sldId id="527" r:id="rId31"/>
    <p:sldId id="553" r:id="rId32"/>
    <p:sldId id="528" r:id="rId33"/>
    <p:sldId id="529" r:id="rId34"/>
    <p:sldId id="530" r:id="rId35"/>
    <p:sldId id="531" r:id="rId36"/>
    <p:sldId id="532" r:id="rId37"/>
    <p:sldId id="533" r:id="rId38"/>
    <p:sldId id="534" r:id="rId39"/>
    <p:sldId id="554" r:id="rId40"/>
    <p:sldId id="536" r:id="rId41"/>
    <p:sldId id="565" r:id="rId42"/>
    <p:sldId id="555" r:id="rId43"/>
    <p:sldId id="538" r:id="rId44"/>
    <p:sldId id="539" r:id="rId45"/>
    <p:sldId id="566" r:id="rId46"/>
    <p:sldId id="568" r:id="rId47"/>
    <p:sldId id="569" r:id="rId48"/>
    <p:sldId id="570" r:id="rId49"/>
    <p:sldId id="571" r:id="rId50"/>
    <p:sldId id="544" r:id="rId51"/>
    <p:sldId id="545" r:id="rId52"/>
    <p:sldId id="573" r:id="rId53"/>
    <p:sldId id="556" r:id="rId54"/>
    <p:sldId id="546" r:id="rId55"/>
    <p:sldId id="547" r:id="rId56"/>
    <p:sldId id="548" r:id="rId57"/>
    <p:sldId id="574" r:id="rId58"/>
    <p:sldId id="499" r:id="rId59"/>
  </p:sldIdLst>
  <p:sldSz cx="9144000" cy="6858000" type="screen4x3"/>
  <p:notesSz cx="7077075" cy="9363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49">
          <p15:clr>
            <a:srgbClr val="A4A3A4"/>
          </p15:clr>
        </p15:guide>
        <p15:guide id="4" pos="222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auer, Lindsey" initials="SL" lastIdx="4" clrIdx="0"/>
  <p:cmAuthor id="1" name="Helen" initials="H" lastIdx="25" clrIdx="1"/>
  <p:cmAuthor id="2" name="Anna Boulware" initials="AB" lastIdx="25" clrIdx="2">
    <p:extLst/>
  </p:cmAuthor>
  <p:cmAuthor id="3" name="April Mohr" initials="AM" lastIdx="9" clrIdx="3">
    <p:extLst/>
  </p:cmAuthor>
  <p:cmAuthor id="4" name="Wanda Wong" initials="WW" lastIdx="7"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3333CC"/>
    <a:srgbClr val="1102D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017" autoAdjust="0"/>
    <p:restoredTop sz="60103" autoAdjust="0"/>
  </p:normalViewPr>
  <p:slideViewPr>
    <p:cSldViewPr>
      <p:cViewPr varScale="1">
        <p:scale>
          <a:sx n="66" d="100"/>
          <a:sy n="66" d="100"/>
        </p:scale>
        <p:origin x="182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0" d="100"/>
          <a:sy n="70" d="100"/>
        </p:scale>
        <p:origin x="-3328" y="-120"/>
      </p:cViewPr>
      <p:guideLst>
        <p:guide orient="horz" pos="2880"/>
        <p:guide pos="2160"/>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6212100" y="0"/>
            <a:ext cx="863338" cy="281218"/>
          </a:xfrm>
          <a:prstGeom prst="rect">
            <a:avLst/>
          </a:prstGeom>
        </p:spPr>
        <p:txBody>
          <a:bodyPr vert="horz" lIns="93936" tIns="46968" rIns="93936" bIns="46968" rtlCol="0" anchor="b"/>
          <a:lstStyle>
            <a:lvl1pPr algn="r">
              <a:defRPr sz="1200">
                <a:latin typeface="Arial" charset="0"/>
                <a:cs typeface="+mn-cs"/>
              </a:defRPr>
            </a:lvl1pPr>
          </a:lstStyle>
          <a:p>
            <a:pPr>
              <a:defRPr/>
            </a:pPr>
            <a:r>
              <a:rPr lang="en-US" dirty="0"/>
              <a:t>23-</a:t>
            </a:r>
            <a:fld id="{6C827434-3243-4F9E-B786-AE5F6FDD505D}" type="slidenum">
              <a:rPr lang="en-US"/>
              <a:pPr>
                <a:defRPr/>
              </a:pPr>
              <a:t>‹#›</a:t>
            </a:fld>
            <a:endParaRPr lang="en-US" dirty="0"/>
          </a:p>
        </p:txBody>
      </p:sp>
    </p:spTree>
    <p:extLst>
      <p:ext uri="{BB962C8B-B14F-4D97-AF65-F5344CB8AC3E}">
        <p14:creationId xmlns:p14="http://schemas.microsoft.com/office/powerpoint/2010/main" val="12623348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pPr lvl="0"/>
            <a:endParaRPr lang="en-US" noProof="0" dirty="0"/>
          </a:p>
        </p:txBody>
      </p:sp>
      <p:sp>
        <p:nvSpPr>
          <p:cNvPr id="5" name="Notes Placeholder 4"/>
          <p:cNvSpPr>
            <a:spLocks noGrp="1"/>
          </p:cNvSpPr>
          <p:nvPr>
            <p:ph type="body" sz="quarter" idx="3"/>
          </p:nvPr>
        </p:nvSpPr>
        <p:spPr>
          <a:xfrm>
            <a:off x="707708" y="4447461"/>
            <a:ext cx="5661660" cy="4213384"/>
          </a:xfrm>
          <a:prstGeom prst="rect">
            <a:avLst/>
          </a:prstGeom>
          <a:ln>
            <a:noFill/>
          </a:ln>
        </p:spPr>
        <p:txBody>
          <a:bodyPr vert="horz" lIns="93936" tIns="46968" rIns="93936" bIns="4696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Slide Number Placeholder 4"/>
          <p:cNvSpPr txBox="1">
            <a:spLocks/>
          </p:cNvSpPr>
          <p:nvPr/>
        </p:nvSpPr>
        <p:spPr>
          <a:xfrm>
            <a:off x="5504392" y="0"/>
            <a:ext cx="1572683" cy="312103"/>
          </a:xfrm>
          <a:prstGeom prst="rect">
            <a:avLst/>
          </a:prstGeom>
        </p:spPr>
        <p:txBody>
          <a:bodyPr lIns="93936" tIns="46968" rIns="93936" bIns="46968" anchor="b"/>
          <a:lstStyle>
            <a:lvl1pPr algn="r">
              <a:defRPr sz="1200"/>
            </a:lvl1pPr>
          </a:lstStyle>
          <a:p>
            <a:pPr fontAlgn="auto">
              <a:spcBef>
                <a:spcPts val="0"/>
              </a:spcBef>
              <a:spcAft>
                <a:spcPts val="0"/>
              </a:spcAft>
              <a:defRPr/>
            </a:pPr>
            <a:r>
              <a:rPr lang="en-US" dirty="0">
                <a:latin typeface="+mn-lt"/>
                <a:cs typeface="+mn-cs"/>
              </a:rPr>
              <a:t>23 - </a:t>
            </a:r>
            <a:fld id="{7297B1E1-F646-4344-B659-982B11DDBC2F}" type="slidenum">
              <a:rPr lang="en-US" smtClean="0">
                <a:latin typeface="+mn-lt"/>
                <a:cs typeface="+mn-cs"/>
              </a:rPr>
              <a:pPr fontAlgn="auto">
                <a:spcBef>
                  <a:spcPts val="0"/>
                </a:spcBef>
                <a:spcAft>
                  <a:spcPts val="0"/>
                </a:spcAft>
                <a:defRPr/>
              </a:pPr>
              <a:t>‹#›</a:t>
            </a:fld>
            <a:endParaRPr lang="en-US" dirty="0">
              <a:latin typeface="+mn-lt"/>
              <a:cs typeface="+mn-cs"/>
            </a:endParaRPr>
          </a:p>
        </p:txBody>
      </p:sp>
    </p:spTree>
    <p:extLst>
      <p:ext uri="{BB962C8B-B14F-4D97-AF65-F5344CB8AC3E}">
        <p14:creationId xmlns:p14="http://schemas.microsoft.com/office/powerpoint/2010/main" val="30909212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3474237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dirty="0">
              <a:ea typeface="ＭＳ Ｐゴシック" pitchFamily="34" charset="-128"/>
            </a:endParaRPr>
          </a:p>
        </p:txBody>
      </p:sp>
    </p:spTree>
    <p:extLst>
      <p:ext uri="{BB962C8B-B14F-4D97-AF65-F5344CB8AC3E}">
        <p14:creationId xmlns:p14="http://schemas.microsoft.com/office/powerpoint/2010/main" val="24654777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1443"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a:bodyPr>
          <a:lstStyle/>
          <a:p>
            <a:r>
              <a:rPr lang="en-US" dirty="0"/>
              <a:t>In the next few slides, we show how </a:t>
            </a:r>
            <a:r>
              <a:rPr lang="en-US" i="1" dirty="0"/>
              <a:t>standard costs </a:t>
            </a:r>
            <a:r>
              <a:rPr lang="en-US" dirty="0"/>
              <a:t>can be used in a flexible budgeting system to enable management to better understand the reasons for variances. </a:t>
            </a:r>
            <a:r>
              <a:rPr lang="en-US" b="1" dirty="0"/>
              <a:t>Standard costs </a:t>
            </a:r>
            <a:r>
              <a:rPr lang="en-US" dirty="0"/>
              <a:t>are preset costs for delivering a product or service under normal conditions.</a:t>
            </a:r>
            <a:r>
              <a:rPr lang="en-US" altLang="en-US" dirty="0"/>
              <a:t>  We can think of standard costs as budgeting on a per unit basis.  We expect to operate within the standard cost allowances under normal conditions.  </a:t>
            </a:r>
          </a:p>
          <a:p>
            <a:endParaRPr lang="en-US" altLang="en-US" dirty="0"/>
          </a:p>
          <a:p>
            <a:r>
              <a:rPr lang="en-US" sz="1200" b="0" i="0" u="none" strike="noStrike" kern="1200" baseline="0" dirty="0">
                <a:solidFill>
                  <a:schemeClr val="tx1"/>
                </a:solidFill>
                <a:latin typeface="+mn-lt"/>
                <a:ea typeface="+mn-ea"/>
                <a:cs typeface="+mn-cs"/>
              </a:rPr>
              <a:t>When actual costs vary from standard costs, management follows up to identify potential problems and take corrective actions. </a:t>
            </a:r>
            <a:r>
              <a:rPr lang="en-US" sz="1200" b="1" i="0" u="none" strike="noStrike" kern="1200" baseline="0" dirty="0">
                <a:solidFill>
                  <a:schemeClr val="tx1"/>
                </a:solidFill>
                <a:latin typeface="+mn-lt"/>
                <a:ea typeface="+mn-ea"/>
                <a:cs typeface="+mn-cs"/>
              </a:rPr>
              <a:t>Management by exception </a:t>
            </a:r>
            <a:r>
              <a:rPr lang="en-US" sz="1200" b="0" i="0" u="none" strike="noStrike" kern="1200" baseline="0" dirty="0">
                <a:solidFill>
                  <a:schemeClr val="tx1"/>
                </a:solidFill>
                <a:latin typeface="+mn-lt"/>
                <a:ea typeface="+mn-ea"/>
                <a:cs typeface="+mn-cs"/>
              </a:rPr>
              <a:t>means that managers focus attention on the most significant differences between actual costs and standard costs and give less attention to areas where performance is reasonably close to standard. Management by exception is especially useful when directed at controllable items, enabling top management to affect the actions of lower-level managers responsible for the company’s revenues and costs.</a:t>
            </a:r>
          </a:p>
          <a:p>
            <a:r>
              <a:rPr lang="en-US" sz="1200" b="0" i="0" u="none" strike="noStrike" kern="1200" baseline="0" dirty="0">
                <a:solidFill>
                  <a:schemeClr val="tx1"/>
                </a:solidFill>
                <a:latin typeface="+mn-lt"/>
                <a:ea typeface="+mn-ea"/>
                <a:cs typeface="+mn-cs"/>
              </a:rPr>
              <a:t>Standard costs are often used in preparing budgets because they are the anticipated costs incurred under normal conditions. Terms such as </a:t>
            </a:r>
            <a:r>
              <a:rPr lang="en-US" sz="1200" b="0" i="1" u="none" strike="noStrike" kern="1200" baseline="0" dirty="0">
                <a:solidFill>
                  <a:schemeClr val="tx1"/>
                </a:solidFill>
                <a:latin typeface="+mn-lt"/>
                <a:ea typeface="+mn-ea"/>
                <a:cs typeface="+mn-cs"/>
              </a:rPr>
              <a:t>standard materials cost, standard labor cost,</a:t>
            </a:r>
          </a:p>
          <a:p>
            <a:r>
              <a:rPr lang="en-US" sz="1200" b="0" i="0" u="none" strike="noStrike" kern="1200" baseline="0" dirty="0">
                <a:solidFill>
                  <a:schemeClr val="tx1"/>
                </a:solidFill>
                <a:latin typeface="+mn-lt"/>
                <a:ea typeface="+mn-ea"/>
                <a:cs typeface="+mn-cs"/>
              </a:rPr>
              <a:t>and </a:t>
            </a:r>
            <a:r>
              <a:rPr lang="en-US" sz="1200" b="0" i="1" u="none" strike="noStrike" kern="1200" baseline="0" dirty="0">
                <a:solidFill>
                  <a:schemeClr val="tx1"/>
                </a:solidFill>
                <a:latin typeface="+mn-lt"/>
                <a:ea typeface="+mn-ea"/>
                <a:cs typeface="+mn-cs"/>
              </a:rPr>
              <a:t>standard overhead cost </a:t>
            </a:r>
            <a:r>
              <a:rPr lang="en-US" sz="1200" b="0" i="0" u="none" strike="noStrike" kern="1200" baseline="0" dirty="0">
                <a:solidFill>
                  <a:schemeClr val="tx1"/>
                </a:solidFill>
                <a:latin typeface="+mn-lt"/>
                <a:ea typeface="+mn-ea"/>
                <a:cs typeface="+mn-cs"/>
              </a:rPr>
              <a:t>are often used to refer to amounts budgeted for direct materials, direct labor, and overhead.</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Standard costs can also help control </a:t>
            </a:r>
            <a:r>
              <a:rPr lang="en-US" sz="1200" b="0" i="1" u="none" strike="noStrike" kern="1200" baseline="0" dirty="0">
                <a:solidFill>
                  <a:schemeClr val="tx1"/>
                </a:solidFill>
                <a:latin typeface="+mn-lt"/>
                <a:ea typeface="+mn-ea"/>
                <a:cs typeface="+mn-cs"/>
              </a:rPr>
              <a:t>nonmanufacturing </a:t>
            </a:r>
            <a:r>
              <a:rPr lang="en-US" sz="1200" b="0" i="0" u="none" strike="noStrike" kern="1200" baseline="0" dirty="0">
                <a:solidFill>
                  <a:schemeClr val="tx1"/>
                </a:solidFill>
                <a:latin typeface="+mn-lt"/>
                <a:ea typeface="+mn-ea"/>
                <a:cs typeface="+mn-cs"/>
              </a:rPr>
              <a:t>costs. Companies providing services instead of products can also benefit from the use of standard costs. For example, while quality medical service is paramount, efficiency in providing that service is also important in controlling medical costs. The use of budgeting and standard costing is touted as an effective means to control and monitor medical costs, especially overhead.</a:t>
            </a:r>
            <a:endParaRPr lang="en-US" altLang="en-US" dirty="0"/>
          </a:p>
        </p:txBody>
      </p:sp>
    </p:spTree>
    <p:extLst>
      <p:ext uri="{BB962C8B-B14F-4D97-AF65-F5344CB8AC3E}">
        <p14:creationId xmlns:p14="http://schemas.microsoft.com/office/powerpoint/2010/main" val="33532918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3491"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r>
              <a:rPr lang="en-US" altLang="en-US" dirty="0"/>
              <a:t>An </a:t>
            </a:r>
            <a:r>
              <a:rPr lang="en-US" altLang="en-US" i="1" dirty="0"/>
              <a:t>ideal standard </a:t>
            </a:r>
            <a:r>
              <a:rPr lang="en-US" altLang="en-US" dirty="0"/>
              <a:t>is based on 100% efficiency. A</a:t>
            </a:r>
            <a:r>
              <a:rPr lang="en-US" altLang="en-US" baseline="0" dirty="0"/>
              <a:t> </a:t>
            </a:r>
            <a:r>
              <a:rPr lang="en-US" altLang="en-US" i="1" baseline="0" dirty="0"/>
              <a:t>practical standard </a:t>
            </a:r>
            <a:r>
              <a:rPr lang="en-US" altLang="en-US" baseline="0" dirty="0"/>
              <a:t>is based on normal operating conditions which allow for some inefficiency.</a:t>
            </a:r>
            <a:endParaRPr lang="en-US" altLang="en-US" dirty="0"/>
          </a:p>
          <a:p>
            <a:endParaRPr lang="en-US" altLang="en-US" dirty="0"/>
          </a:p>
          <a:p>
            <a:r>
              <a:rPr lang="en-US" altLang="en-US" dirty="0"/>
              <a:t>Direct materials standards are based on the final delivered cost of materials, net of any applicable discounts.  Standard quantities are amounts needed to meet the production designs. The standard materials cost for a unit of product is the standard price for one unit of material multiplied by the standard quantity of materials required for each unit of product.</a:t>
            </a:r>
          </a:p>
          <a:p>
            <a:endParaRPr lang="en-US" altLang="en-US" dirty="0"/>
          </a:p>
          <a:p>
            <a:r>
              <a:rPr lang="en-US" altLang="en-US" dirty="0"/>
              <a:t>Instead of the terms price and quantity used for materials, we use rate and time when we apply standard cost concepts to direct labor. Labor rates are determined by wage surveys of rates paid in comparable companies or by labor contracts. Time standards are developed by production and manufacturing experts such as industrial engineers.  The standard labor cost for a unit of product is the standard rate for one hour of direct labor multiplied by the standard time required for each unit of product.</a:t>
            </a:r>
          </a:p>
          <a:p>
            <a:endParaRPr lang="en-US" altLang="en-US" dirty="0"/>
          </a:p>
          <a:p>
            <a:r>
              <a:rPr lang="en-US" altLang="en-US" dirty="0"/>
              <a:t>The rate standard for variable overhead is the variable portion of the predetermined overhead rate.  The activity standard is the units of activity in the base used to apply the predetermined overhead.  Examples of the activity base might be direct labor hours or machine hours.  The standard variable overhead cost for a unit of product is the standard variable overhead rate multiplied by the standard number of activity units for each unit of product.</a:t>
            </a:r>
          </a:p>
          <a:p>
            <a:endParaRPr lang="en-US" altLang="en-US" dirty="0"/>
          </a:p>
          <a:p>
            <a:endParaRPr lang="en-US" altLang="en-US" dirty="0"/>
          </a:p>
          <a:p>
            <a:endParaRPr lang="en-US" altLang="en-US" dirty="0"/>
          </a:p>
          <a:p>
            <a:endParaRPr lang="en-US" altLang="en-US" dirty="0"/>
          </a:p>
          <a:p>
            <a:endParaRPr lang="en-US" altLang="en-US" dirty="0"/>
          </a:p>
        </p:txBody>
      </p:sp>
    </p:spTree>
    <p:extLst>
      <p:ext uri="{BB962C8B-B14F-4D97-AF65-F5344CB8AC3E}">
        <p14:creationId xmlns:p14="http://schemas.microsoft.com/office/powerpoint/2010/main" val="13470774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4515"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a:r>
              <a:rPr lang="en-US" dirty="0"/>
              <a:t>The standard costs of direct materials, direct labor, and overhead for one bat, manufactured by </a:t>
            </a:r>
            <a:r>
              <a:rPr lang="en-US" i="1" dirty="0"/>
              <a:t>ProBat</a:t>
            </a:r>
            <a:r>
              <a:rPr lang="en-US" dirty="0"/>
              <a:t>, are shown on this slide.  This is called a </a:t>
            </a:r>
            <a:r>
              <a:rPr lang="en-US" b="1" i="1" dirty="0"/>
              <a:t>standard cost card. </a:t>
            </a:r>
          </a:p>
          <a:p>
            <a:pPr algn="l"/>
            <a:endParaRPr lang="en-US" b="1" dirty="0"/>
          </a:p>
          <a:p>
            <a:r>
              <a:rPr lang="en-US" altLang="en-US" dirty="0"/>
              <a:t>In the first column, we see a standard quantity.  In this case, direct materials is expressed in terms of kilograms, direct labor in hours, and manufacturing overhead in hours. In the second column, we have a standard price or standard rate, and finally, in the last column, we have a standard cost per unit.</a:t>
            </a:r>
          </a:p>
          <a:p>
            <a:endParaRPr lang="en-US" altLang="en-US" dirty="0"/>
          </a:p>
        </p:txBody>
      </p:sp>
    </p:spTree>
    <p:extLst>
      <p:ext uri="{BB962C8B-B14F-4D97-AF65-F5344CB8AC3E}">
        <p14:creationId xmlns:p14="http://schemas.microsoft.com/office/powerpoint/2010/main" val="11364266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dirty="0">
              <a:ea typeface="ＭＳ Ｐゴシック" pitchFamily="34" charset="-128"/>
            </a:endParaRPr>
          </a:p>
        </p:txBody>
      </p:sp>
    </p:spTree>
    <p:extLst>
      <p:ext uri="{BB962C8B-B14F-4D97-AF65-F5344CB8AC3E}">
        <p14:creationId xmlns:p14="http://schemas.microsoft.com/office/powerpoint/2010/main" val="24654777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5539"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 difference between actual cost and standard cost is called a standard cost variance.  Cost variances can be favorable or unfavorable.</a:t>
            </a:r>
          </a:p>
          <a:p>
            <a:endParaRPr lang="en-US" altLang="en-US" dirty="0"/>
          </a:p>
          <a:p>
            <a:r>
              <a:rPr lang="en-US" altLang="en-US" dirty="0"/>
              <a:t>If actual costs are less than standard costs, variance is favorable.</a:t>
            </a:r>
          </a:p>
          <a:p>
            <a:r>
              <a:rPr lang="en-US" altLang="en-US" dirty="0"/>
              <a:t>If actual costs are greater than standard cost, variance is unfavorable.  </a:t>
            </a:r>
          </a:p>
          <a:p>
            <a:endParaRPr lang="en-US" altLang="en-US" dirty="0"/>
          </a:p>
          <a:p>
            <a:endParaRPr lang="en-US" altLang="en-US" dirty="0"/>
          </a:p>
          <a:p>
            <a:endParaRPr lang="en-US" altLang="en-US" dirty="0"/>
          </a:p>
        </p:txBody>
      </p:sp>
    </p:spTree>
    <p:extLst>
      <p:ext uri="{BB962C8B-B14F-4D97-AF65-F5344CB8AC3E}">
        <p14:creationId xmlns:p14="http://schemas.microsoft.com/office/powerpoint/2010/main" val="9041064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6563"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Variance analysis </a:t>
            </a:r>
            <a:r>
              <a:rPr lang="en-US" altLang="en-US" dirty="0"/>
              <a:t>involves comparing actual costs with standard costs.  If  variances exists, we investigate by asking appropriate managers for explanations and possible causes for the variances.  Our objective is to correct problems that caused unfavorable variances and to possibly adopt and reward the practices that resulted in favorable variances. </a:t>
            </a:r>
          </a:p>
          <a:p>
            <a:endParaRPr lang="en-US" altLang="en-US" dirty="0"/>
          </a:p>
          <a:p>
            <a:r>
              <a:rPr lang="en-US" altLang="en-US" dirty="0"/>
              <a:t>The flow of events in variance analysis is: (1) prepare a standard cost performance report, (2) compute and analyzing variances, (3) identify</a:t>
            </a:r>
            <a:r>
              <a:rPr lang="en-US" altLang="en-US" baseline="0" dirty="0"/>
              <a:t> </a:t>
            </a:r>
            <a:r>
              <a:rPr lang="en-US" altLang="en-US" dirty="0"/>
              <a:t>questions and their explanations, and (4) take corrective and strategic actions. These variance analysis steps are interrelated and are frequently applied in good organizations.</a:t>
            </a:r>
          </a:p>
        </p:txBody>
      </p:sp>
    </p:spTree>
    <p:extLst>
      <p:ext uri="{BB962C8B-B14F-4D97-AF65-F5344CB8AC3E}">
        <p14:creationId xmlns:p14="http://schemas.microsoft.com/office/powerpoint/2010/main" val="14808558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7587"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a:t>Cost variance (CV) is computed as: Actual Cost (AC) minus Standard Cost (SC).  We can break the formula down even further by defining how to calculate Actual Cost and how to calculate Standard Cost. The formulas for both are listed on this screen.</a:t>
            </a:r>
          </a:p>
          <a:p>
            <a:pPr defTabSz="939363">
              <a:defRPr/>
            </a:pPr>
            <a:endParaRPr lang="en-US" dirty="0"/>
          </a:p>
          <a:p>
            <a:r>
              <a:rPr lang="en-US" dirty="0"/>
              <a:t>A cost variance is further defined by its components. Actual quantity (AQ) </a:t>
            </a:r>
            <a:r>
              <a:rPr lang="en-US" sz="1200" dirty="0">
                <a:latin typeface="Arial Narrow" pitchFamily="34" charset="0"/>
              </a:rPr>
              <a:t>is the actual amount of material or labor used to manufacture the actual quantity of output. </a:t>
            </a:r>
            <a:r>
              <a:rPr lang="en-US" dirty="0"/>
              <a:t> Standard quantity (SQ) is the standard amount of input for the actual quantity of output. Actual price (AP) is the actual amount paid to acquire the actual direct material or direct labor used during</a:t>
            </a:r>
            <a:r>
              <a:rPr lang="en-US" baseline="0" dirty="0"/>
              <a:t> the period</a:t>
            </a:r>
            <a:r>
              <a:rPr lang="en-US" dirty="0"/>
              <a:t>, and standard price (SP) is the standard price.</a:t>
            </a:r>
          </a:p>
          <a:p>
            <a:endParaRPr lang="en-US" altLang="en-US" dirty="0"/>
          </a:p>
          <a:p>
            <a:r>
              <a:rPr lang="en-US" altLang="en-US" dirty="0"/>
              <a:t>Price variances result when we pay an actual price for a resource that differs from the standard price that should have been paid.  Quantity variances are caused by using an actual amount of a resource that differs from the standard amount that should have been used. </a:t>
            </a:r>
          </a:p>
        </p:txBody>
      </p:sp>
    </p:spTree>
    <p:extLst>
      <p:ext uri="{BB962C8B-B14F-4D97-AF65-F5344CB8AC3E}">
        <p14:creationId xmlns:p14="http://schemas.microsoft.com/office/powerpoint/2010/main" val="8654091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7587"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Two main factors cause materials and labor variances:</a:t>
            </a:r>
          </a:p>
          <a:p>
            <a:r>
              <a:rPr lang="en-US" dirty="0"/>
              <a:t>1. The difference between actual </a:t>
            </a:r>
            <a:r>
              <a:rPr lang="en-US" u="sng" dirty="0"/>
              <a:t>price</a:t>
            </a:r>
            <a:r>
              <a:rPr lang="en-US" u="none" dirty="0"/>
              <a:t> </a:t>
            </a:r>
            <a:r>
              <a:rPr lang="en-US" dirty="0"/>
              <a:t>per unit of input and standard price per unit of input results in a </a:t>
            </a:r>
            <a:r>
              <a:rPr lang="en-US" b="1" dirty="0"/>
              <a:t>price (or rate) variance.</a:t>
            </a:r>
          </a:p>
          <a:p>
            <a:r>
              <a:rPr lang="en-US" dirty="0"/>
              <a:t>2. The difference between actual </a:t>
            </a:r>
            <a:r>
              <a:rPr lang="en-US" u="sng" dirty="0"/>
              <a:t>quantity</a:t>
            </a:r>
            <a:r>
              <a:rPr lang="en-US" dirty="0"/>
              <a:t> of input used and standard quantity of input that should have been used results in a </a:t>
            </a:r>
            <a:r>
              <a:rPr lang="en-US" b="1" dirty="0"/>
              <a:t>quantity (or usage or efficiency) variance.</a:t>
            </a:r>
          </a:p>
          <a:p>
            <a:endParaRPr lang="en-US" b="1" dirty="0"/>
          </a:p>
          <a:p>
            <a:r>
              <a:rPr lang="en-US" dirty="0"/>
              <a:t>Isolating these price and quantity factors</a:t>
            </a:r>
            <a:r>
              <a:rPr lang="en-US" baseline="0" dirty="0"/>
              <a:t> in a cost variance lead to these formulas.</a:t>
            </a:r>
            <a:endParaRPr lang="en-US" altLang="en-US" dirty="0"/>
          </a:p>
        </p:txBody>
      </p:sp>
    </p:spTree>
    <p:extLst>
      <p:ext uri="{BB962C8B-B14F-4D97-AF65-F5344CB8AC3E}">
        <p14:creationId xmlns:p14="http://schemas.microsoft.com/office/powerpoint/2010/main" val="8654091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8611"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Here’s a general model for computing materials and labor variances. We multiply the actual quantity times the actual price and compare that to the actual quantity times the standard price. The difference is the price variance. Then we compare the actual quantity times the standard price to the standard quantity at the standard price.  The difference is the quantity variance. </a:t>
            </a:r>
          </a:p>
          <a:p>
            <a:endParaRPr lang="en-US" altLang="en-US" dirty="0"/>
          </a:p>
          <a:p>
            <a:r>
              <a:rPr lang="en-US" altLang="en-US" dirty="0"/>
              <a:t>The standard quantity is the standard quantity for one unit multiplied times the number of good units produced.  It is the amount of a resource that should have been used given the actual good output achieved.</a:t>
            </a:r>
          </a:p>
          <a:p>
            <a:endParaRPr lang="en-US" altLang="en-US" dirty="0"/>
          </a:p>
          <a:p>
            <a:r>
              <a:rPr lang="en-US" altLang="en-US" dirty="0"/>
              <a:t>The standard price is the amount we should pay for the resource acquired.</a:t>
            </a:r>
          </a:p>
          <a:p>
            <a:endParaRPr lang="en-US" altLang="en-US" dirty="0"/>
          </a:p>
        </p:txBody>
      </p:sp>
    </p:spTree>
    <p:extLst>
      <p:ext uri="{BB962C8B-B14F-4D97-AF65-F5344CB8AC3E}">
        <p14:creationId xmlns:p14="http://schemas.microsoft.com/office/powerpoint/2010/main" val="2609970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953067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9635"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We can reduce these relationships to mathematical equations.  For example, we can determine the material price variance by multiplying the actual quantity times the difference between the actual price and the standard price, and we can determine the material quantity variance by multiplying the standard price times the difference between the actual quantity and the standard quantity. </a:t>
            </a:r>
          </a:p>
        </p:txBody>
      </p:sp>
    </p:spTree>
    <p:extLst>
      <p:ext uri="{BB962C8B-B14F-4D97-AF65-F5344CB8AC3E}">
        <p14:creationId xmlns:p14="http://schemas.microsoft.com/office/powerpoint/2010/main" val="2404970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dirty="0">
              <a:ea typeface="ＭＳ Ｐゴシック" pitchFamily="34" charset="-128"/>
            </a:endParaRPr>
          </a:p>
        </p:txBody>
      </p:sp>
    </p:spTree>
    <p:extLst>
      <p:ext uri="{BB962C8B-B14F-4D97-AF65-F5344CB8AC3E}">
        <p14:creationId xmlns:p14="http://schemas.microsoft.com/office/powerpoint/2010/main" val="24654777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0659"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We show how to compute the direct materials and direct labor variances using data from G-Max, a manufacturer</a:t>
            </a:r>
            <a:r>
              <a:rPr lang="en-US" baseline="0" dirty="0"/>
              <a:t> of </a:t>
            </a:r>
            <a:r>
              <a:rPr lang="en-US" dirty="0"/>
              <a:t>specialty golf equipment and accessories. G-Max set the following standard quantities and costs for direct materials and direct labor per unit for one of its handcrafted golf clubheads:</a:t>
            </a:r>
            <a:r>
              <a:rPr lang="en-US" altLang="en-US" dirty="0"/>
              <a:t>  The direct materials standard allows one-half pound per club head at $20.00 per pound.  The direct labor standard allows one hour per club head at $16.00 per hour.</a:t>
            </a:r>
          </a:p>
          <a:p>
            <a:endParaRPr lang="en-US" altLang="en-US" dirty="0"/>
          </a:p>
          <a:p>
            <a:endParaRPr lang="en-US" altLang="en-US" dirty="0"/>
          </a:p>
        </p:txBody>
      </p:sp>
    </p:spTree>
    <p:extLst>
      <p:ext uri="{BB962C8B-B14F-4D97-AF65-F5344CB8AC3E}">
        <p14:creationId xmlns:p14="http://schemas.microsoft.com/office/powerpoint/2010/main" val="38137047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1683"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During May, G-Max budgeted</a:t>
            </a:r>
            <a:r>
              <a:rPr lang="en-US" altLang="en-US" baseline="0" dirty="0"/>
              <a:t> to produce 4,000 club heads (units). It actually produced only 3,500 units. It used </a:t>
            </a:r>
            <a:r>
              <a:rPr lang="en-US" altLang="en-US" dirty="0"/>
              <a:t>1,800 pounds of material costing</a:t>
            </a:r>
            <a:r>
              <a:rPr lang="en-US" altLang="en-US" baseline="0" dirty="0"/>
              <a:t> $21 per pound so its total direct materials cost was $37,800. To produce </a:t>
            </a:r>
            <a:r>
              <a:rPr lang="en-US" altLang="en-US" dirty="0"/>
              <a:t>3,500 </a:t>
            </a:r>
            <a:r>
              <a:rPr lang="en-US" altLang="en-US" dirty="0" err="1"/>
              <a:t>clubheads</a:t>
            </a:r>
            <a:r>
              <a:rPr lang="en-US" altLang="en-US" dirty="0"/>
              <a:t>, </a:t>
            </a:r>
            <a:r>
              <a:rPr lang="en-US" altLang="en-US" dirty="0" err="1"/>
              <a:t>Gmax</a:t>
            </a:r>
            <a:r>
              <a:rPr lang="en-US" altLang="en-US" dirty="0"/>
              <a:t> should have used 1,750</a:t>
            </a:r>
            <a:r>
              <a:rPr lang="en-US" altLang="en-US" baseline="0" dirty="0"/>
              <a:t> pounds of direct materials (3,500 x .5 lb. per unit). This amount of 1,750 pounds is the standard quantity of direct materials that should have been used to produce 3,500 units.</a:t>
            </a:r>
            <a:r>
              <a:rPr lang="en-US" altLang="en-US" dirty="0"/>
              <a:t>. Use this information to compute the material price and quantity variances before you go to the next slide. </a:t>
            </a:r>
          </a:p>
          <a:p>
            <a:endParaRPr lang="en-US" altLang="en-US" dirty="0"/>
          </a:p>
          <a:p>
            <a:endParaRPr lang="en-US" altLang="en-US" dirty="0"/>
          </a:p>
        </p:txBody>
      </p:sp>
    </p:spTree>
    <p:extLst>
      <p:ext uri="{BB962C8B-B14F-4D97-AF65-F5344CB8AC3E}">
        <p14:creationId xmlns:p14="http://schemas.microsoft.com/office/powerpoint/2010/main" val="934454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2707"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Now you can check your work.  The total actual price paid for the material was $37,800.  Since the standard price was $20.00 per pound, G-Max should have paid only $36,000 for the material.  The difference between $37,800 and $36,000 is the $1,800 unfavorable price variance.  G-Max actually used 1,800 pounds of material, 50 pounds more than the standard quantity of 1,750 pounds.  Using an extra 50 pounds resulted in the $1,000 unfavorable quantity variance. If we add the unfavorable price variance of $1,800 plus the unfavorable quantity variance of $1,000,</a:t>
            </a:r>
            <a:r>
              <a:rPr lang="en-US" altLang="en-US" baseline="0" dirty="0"/>
              <a:t> we get a direct materials cost variance of $2,800.</a:t>
            </a:r>
            <a:endParaRPr lang="en-US" altLang="en-US" dirty="0"/>
          </a:p>
        </p:txBody>
      </p:sp>
    </p:spTree>
    <p:extLst>
      <p:ext uri="{BB962C8B-B14F-4D97-AF65-F5344CB8AC3E}">
        <p14:creationId xmlns:p14="http://schemas.microsoft.com/office/powerpoint/2010/main" val="16713999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3731"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a:solidFill>
                  <a:schemeClr val="tx1"/>
                </a:solidFill>
                <a:latin typeface="+mn-lt"/>
                <a:ea typeface="+mn-ea"/>
                <a:cs typeface="+mn-cs"/>
              </a:rPr>
              <a:t>The purchasing department is usually responsible for the price paid for materials. Responsibility for explaining the price variance in this case rests with the purchasing manager as a price higher than standard caused the variance. The production department is usually responsible for the amount of material used. In this case the production manager is responsible for explaining why the process used more than the standard amount of materials.  Perhaps poorly trained workers used excess amounts of materials.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Variance analysis presents challenges. For instance, the production department could have used more than the standard amount of material because the materials’ quality did not meet specifications and led to excessive waste.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 this case, the purchasing manager is responsible for explaining why inferior materials were acquired. However, if analysis shows that waste was due to inefficiencies, not poor-quality material, the production manager is responsible for explaining what happened. </a:t>
            </a:r>
            <a:r>
              <a:rPr lang="en-US" altLang="en-US" dirty="0"/>
              <a:t>Now that we have computed material variances, we can apply the same concepts to labor.</a:t>
            </a:r>
          </a:p>
        </p:txBody>
      </p:sp>
    </p:spTree>
    <p:extLst>
      <p:ext uri="{BB962C8B-B14F-4D97-AF65-F5344CB8AC3E}">
        <p14:creationId xmlns:p14="http://schemas.microsoft.com/office/powerpoint/2010/main" val="26583977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4755"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Instead of price and quantity, for direct labor we use the terms rate and hours.  Also, instead of price and quantity variances, for labor, we use the terms rate and efficiency variances.  The underlying concepts are the same as we saw for material.  The standard rate is the amount we should pay per hour for the work performed.  Standard hours are the hours that should have been worked for the actual good output achieved.  Just as with material, we can reduce these relationships to mathematical equations.  For example, we can determine the labor rate variance by multiplying actual hours times the difference between the actual rate and the standard rate, and we can determine the labor efficiency variance by multiplying the standard rate times the difference between actual hours and standard hours.  </a:t>
            </a:r>
          </a:p>
          <a:p>
            <a:endParaRPr lang="en-US" altLang="en-US" dirty="0"/>
          </a:p>
        </p:txBody>
      </p:sp>
    </p:spTree>
    <p:extLst>
      <p:ext uri="{BB962C8B-B14F-4D97-AF65-F5344CB8AC3E}">
        <p14:creationId xmlns:p14="http://schemas.microsoft.com/office/powerpoint/2010/main" val="17792885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5779"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During May, G-Max employees worked 3,400 hours to make the 3,500 club heads.   G-Max paid an average of $16.50 per hour to the employees for the 3,400 hours worked.  Use this information to compute the labor rate and efficiency variances before you go to the next slide. </a:t>
            </a:r>
          </a:p>
          <a:p>
            <a:endParaRPr lang="en-US" altLang="en-US" dirty="0"/>
          </a:p>
        </p:txBody>
      </p:sp>
    </p:spTree>
    <p:extLst>
      <p:ext uri="{BB962C8B-B14F-4D97-AF65-F5344CB8AC3E}">
        <p14:creationId xmlns:p14="http://schemas.microsoft.com/office/powerpoint/2010/main" val="21825193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2707"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altLang="en-US" dirty="0"/>
              <a:t>The total actual wages paid for 3,400 hours were $56,100.  Since the standard rate was $16.00 per hour, G-Max should have paid only $54,400 for 3,400 hours.  The difference between $56,100 and $54,400 is the $1,700 unfavorable rate variance.  G-Max employees actually worked 3,400 hours; 100 hours less than the standard of 3,500 hours.  Working 100 hours less than allowed by the standard for labor time resulted in the $1,600 favorable efficiency variance.</a:t>
            </a:r>
          </a:p>
          <a:p>
            <a:pPr defTabSz="939363">
              <a:defRPr/>
            </a:pPr>
            <a:endParaRPr lang="en-US" altLang="en-US" dirty="0"/>
          </a:p>
          <a:p>
            <a:r>
              <a:rPr lang="en-US" altLang="en-US" dirty="0"/>
              <a:t>The unfavorable rate variance of $1,700 minus the favorable efficiency variance of $1,600,</a:t>
            </a:r>
            <a:r>
              <a:rPr lang="en-US" altLang="en-US" baseline="0" dirty="0"/>
              <a:t> we get a total unfavorable direct labor variance of $100.</a:t>
            </a:r>
            <a:endParaRPr lang="en-US" altLang="en-US" dirty="0"/>
          </a:p>
        </p:txBody>
      </p:sp>
    </p:spTree>
    <p:extLst>
      <p:ext uri="{BB962C8B-B14F-4D97-AF65-F5344CB8AC3E}">
        <p14:creationId xmlns:p14="http://schemas.microsoft.com/office/powerpoint/2010/main" val="16713999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7827"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One possible explanation for G-Max’s unfavorable rate variance is that the production manager</a:t>
            </a:r>
            <a:r>
              <a:rPr lang="en-US" altLang="en-US" baseline="0" dirty="0"/>
              <a:t> </a:t>
            </a:r>
            <a:r>
              <a:rPr lang="en-US" altLang="en-US" dirty="0"/>
              <a:t>used highly paid, skilled workers to perform tasks that only required unskilled workers.  We pay a higher rate for the same number of hours using workers with higher skills than required for the work. </a:t>
            </a:r>
            <a:r>
              <a:rPr lang="en-US" dirty="0"/>
              <a:t>As a result, fewer labor hours might be required for the work, but the wage rate paid these workers is higher than standard because of their greater skills.  </a:t>
            </a:r>
          </a:p>
          <a:p>
            <a:endParaRPr lang="en-US" altLang="en-US" dirty="0"/>
          </a:p>
          <a:p>
            <a:endParaRPr lang="en-US" altLang="en-US" dirty="0"/>
          </a:p>
        </p:txBody>
      </p:sp>
    </p:spTree>
    <p:extLst>
      <p:ext uri="{BB962C8B-B14F-4D97-AF65-F5344CB8AC3E}">
        <p14:creationId xmlns:p14="http://schemas.microsoft.com/office/powerpoint/2010/main" val="1554734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5299"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b="0" dirty="0"/>
              <a:t>Managers use budgets to control operations and see that planned objectives are met.  Budget reports compare budgeted results to actual results.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dirty="0"/>
          </a:p>
          <a:p>
            <a:r>
              <a:rPr lang="en-US" sz="1200" b="0" i="0" u="none" strike="noStrike" kern="1200" baseline="0" dirty="0">
                <a:solidFill>
                  <a:schemeClr val="tx1"/>
                </a:solidFill>
                <a:latin typeface="+mn-lt"/>
                <a:ea typeface="+mn-ea"/>
                <a:cs typeface="+mn-cs"/>
              </a:rPr>
              <a:t>A </a:t>
            </a:r>
            <a:r>
              <a:rPr lang="en-US" sz="1200" b="0" i="1" u="none" strike="noStrike" kern="1200" baseline="0" dirty="0">
                <a:solidFill>
                  <a:schemeClr val="tx1"/>
                </a:solidFill>
                <a:latin typeface="+mn-lt"/>
                <a:ea typeface="+mn-ea"/>
                <a:cs typeface="+mn-cs"/>
              </a:rPr>
              <a:t>master budget </a:t>
            </a:r>
            <a:r>
              <a:rPr lang="en-US" sz="1200" b="0" i="0" u="none" strike="noStrike" kern="1200" baseline="0" dirty="0">
                <a:solidFill>
                  <a:schemeClr val="tx1"/>
                </a:solidFill>
                <a:latin typeface="+mn-lt"/>
                <a:ea typeface="+mn-ea"/>
                <a:cs typeface="+mn-cs"/>
              </a:rPr>
              <a:t>is based on a predicted level of activity, such as sales volume, for the budget period. In preparing a master budget, two alternative approaches can be used: </a:t>
            </a:r>
            <a:r>
              <a:rPr lang="en-US" sz="1200" b="0" i="1" u="none" strike="noStrike" kern="1200" baseline="0" dirty="0">
                <a:solidFill>
                  <a:schemeClr val="tx1"/>
                </a:solidFill>
                <a:latin typeface="+mn-lt"/>
                <a:ea typeface="+mn-ea"/>
                <a:cs typeface="+mn-cs"/>
              </a:rPr>
              <a:t>fixed budgeting </a:t>
            </a:r>
            <a:r>
              <a:rPr lang="en-US" sz="1200" b="0" i="0" u="none" strike="noStrike" kern="1200" baseline="0" dirty="0">
                <a:solidFill>
                  <a:schemeClr val="tx1"/>
                </a:solidFill>
                <a:latin typeface="+mn-lt"/>
                <a:ea typeface="+mn-ea"/>
                <a:cs typeface="+mn-cs"/>
              </a:rPr>
              <a:t>or </a:t>
            </a:r>
            <a:r>
              <a:rPr lang="en-US" sz="1200" b="0" i="1" u="none" strike="noStrike" kern="1200" baseline="0" dirty="0">
                <a:solidFill>
                  <a:schemeClr val="tx1"/>
                </a:solidFill>
                <a:latin typeface="+mn-lt"/>
                <a:ea typeface="+mn-ea"/>
                <a:cs typeface="+mn-cs"/>
              </a:rPr>
              <a:t>flexible budgeting</a:t>
            </a:r>
            <a:r>
              <a:rPr lang="en-US" sz="1200" b="0" i="0" u="none" strike="noStrike" kern="1200" baseline="0" dirty="0">
                <a:solidFill>
                  <a:schemeClr val="tx1"/>
                </a:solidFill>
                <a:latin typeface="+mn-lt"/>
                <a:ea typeface="+mn-ea"/>
                <a:cs typeface="+mn-cs"/>
              </a:rPr>
              <a:t>.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 </a:t>
            </a:r>
            <a:r>
              <a:rPr lang="en-US" sz="1200" b="1" i="0" u="none" strike="noStrike" kern="1200" baseline="0" dirty="0">
                <a:solidFill>
                  <a:schemeClr val="tx1"/>
                </a:solidFill>
                <a:latin typeface="+mn-lt"/>
                <a:ea typeface="+mn-ea"/>
                <a:cs typeface="+mn-cs"/>
              </a:rPr>
              <a:t>fixed budget, </a:t>
            </a:r>
            <a:r>
              <a:rPr lang="en-US" sz="1200" b="0" i="0" u="none" strike="noStrike" kern="1200" baseline="0" dirty="0">
                <a:solidFill>
                  <a:schemeClr val="tx1"/>
                </a:solidFill>
                <a:latin typeface="+mn-lt"/>
                <a:ea typeface="+mn-ea"/>
                <a:cs typeface="+mn-cs"/>
              </a:rPr>
              <a:t>also called a </a:t>
            </a:r>
            <a:r>
              <a:rPr lang="en-US" sz="1200" b="0" i="1" u="none" strike="noStrike" kern="1200" baseline="0" dirty="0">
                <a:solidFill>
                  <a:schemeClr val="tx1"/>
                </a:solidFill>
                <a:latin typeface="+mn-lt"/>
                <a:ea typeface="+mn-ea"/>
                <a:cs typeface="+mn-cs"/>
              </a:rPr>
              <a:t>static budget, </a:t>
            </a:r>
            <a:r>
              <a:rPr lang="en-US" sz="1200" b="0" i="0" u="none" strike="noStrike" kern="1200" baseline="0" dirty="0">
                <a:solidFill>
                  <a:schemeClr val="tx1"/>
                </a:solidFill>
                <a:latin typeface="+mn-lt"/>
                <a:ea typeface="+mn-ea"/>
                <a:cs typeface="+mn-cs"/>
              </a:rPr>
              <a:t>is based on a single predicted amount of sales or other activity measure.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 </a:t>
            </a:r>
            <a:r>
              <a:rPr lang="en-US" sz="1200" b="1" i="0" u="none" strike="noStrike" kern="1200" baseline="0" dirty="0">
                <a:solidFill>
                  <a:schemeClr val="tx1"/>
                </a:solidFill>
                <a:latin typeface="+mn-lt"/>
                <a:ea typeface="+mn-ea"/>
                <a:cs typeface="+mn-cs"/>
              </a:rPr>
              <a:t>flexible budget, </a:t>
            </a:r>
            <a:r>
              <a:rPr lang="en-US" sz="1200" b="0" i="0" u="none" strike="noStrike" kern="1200" baseline="0" dirty="0">
                <a:solidFill>
                  <a:schemeClr val="tx1"/>
                </a:solidFill>
                <a:latin typeface="+mn-lt"/>
                <a:ea typeface="+mn-ea"/>
                <a:cs typeface="+mn-cs"/>
              </a:rPr>
              <a:t>also called a </a:t>
            </a:r>
            <a:r>
              <a:rPr lang="en-US" sz="1200" b="0" i="1" u="none" strike="noStrike" kern="1200" baseline="0" dirty="0">
                <a:solidFill>
                  <a:schemeClr val="tx1"/>
                </a:solidFill>
                <a:latin typeface="+mn-lt"/>
                <a:ea typeface="+mn-ea"/>
                <a:cs typeface="+mn-cs"/>
              </a:rPr>
              <a:t>variable budget, </a:t>
            </a:r>
            <a:r>
              <a:rPr lang="en-US" sz="1200" b="0" i="0" u="none" strike="noStrike" kern="1200" baseline="0" dirty="0">
                <a:solidFill>
                  <a:schemeClr val="tx1"/>
                </a:solidFill>
                <a:latin typeface="+mn-lt"/>
                <a:ea typeface="+mn-ea"/>
                <a:cs typeface="+mn-cs"/>
              </a:rPr>
              <a:t>is based on several different amounts of sales.</a:t>
            </a:r>
            <a:endParaRPr lang="en-US" sz="1200" b="0" dirty="0"/>
          </a:p>
          <a:p>
            <a:r>
              <a:rPr lang="en-US" altLang="en-US" dirty="0"/>
              <a:t> </a:t>
            </a:r>
          </a:p>
        </p:txBody>
      </p:sp>
    </p:spTree>
    <p:extLst>
      <p:ext uri="{BB962C8B-B14F-4D97-AF65-F5344CB8AC3E}">
        <p14:creationId xmlns:p14="http://schemas.microsoft.com/office/powerpoint/2010/main" val="6019709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9875"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Other explanations for direct labor variances are possible.  Lower-quality materials, poor employee training or supervision, equipment breakdowns, and idle workers due to reduced demand for the company’s products could lead to unfavorable direct labor efficiency variances.  </a:t>
            </a:r>
          </a:p>
          <a:p>
            <a:endParaRPr lang="en-US" altLang="en-US" dirty="0"/>
          </a:p>
          <a:p>
            <a:r>
              <a:rPr lang="en-US" altLang="en-US" dirty="0"/>
              <a:t>Now that we have mastered material and labor variances, we can apply the same concepts to overhead.</a:t>
            </a:r>
          </a:p>
          <a:p>
            <a:endParaRPr lang="en-US" altLang="en-US" dirty="0"/>
          </a:p>
          <a:p>
            <a:endParaRPr lang="en-US" altLang="en-US" dirty="0"/>
          </a:p>
        </p:txBody>
      </p:sp>
    </p:spTree>
    <p:extLst>
      <p:ext uri="{BB962C8B-B14F-4D97-AF65-F5344CB8AC3E}">
        <p14:creationId xmlns:p14="http://schemas.microsoft.com/office/powerpoint/2010/main" val="2288906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dirty="0">
              <a:ea typeface="ＭＳ Ｐゴシック" pitchFamily="34" charset="-128"/>
            </a:endParaRPr>
          </a:p>
        </p:txBody>
      </p:sp>
    </p:spTree>
    <p:extLst>
      <p:ext uri="{BB962C8B-B14F-4D97-AF65-F5344CB8AC3E}">
        <p14:creationId xmlns:p14="http://schemas.microsoft.com/office/powerpoint/2010/main" val="24654777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0899"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Recall from our work in previous chapters that the predetermined overhead rate is calculated by dividing estimated overhead costs for the operating  period by the estimated activity for the operating period.  We then use the predetermined overhead rate to assign overhead costs to products as they are manufactured.</a:t>
            </a:r>
          </a:p>
        </p:txBody>
      </p:sp>
    </p:spTree>
    <p:extLst>
      <p:ext uri="{BB962C8B-B14F-4D97-AF65-F5344CB8AC3E}">
        <p14:creationId xmlns:p14="http://schemas.microsoft.com/office/powerpoint/2010/main" val="18939534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1923"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1" dirty="0"/>
              <a:t>Standard overhead costs are the overhead amounts expected to occur at a certain activity level. O</a:t>
            </a:r>
            <a:r>
              <a:rPr lang="en-US" dirty="0"/>
              <a:t>verhead includes fixed costs and variable costs. This requires management to classify overhead costs as fixed or variable (within a relevant range), and to develop a flexible budget for overhead costs. </a:t>
            </a:r>
            <a:r>
              <a:rPr lang="en-US" altLang="en-US" dirty="0"/>
              <a:t>The predetermined overhead rate contains both fixed and variable components of overhead.  The variable overhead rate will be the same for all levels of activity.  However, the fixed portion of the overhead rate will differ depending on the activity level used in the denominator of the predetermined overhead rate computation.</a:t>
            </a:r>
          </a:p>
          <a:p>
            <a:endParaRPr lang="en-US" altLang="en-US" dirty="0"/>
          </a:p>
          <a:p>
            <a:r>
              <a:rPr lang="en-US" altLang="en-US" dirty="0">
                <a:cs typeface="Arial" charset="0"/>
              </a:rPr>
              <a:t>To allocate overhead costs to products or services, management needs to establish standard overhead cost rate using a three-step process:</a:t>
            </a:r>
          </a:p>
          <a:p>
            <a:r>
              <a:rPr lang="en-US" altLang="en-US" dirty="0">
                <a:cs typeface="Arial" charset="0"/>
              </a:rPr>
              <a:t>Step 1: Determine an Allocation Base</a:t>
            </a:r>
            <a:r>
              <a:rPr lang="en-US" altLang="en-US" baseline="0" dirty="0">
                <a:cs typeface="Arial" charset="0"/>
              </a:rPr>
              <a:t> – some measure of input that management believes is related to overhead costs. Labor hours is a common allocation base and is what G-Max uses.</a:t>
            </a:r>
          </a:p>
          <a:p>
            <a:r>
              <a:rPr lang="en-US" altLang="en-US" baseline="0" dirty="0">
                <a:cs typeface="Arial" charset="0"/>
              </a:rPr>
              <a:t>Step 2: Choose a Predicted Activity Level  - management considers many factors but rarely will set this at 100% of capacity.</a:t>
            </a:r>
          </a:p>
          <a:p>
            <a:r>
              <a:rPr lang="en-US" altLang="en-US" baseline="0" dirty="0">
                <a:cs typeface="Arial" charset="0"/>
              </a:rPr>
              <a:t>Step 3: Compute the Standard Overhead Rate = total overhead cost at predicted activity level divided by total direct labor hours at predicted activity level.</a:t>
            </a:r>
            <a:endParaRPr lang="en-US" altLang="en-US" dirty="0"/>
          </a:p>
          <a:p>
            <a:endParaRPr lang="en-US" altLang="en-US" dirty="0"/>
          </a:p>
        </p:txBody>
      </p:sp>
    </p:spTree>
    <p:extLst>
      <p:ext uri="{BB962C8B-B14F-4D97-AF65-F5344CB8AC3E}">
        <p14:creationId xmlns:p14="http://schemas.microsoft.com/office/powerpoint/2010/main" val="24780499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2947"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altLang="en-US" dirty="0"/>
              <a:t>Here we see flexible budgets for overhead prepared at several levels of activity.  The activity levels are expressed as a percentage of capacity.  Notice that the variable overhead rate is $1.00 per unit for all levels of activity.  Multiplying the $1.00 variable overhead rate times the number of units at each production level results in the flexible budget for variable overhead.  For example, when G-Max is operating at 70% of capacity or the 3,500 unit level of activity, the variable overhead budget is $3,500, computed by multiplying $1.00 per unit times 3,500 units. The fixed portion of the overhead budget is unchanged at $4,000 for all levels of activity.  Including the fixed overhead in the computation of the predetermined overhead rate results in a declining unit cost for overhead, from $2.14 per hour at the 3,500 unit level of activity to $1.80 per hour at the 100% of capacity activity level or 5,000 units.</a:t>
            </a:r>
          </a:p>
          <a:p>
            <a:endParaRPr lang="en-US" altLang="en-US" dirty="0"/>
          </a:p>
          <a:p>
            <a:r>
              <a:rPr lang="en-US" altLang="en-US" dirty="0"/>
              <a:t>Because the predetermined overhead rate is different at each level of activity, G-Max must select an activity level for its predetermined overhead rate.  In this case, G-Max selected 4,000 units.  At 4,000 units of activity, the predetermined overhead rate is $2.00 per hour, made up of $1.00 per hour variable overhead rate, and $1.00 per hour fixed overhead rate.  Choosing any other level of activity would have resulted in the same variable overhead rate, but a different fixed overhead rate. </a:t>
            </a:r>
          </a:p>
          <a:p>
            <a:endParaRPr lang="en-US" altLang="en-US" dirty="0"/>
          </a:p>
          <a:p>
            <a:r>
              <a:rPr lang="en-US" altLang="en-US" dirty="0"/>
              <a:t>We now have the fixed and variable overhead rates for G-Max.  Next, we can use these overhead rates in a standard cost system to calculate overhead variances.</a:t>
            </a:r>
          </a:p>
        </p:txBody>
      </p:sp>
    </p:spTree>
    <p:extLst>
      <p:ext uri="{BB962C8B-B14F-4D97-AF65-F5344CB8AC3E}">
        <p14:creationId xmlns:p14="http://schemas.microsoft.com/office/powerpoint/2010/main" val="38011834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r>
              <a:rPr lang="en-US" sz="1200" kern="1200" dirty="0">
                <a:solidFill>
                  <a:schemeClr val="tx1"/>
                </a:solidFill>
                <a:effectLst/>
                <a:latin typeface="+mn-lt"/>
                <a:ea typeface="+mn-ea"/>
                <a:cs typeface="+mn-cs"/>
              </a:rPr>
              <a:t>Applying Standard Overhead Cost:</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Standard overhead applied =   Actual       x  Standard amount of    x  Standard overhead rate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production       allocation base               (at predicted activity level)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standard overhead applied is based on the standard amount of the allocation base that </a:t>
            </a:r>
            <a:r>
              <a:rPr lang="en-US" sz="1200" i="1" kern="1200" dirty="0">
                <a:solidFill>
                  <a:schemeClr val="tx1"/>
                </a:solidFill>
                <a:effectLst/>
                <a:latin typeface="+mn-lt"/>
                <a:ea typeface="+mn-ea"/>
                <a:cs typeface="+mn-cs"/>
              </a:rPr>
              <a:t>should have been used</a:t>
            </a:r>
            <a:r>
              <a:rPr lang="en-US" sz="1200" kern="1200" dirty="0">
                <a:solidFill>
                  <a:schemeClr val="tx1"/>
                </a:solidFill>
                <a:effectLst/>
                <a:latin typeface="+mn-lt"/>
                <a:ea typeface="+mn-ea"/>
                <a:cs typeface="+mn-cs"/>
              </a:rPr>
              <a:t>, based on the actual production.  This standard activity amount is then multiplied by the predetermined standard overhead rate (at the predicted activity level).  For G-Max, standard overhead applied is computed as: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Standard overhead applied =   3,500 units x 1 Direct labor hour per unit x $2.00 per DLH = $7,000</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G-Max produced 3,500 units during the month, which should have used 3,500 direct labor hours.  At G-Max’s predicted capacity level of 80%, the standard overhead rate was $2.00 per direct labor hour.  So, the standard overhead applied is $7,000 as computed above.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Actual overhead incurred might differ from the standard overhead applied for the period, and management again will use </a:t>
            </a:r>
            <a:r>
              <a:rPr lang="en-US" sz="1200" i="1" kern="1200" dirty="0">
                <a:solidFill>
                  <a:schemeClr val="tx1"/>
                </a:solidFill>
                <a:effectLst/>
                <a:latin typeface="+mn-lt"/>
                <a:ea typeface="+mn-ea"/>
                <a:cs typeface="+mn-cs"/>
              </a:rPr>
              <a:t>variance analysis</a:t>
            </a:r>
            <a:r>
              <a:rPr lang="en-US" sz="1200" kern="1200" dirty="0">
                <a:solidFill>
                  <a:schemeClr val="tx1"/>
                </a:solidFill>
                <a:effectLst/>
                <a:latin typeface="+mn-lt"/>
                <a:ea typeface="+mn-ea"/>
                <a:cs typeface="+mn-cs"/>
              </a:rPr>
              <a:t>.  The difference between the standard amount of overhead cost applied and the total actual overhead incurred is the </a:t>
            </a:r>
            <a:r>
              <a:rPr lang="en-US" sz="1200" b="1" kern="1200" dirty="0">
                <a:solidFill>
                  <a:schemeClr val="tx1"/>
                </a:solidFill>
                <a:effectLst/>
                <a:latin typeface="+mn-lt"/>
                <a:ea typeface="+mn-ea"/>
                <a:cs typeface="+mn-cs"/>
              </a:rPr>
              <a:t>overhead cost variance</a:t>
            </a:r>
            <a:r>
              <a:rPr lang="en-US" sz="1200" kern="1200" dirty="0">
                <a:solidFill>
                  <a:schemeClr val="tx1"/>
                </a:solidFill>
                <a:effectLst/>
                <a:latin typeface="+mn-lt"/>
                <a:ea typeface="+mn-ea"/>
                <a:cs typeface="+mn-cs"/>
              </a:rPr>
              <a:t> (total overhead variance), shown on</a:t>
            </a:r>
            <a:r>
              <a:rPr lang="en-US" sz="1200" kern="1200" baseline="0" dirty="0">
                <a:solidFill>
                  <a:schemeClr val="tx1"/>
                </a:solidFill>
                <a:effectLst/>
                <a:latin typeface="+mn-lt"/>
                <a:ea typeface="+mn-ea"/>
                <a:cs typeface="+mn-cs"/>
              </a:rPr>
              <a:t> this slide</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Overhead cost variance = Actual overhead incurred minus Standard overhead applied</a:t>
            </a:r>
          </a:p>
          <a:p>
            <a:endParaRPr lang="en-US" altLang="en-US" dirty="0"/>
          </a:p>
        </p:txBody>
      </p:sp>
    </p:spTree>
    <p:extLst>
      <p:ext uri="{BB962C8B-B14F-4D97-AF65-F5344CB8AC3E}">
        <p14:creationId xmlns:p14="http://schemas.microsoft.com/office/powerpoint/2010/main" val="18892765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When standard costs are used, the cost accounting system applies overhead to the good units produced using the predetermined standard overhead rate. At period-end, the difference between the total overhead cost applied to products and the total overhead cost actually incurred is called an overhead cost variance (total overhead variance).</a:t>
            </a:r>
          </a:p>
          <a:p>
            <a:endParaRPr lang="en-US" altLang="en-US" dirty="0"/>
          </a:p>
          <a:p>
            <a:r>
              <a:rPr lang="en-US" altLang="en-US" dirty="0"/>
              <a:t>The standard overhead applied is based on the standard number of hours that should have been used, based on the actual production, and the predetermined overhead rate. </a:t>
            </a:r>
          </a:p>
          <a:p>
            <a:endParaRPr lang="en-US" alt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To illustrate, G-Max’s actual overhead cost incurred in the month (found in other cost reports) is $7,650.  Using the formula in Exhibit 21.14, G-Max’s total overhead variance is $650, computed as: Actual total overhead (given) of $7,650 minus Standard overhead applied (3,500 DLH x $2.00 per DLH) of $7,000 = Total overhead variance (unfavorable) of $650.</a:t>
            </a:r>
          </a:p>
          <a:p>
            <a:endParaRPr lang="en-US" altLang="en-US" dirty="0"/>
          </a:p>
          <a:p>
            <a:endParaRPr lang="en-US" altLang="en-US" dirty="0"/>
          </a:p>
          <a:p>
            <a:r>
              <a:rPr lang="en-US" altLang="en-US" dirty="0"/>
              <a:t>To help identify factors causing the overhead cost variance, managers analyze this variance separately for controllable and volume variances. The results provide information useful for taking strategic actions to improve company performance.</a:t>
            </a:r>
          </a:p>
        </p:txBody>
      </p:sp>
    </p:spTree>
    <p:extLst>
      <p:ext uri="{BB962C8B-B14F-4D97-AF65-F5344CB8AC3E}">
        <p14:creationId xmlns:p14="http://schemas.microsoft.com/office/powerpoint/2010/main" val="3091626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To help identify factors causing the overhead cost variance, managers analyze this variance separately for overhead volume and overhead controllable variances.  </a:t>
            </a:r>
          </a:p>
          <a:p>
            <a:endParaRPr lang="en-US" altLang="en-US" dirty="0"/>
          </a:p>
          <a:p>
            <a:r>
              <a:rPr lang="en-US" sz="1200" kern="1200" dirty="0">
                <a:solidFill>
                  <a:schemeClr val="tx1"/>
                </a:solidFill>
                <a:effectLst/>
                <a:latin typeface="+mn-lt"/>
                <a:ea typeface="+mn-ea"/>
                <a:cs typeface="+mn-cs"/>
              </a:rPr>
              <a:t>A </a:t>
            </a:r>
            <a:r>
              <a:rPr lang="en-US" sz="1200" b="1" kern="1200" dirty="0">
                <a:solidFill>
                  <a:schemeClr val="tx1"/>
                </a:solidFill>
                <a:effectLst/>
                <a:latin typeface="+mn-lt"/>
                <a:ea typeface="+mn-ea"/>
                <a:cs typeface="+mn-cs"/>
              </a:rPr>
              <a:t>volume variance</a:t>
            </a:r>
            <a:r>
              <a:rPr lang="en-US" sz="1200" kern="1200" dirty="0">
                <a:solidFill>
                  <a:schemeClr val="tx1"/>
                </a:solidFill>
                <a:effectLst/>
                <a:latin typeface="+mn-lt"/>
                <a:ea typeface="+mn-ea"/>
                <a:cs typeface="+mn-cs"/>
              </a:rPr>
              <a:t> occurs when the company operates at a different capacity level than was predicted.  </a:t>
            </a:r>
            <a:endParaRPr lang="en-US" altLang="en-US" dirty="0"/>
          </a:p>
        </p:txBody>
      </p:sp>
    </p:spTree>
    <p:extLst>
      <p:ext uri="{BB962C8B-B14F-4D97-AF65-F5344CB8AC3E}">
        <p14:creationId xmlns:p14="http://schemas.microsoft.com/office/powerpoint/2010/main" val="36531598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r>
              <a:rPr lang="en-US" sz="1200" kern="1200" dirty="0">
                <a:solidFill>
                  <a:schemeClr val="tx1"/>
                </a:solidFill>
                <a:effectLst/>
                <a:latin typeface="+mn-lt"/>
                <a:ea typeface="+mn-ea"/>
                <a:cs typeface="+mn-cs"/>
              </a:rPr>
              <a:t>G-Max predicted it would manufacture 4,000 units, but it only manufactured 3,500 units.  Whenever a company operates at a capacity level different from what it expected, a volume variance will exist.  The volume variance is usually considered outside the control of the production manager, as it depends mainly on customer demand for the company’s products.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volume variance is based solely on </a:t>
            </a:r>
            <a:r>
              <a:rPr lang="en-US" sz="1200" i="1" kern="1200" dirty="0">
                <a:solidFill>
                  <a:schemeClr val="tx1"/>
                </a:solidFill>
                <a:effectLst/>
                <a:latin typeface="+mn-lt"/>
                <a:ea typeface="+mn-ea"/>
                <a:cs typeface="+mn-cs"/>
              </a:rPr>
              <a:t>fixed </a:t>
            </a:r>
            <a:r>
              <a:rPr lang="en-US" sz="1200" kern="1200" dirty="0">
                <a:solidFill>
                  <a:schemeClr val="tx1"/>
                </a:solidFill>
                <a:effectLst/>
                <a:latin typeface="+mn-lt"/>
                <a:ea typeface="+mn-ea"/>
                <a:cs typeface="+mn-cs"/>
              </a:rPr>
              <a:t>overhead.  Recall that G-Max’s standard </a:t>
            </a:r>
            <a:r>
              <a:rPr lang="en-US" sz="1200" i="1" kern="1200" dirty="0">
                <a:solidFill>
                  <a:schemeClr val="tx1"/>
                </a:solidFill>
                <a:effectLst/>
                <a:latin typeface="+mn-lt"/>
                <a:ea typeface="+mn-ea"/>
                <a:cs typeface="+mn-cs"/>
              </a:rPr>
              <a:t>fixed</a:t>
            </a:r>
            <a:r>
              <a:rPr lang="en-US" sz="1200" kern="1200" dirty="0">
                <a:solidFill>
                  <a:schemeClr val="tx1"/>
                </a:solidFill>
                <a:effectLst/>
                <a:latin typeface="+mn-lt"/>
                <a:ea typeface="+mn-ea"/>
                <a:cs typeface="+mn-cs"/>
              </a:rPr>
              <a:t> overhead rate at the predicted capacity level of 4,000 units was $1 per direct labor hour.  The volume variance is computed as:  </a:t>
            </a:r>
          </a:p>
          <a:p>
            <a:r>
              <a:rPr lang="en-US" altLang="en-US" sz="1200" kern="1200" dirty="0">
                <a:solidFill>
                  <a:schemeClr val="tx1"/>
                </a:solidFill>
                <a:effectLst/>
                <a:latin typeface="+mn-lt"/>
                <a:ea typeface="+mn-ea"/>
                <a:cs typeface="+mn-cs"/>
              </a:rPr>
              <a:t>Budgeted fixed overhead (at predicted capacity) $4,000 – Applied fixed overhead (3,500</a:t>
            </a:r>
            <a:r>
              <a:rPr lang="en-US" altLang="en-US" sz="1200" kern="1200" baseline="0" dirty="0">
                <a:solidFill>
                  <a:schemeClr val="tx1"/>
                </a:solidFill>
                <a:effectLst/>
                <a:latin typeface="+mn-lt"/>
                <a:ea typeface="+mn-ea"/>
                <a:cs typeface="+mn-cs"/>
              </a:rPr>
              <a:t> DLH x $1.00 per DLH) $3,500 = Volume variance (unfavorable) $500.</a:t>
            </a:r>
          </a:p>
          <a:p>
            <a:endParaRPr lang="en-US" altLang="en-US" sz="1200" kern="1200" baseline="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volume variance is unfavorable, since G-Max made fewer units than it expected.  With a total overhead variance of $650 (unfavorable) and a volume variance of $500 (unfavorable), the controllable overhead variance can be computed as:</a:t>
            </a:r>
          </a:p>
          <a:p>
            <a:r>
              <a:rPr lang="en-US" sz="1200" b="1" kern="1200" dirty="0">
                <a:solidFill>
                  <a:schemeClr val="tx1"/>
                </a:solidFill>
                <a:effectLst/>
                <a:latin typeface="+mn-lt"/>
                <a:ea typeface="+mn-ea"/>
                <a:cs typeface="+mn-cs"/>
              </a:rPr>
              <a:t>Controllable variance = Total overhead variance – Overhead volume variance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  $650 - $500 = $150 (unfavorable)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More formally, the </a:t>
            </a:r>
            <a:r>
              <a:rPr lang="en-US" sz="1200" b="1" kern="1200" dirty="0">
                <a:solidFill>
                  <a:schemeClr val="tx1"/>
                </a:solidFill>
                <a:effectLst/>
                <a:latin typeface="+mn-lt"/>
                <a:ea typeface="+mn-ea"/>
                <a:cs typeface="+mn-cs"/>
              </a:rPr>
              <a:t>controllable variance </a:t>
            </a:r>
            <a:r>
              <a:rPr lang="en-US" sz="1200" kern="1200" dirty="0">
                <a:solidFill>
                  <a:schemeClr val="tx1"/>
                </a:solidFill>
                <a:effectLst/>
                <a:latin typeface="+mn-lt"/>
                <a:ea typeface="+mn-ea"/>
                <a:cs typeface="+mn-cs"/>
              </a:rPr>
              <a:t>is the difference between the actual overhead costs incurred and the budgeted overhead costs for the standard hours that should have been used for the actual production.  The controllable variance is the portion of the total overhead variance that is considered to be under management’s control.  Since G-Max only produced 3,500 units during the month, we need to compare the </a:t>
            </a:r>
            <a:r>
              <a:rPr lang="en-US" sz="1200" i="1" kern="1200" dirty="0">
                <a:solidFill>
                  <a:schemeClr val="tx1"/>
                </a:solidFill>
                <a:effectLst/>
                <a:latin typeface="+mn-lt"/>
                <a:ea typeface="+mn-ea"/>
                <a:cs typeface="+mn-cs"/>
              </a:rPr>
              <a:t>actual </a:t>
            </a:r>
            <a:r>
              <a:rPr lang="en-US" sz="1200" kern="1200" dirty="0">
                <a:solidFill>
                  <a:schemeClr val="tx1"/>
                </a:solidFill>
                <a:effectLst/>
                <a:latin typeface="+mn-lt"/>
                <a:ea typeface="+mn-ea"/>
                <a:cs typeface="+mn-cs"/>
              </a:rPr>
              <a:t>overhead costs to make 3,500 units to the </a:t>
            </a:r>
            <a:r>
              <a:rPr lang="en-US" sz="1200" i="1" kern="1200" dirty="0">
                <a:solidFill>
                  <a:schemeClr val="tx1"/>
                </a:solidFill>
                <a:effectLst/>
                <a:latin typeface="+mn-lt"/>
                <a:ea typeface="+mn-ea"/>
                <a:cs typeface="+mn-cs"/>
              </a:rPr>
              <a:t>budgeted </a:t>
            </a:r>
            <a:r>
              <a:rPr lang="en-US" sz="1200" kern="1200" dirty="0">
                <a:solidFill>
                  <a:schemeClr val="tx1"/>
                </a:solidFill>
                <a:effectLst/>
                <a:latin typeface="+mn-lt"/>
                <a:ea typeface="+mn-ea"/>
                <a:cs typeface="+mn-cs"/>
              </a:rPr>
              <a:t>cost to make 3,500 units.  The budgeted total overhead cost to make 3,500 units is computed as:</a:t>
            </a:r>
          </a:p>
          <a:p>
            <a:r>
              <a:rPr lang="en-US" sz="1200" b="1" kern="1200" dirty="0">
                <a:solidFill>
                  <a:schemeClr val="tx1"/>
                </a:solidFill>
                <a:effectLst/>
                <a:latin typeface="+mn-lt"/>
                <a:ea typeface="+mn-ea"/>
                <a:cs typeface="+mn-cs"/>
              </a:rPr>
              <a:t>Budgeted Total Overhead Cost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Budgeted variable overhead cost (3,500 units x 1 DLH per unit x $1 VOH rate per DLH)……$3,500</a:t>
            </a:r>
          </a:p>
          <a:p>
            <a:r>
              <a:rPr lang="en-US" sz="1200" kern="1200" dirty="0">
                <a:solidFill>
                  <a:schemeClr val="tx1"/>
                </a:solidFill>
                <a:effectLst/>
                <a:latin typeface="+mn-lt"/>
                <a:ea typeface="+mn-ea"/>
                <a:cs typeface="+mn-cs"/>
              </a:rPr>
              <a:t>  Budgeted fixed overhead cost…………………………………………………………………………………………….… </a:t>
            </a:r>
            <a:r>
              <a:rPr lang="en-US" sz="1200" u="sng" kern="1200" dirty="0">
                <a:solidFill>
                  <a:schemeClr val="tx1"/>
                </a:solidFill>
                <a:effectLst/>
                <a:latin typeface="+mn-lt"/>
                <a:ea typeface="+mn-ea"/>
                <a:cs typeface="+mn-cs"/>
              </a:rPr>
              <a:t>4,000</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Budgeted total overhead cost…………………………………………………………………………………………..… </a:t>
            </a:r>
            <a:r>
              <a:rPr lang="en-US" sz="1200" u="dbl" kern="1200" dirty="0">
                <a:solidFill>
                  <a:schemeClr val="tx1"/>
                </a:solidFill>
                <a:effectLst/>
                <a:latin typeface="+mn-lt"/>
                <a:ea typeface="+mn-ea"/>
                <a:cs typeface="+mn-cs"/>
              </a:rPr>
              <a:t>$7,500</a:t>
            </a:r>
          </a:p>
          <a:p>
            <a:endParaRPr lang="en-US" sz="1200" u="dbl"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Overhead Controllable variance </a:t>
            </a:r>
            <a:r>
              <a:rPr lang="en-US" sz="1200" kern="1200" dirty="0">
                <a:solidFill>
                  <a:schemeClr val="tx1"/>
                </a:solidFill>
                <a:effectLst/>
                <a:latin typeface="+mn-lt"/>
                <a:ea typeface="+mn-ea"/>
                <a:cs typeface="+mn-cs"/>
              </a:rPr>
              <a:t>is then computed as:</a:t>
            </a:r>
          </a:p>
          <a:p>
            <a:r>
              <a:rPr lang="en-US" sz="1200" kern="1200" dirty="0">
                <a:solidFill>
                  <a:schemeClr val="tx1"/>
                </a:solidFill>
                <a:effectLst/>
                <a:latin typeface="+mn-lt"/>
                <a:ea typeface="+mn-ea"/>
                <a:cs typeface="+mn-cs"/>
              </a:rPr>
              <a:t>Actual total overhead (given) ………………………………………. $7,650</a:t>
            </a:r>
          </a:p>
          <a:p>
            <a:r>
              <a:rPr lang="en-US" sz="1200" kern="1200" dirty="0">
                <a:solidFill>
                  <a:schemeClr val="tx1"/>
                </a:solidFill>
                <a:effectLst/>
                <a:latin typeface="+mn-lt"/>
                <a:ea typeface="+mn-ea"/>
                <a:cs typeface="+mn-cs"/>
              </a:rPr>
              <a:t>Budgeted</a:t>
            </a:r>
            <a:r>
              <a:rPr lang="en-US" sz="1200" kern="1200" baseline="0" dirty="0">
                <a:solidFill>
                  <a:schemeClr val="tx1"/>
                </a:solidFill>
                <a:effectLst/>
                <a:latin typeface="+mn-lt"/>
                <a:ea typeface="+mn-ea"/>
                <a:cs typeface="+mn-cs"/>
              </a:rPr>
              <a:t> total overhead (from above) ………………………..  </a:t>
            </a:r>
            <a:r>
              <a:rPr lang="en-US" sz="1200" u="sng" kern="1200" baseline="0" dirty="0">
                <a:solidFill>
                  <a:schemeClr val="tx1"/>
                </a:solidFill>
                <a:effectLst/>
                <a:latin typeface="+mn-lt"/>
                <a:ea typeface="+mn-ea"/>
                <a:cs typeface="+mn-cs"/>
              </a:rPr>
              <a:t> 7,500</a:t>
            </a:r>
            <a:endParaRPr lang="en-US" sz="1200" u="sng" kern="1200" dirty="0">
              <a:solidFill>
                <a:schemeClr val="tx1"/>
              </a:solidFill>
              <a:effectLst/>
              <a:latin typeface="+mn-lt"/>
              <a:ea typeface="+mn-ea"/>
              <a:cs typeface="+mn-cs"/>
            </a:endParaRPr>
          </a:p>
          <a:p>
            <a:r>
              <a:rPr lang="en-US" altLang="en-US" dirty="0"/>
              <a:t>Controllable variance (unfavorable) ……………………………….$</a:t>
            </a:r>
            <a:r>
              <a:rPr lang="en-US" altLang="en-US" baseline="0" dirty="0"/>
              <a:t>  </a:t>
            </a:r>
            <a:r>
              <a:rPr lang="en-US" altLang="en-US" u="dbl" baseline="0" dirty="0"/>
              <a:t>150</a:t>
            </a:r>
          </a:p>
          <a:p>
            <a:endParaRPr lang="en-US" altLang="en-US" u="dbl" baseline="0" dirty="0"/>
          </a:p>
          <a:p>
            <a:endParaRPr lang="en-US" altLang="en-US" u="dbl" baseline="0" dirty="0"/>
          </a:p>
        </p:txBody>
      </p:sp>
    </p:spTree>
    <p:extLst>
      <p:ext uri="{BB962C8B-B14F-4D97-AF65-F5344CB8AC3E}">
        <p14:creationId xmlns:p14="http://schemas.microsoft.com/office/powerpoint/2010/main" val="41633094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dirty="0">
              <a:ea typeface="ＭＳ Ｐゴシック" pitchFamily="34" charset="-128"/>
            </a:endParaRPr>
          </a:p>
        </p:txBody>
      </p:sp>
    </p:spTree>
    <p:extLst>
      <p:ext uri="{BB962C8B-B14F-4D97-AF65-F5344CB8AC3E}">
        <p14:creationId xmlns:p14="http://schemas.microsoft.com/office/powerpoint/2010/main" val="2465477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6323"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err="1"/>
              <a:t>SolCel’s</a:t>
            </a:r>
            <a:r>
              <a:rPr lang="en-US" altLang="en-US" dirty="0"/>
              <a:t> fixed budget was prepared for January at an expected sales level of 10,000 units.  However, </a:t>
            </a:r>
            <a:r>
              <a:rPr lang="en-US" altLang="en-US" dirty="0" err="1"/>
              <a:t>SolCel</a:t>
            </a:r>
            <a:r>
              <a:rPr lang="en-US" altLang="en-US" dirty="0"/>
              <a:t> actually sold 12,000 units during the month.  All of the expense variances are unfavorable because actual expenses are greater than budgeted expenses.</a:t>
            </a:r>
          </a:p>
          <a:p>
            <a:endParaRPr lang="en-US" altLang="en-US" dirty="0"/>
          </a:p>
          <a:p>
            <a:r>
              <a:rPr lang="en-US" altLang="en-US" dirty="0"/>
              <a:t>As a result of the increase in sales from 10,000 units to 12,000 units, variances for sales and income are favorable.</a:t>
            </a:r>
          </a:p>
          <a:p>
            <a:endParaRPr lang="en-US" altLang="en-US" dirty="0"/>
          </a:p>
          <a:p>
            <a:r>
              <a:rPr lang="en-US" altLang="en-US" dirty="0"/>
              <a:t>Since the cost variances are unfavorable, has </a:t>
            </a:r>
            <a:r>
              <a:rPr lang="en-US" altLang="en-US" dirty="0" err="1"/>
              <a:t>SolCel</a:t>
            </a:r>
            <a:r>
              <a:rPr lang="en-US" altLang="en-US" dirty="0"/>
              <a:t> done a poor job controlling costs?  But wait, if sales volume is greater than expected, shouldn’t we expect </a:t>
            </a:r>
            <a:r>
              <a:rPr lang="en-US" altLang="en-US" dirty="0" err="1"/>
              <a:t>SolCel’s</a:t>
            </a:r>
            <a:r>
              <a:rPr lang="en-US" altLang="en-US" dirty="0"/>
              <a:t> costs to be higher?  If so, what portion of the higher costs is due to activity and what portion is due to poor cost control? </a:t>
            </a:r>
          </a:p>
          <a:p>
            <a:endParaRPr lang="en-US" altLang="en-US" dirty="0"/>
          </a:p>
          <a:p>
            <a:r>
              <a:rPr lang="en-US" altLang="en-US" dirty="0"/>
              <a:t>The question is really difficult to answer using a fixed budget. The sales level was higher than the budgeted level, so it follows that variable expenses should be higher to support the higher level of sales.  We actually don’t have a grip on cost control.  One of the ways we can answer the question about the effectiveness of cost control is to use flexible budgeting. We will prepare a budget at the actual level of activity.  In other words, we will flex </a:t>
            </a:r>
            <a:r>
              <a:rPr lang="en-US" altLang="en-US" dirty="0" err="1"/>
              <a:t>SolCel’s</a:t>
            </a:r>
            <a:r>
              <a:rPr lang="en-US" altLang="en-US" dirty="0"/>
              <a:t> fixed budget up to the actual level of sales.</a:t>
            </a:r>
          </a:p>
        </p:txBody>
      </p:sp>
    </p:spTree>
    <p:extLst>
      <p:ext uri="{BB962C8B-B14F-4D97-AF65-F5344CB8AC3E}">
        <p14:creationId xmlns:p14="http://schemas.microsoft.com/office/powerpoint/2010/main" val="16905179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9091"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We can apply variance concepts to sales as well as costs.  To illustrate, we will consider budget and actual sales data from G-Max for two additional products, Excel golf balls and Big Bert drivers.  The sales price variance measures the impact of the actual sales price differing</a:t>
            </a:r>
            <a:r>
              <a:rPr lang="en-US" altLang="en-US" baseline="0" dirty="0"/>
              <a:t> from the expected price.  The sales volume variance measures the impact of operating at a different capacity level than predicted by the fixed budget.</a:t>
            </a:r>
            <a:endParaRPr lang="en-US" altLang="en-US" dirty="0"/>
          </a:p>
        </p:txBody>
      </p:sp>
    </p:spTree>
    <p:extLst>
      <p:ext uri="{BB962C8B-B14F-4D97-AF65-F5344CB8AC3E}">
        <p14:creationId xmlns:p14="http://schemas.microsoft.com/office/powerpoint/2010/main" val="27712536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0115"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r>
              <a:rPr lang="en-US" altLang="en-US" dirty="0"/>
              <a:t>First, look at the top part of this screen dealing with Excel golf balls.  G-Max actually sold 1,100 golf balls at $10.50 each for a total revenue of $11,550.  If 1,100 golf balls had been sold at the budgeted price of $10.00, revenue would have been only $11,000.  The difference between $11,550 and $11,000 is the $550 favorable sales price variance for golf balls.  </a:t>
            </a:r>
          </a:p>
          <a:p>
            <a:pPr>
              <a:lnSpc>
                <a:spcPct val="90000"/>
              </a:lnSpc>
            </a:pPr>
            <a:endParaRPr lang="en-US" altLang="en-US" dirty="0"/>
          </a:p>
          <a:p>
            <a:pPr>
              <a:lnSpc>
                <a:spcPct val="90000"/>
              </a:lnSpc>
            </a:pPr>
            <a:r>
              <a:rPr lang="en-US" altLang="en-US" dirty="0"/>
              <a:t>G-Max actually sold 1,100 golf balls, 100 more than the budgeted amount of 1,000.  Selling 100 more golf balls than originally budgeted resulted in the $1,000 favorable sales volume variance for golf balls. </a:t>
            </a:r>
          </a:p>
          <a:p>
            <a:pPr>
              <a:lnSpc>
                <a:spcPct val="90000"/>
              </a:lnSpc>
            </a:pPr>
            <a:endParaRPr lang="en-US" altLang="en-US" dirty="0"/>
          </a:p>
          <a:p>
            <a:pPr>
              <a:lnSpc>
                <a:spcPct val="90000"/>
              </a:lnSpc>
            </a:pPr>
            <a:r>
              <a:rPr lang="en-US" altLang="en-US" dirty="0"/>
              <a:t>Next, look at the lower part of the screen that deals with Big Bert drivers.  G-Max actually sold 140 drivers at $190 each for a total revenue of $26,600.  If the 140 drivers had been sold at the budgeted price of $200 each, revenue would have been $28,000.  The difference between $26,600 and $28,000 is the $1,400 unfavorable sales price variance for drivers.  </a:t>
            </a:r>
          </a:p>
          <a:p>
            <a:pPr>
              <a:lnSpc>
                <a:spcPct val="90000"/>
              </a:lnSpc>
            </a:pPr>
            <a:endParaRPr lang="en-US" altLang="en-US" dirty="0"/>
          </a:p>
          <a:p>
            <a:pPr>
              <a:lnSpc>
                <a:spcPct val="90000"/>
              </a:lnSpc>
            </a:pPr>
            <a:r>
              <a:rPr lang="en-US" altLang="en-US" dirty="0"/>
              <a:t>G-Max actually sold 140 drivers, 10 less than the budgeted amount of 150.  Selling 10 less drivers than originally budgeted resulted in the $2,000 unfavorable sales volume variance for drivers. </a:t>
            </a:r>
          </a:p>
          <a:p>
            <a:pPr>
              <a:lnSpc>
                <a:spcPct val="90000"/>
              </a:lnSpc>
            </a:pPr>
            <a:r>
              <a:rPr lang="en-US" altLang="en-US" dirty="0"/>
              <a:t> </a:t>
            </a:r>
          </a:p>
        </p:txBody>
      </p:sp>
    </p:spTree>
    <p:extLst>
      <p:ext uri="{BB962C8B-B14F-4D97-AF65-F5344CB8AC3E}">
        <p14:creationId xmlns:p14="http://schemas.microsoft.com/office/powerpoint/2010/main" val="15988683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dirty="0">
              <a:ea typeface="ＭＳ Ｐゴシック" pitchFamily="34" charset="-128"/>
            </a:endParaRPr>
          </a:p>
        </p:txBody>
      </p:sp>
    </p:spTree>
    <p:extLst>
      <p:ext uri="{BB962C8B-B14F-4D97-AF65-F5344CB8AC3E}">
        <p14:creationId xmlns:p14="http://schemas.microsoft.com/office/powerpoint/2010/main" val="24654777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Appendix 21A:  Expanded Overhead Variances and Standard Cost Accounting System</a:t>
            </a:r>
          </a:p>
          <a:p>
            <a:endParaRPr lang="en-US" altLang="en-US" dirty="0"/>
          </a:p>
          <a:p>
            <a:r>
              <a:rPr lang="en-US" altLang="en-US" dirty="0"/>
              <a:t>Similar to analysis of direct materials and direct labor, both the variable and fixed overhead variances can be separately analyzed. A spending variance occurs when management pays an amount different than the standard price to acquire an item. For instance, the actual wage rate paid to indirect labor might be higher than the standard rate. Similarly, actual supervisory salaries might be different than expected. Spending variances such as these cause management to investigate the reasons that the amount paid differs from the standard. Both variable and fixed overhead costs can yield their own spending variances. Analyzing variable overhead includes computing an efficiency variance, which occurs when standard direct labor hours (the allocation base) expected for actual production differ from the actual direct labor hours used. This efficiency variance reflects on the cost effectiveness in using the overhead allocation base (such as direct labor).</a:t>
            </a:r>
          </a:p>
        </p:txBody>
      </p:sp>
    </p:spTree>
    <p:extLst>
      <p:ext uri="{BB962C8B-B14F-4D97-AF65-F5344CB8AC3E}">
        <p14:creationId xmlns:p14="http://schemas.microsoft.com/office/powerpoint/2010/main" val="98355580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2163"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When we compare actual hours times actual variable overhead rate to actual hours times the standard variable overhead rate, we get the spending variance for variable overhead.  When we compare actual hours times the standard variable overhead rate to standard hours at the standard variable overhead rate, we get the efficiency variance for variable overhead. </a:t>
            </a:r>
            <a:endParaRPr lang="en-US" altLang="en-US" dirty="0">
              <a:solidFill>
                <a:srgbClr val="FF0000"/>
              </a:solidFill>
            </a:endParaRPr>
          </a:p>
        </p:txBody>
      </p:sp>
    </p:spTree>
    <p:extLst>
      <p:ext uri="{BB962C8B-B14F-4D97-AF65-F5344CB8AC3E}">
        <p14:creationId xmlns:p14="http://schemas.microsoft.com/office/powerpoint/2010/main" val="40191124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4211"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Let’s continue with our G-Max example.  Production volume and hours worked are the same as we used for the material and labor analysis.  Recall that in our flexible budget information for G-Max, 4,000 units, 80 percent of capacity, was selected as the activity level used to compute the predetermined overhead rate.  </a:t>
            </a:r>
          </a:p>
        </p:txBody>
      </p:sp>
    </p:spTree>
    <p:extLst>
      <p:ext uri="{BB962C8B-B14F-4D97-AF65-F5344CB8AC3E}">
        <p14:creationId xmlns:p14="http://schemas.microsoft.com/office/powerpoint/2010/main" val="11019529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5235"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Actual spending for variable overhead was $3,650.  Since the standard variable overhead rate was $1.00 per hour, G-Max should have spent $3,400 for the 3,400 hours worked.  The difference between $3,650 and $3,400 is the $250 unfavorable spending variance.  G-Max actually worked $3,400; 100 hours less than the standard of 3,500 hours.  Working 100 hours less than allowed by the standard for direct labor time resulted in the $100 favorable efficiency variance.  </a:t>
            </a:r>
            <a:endParaRPr lang="en-US" altLang="en-US" dirty="0">
              <a:solidFill>
                <a:srgbClr val="FF0000"/>
              </a:solidFill>
            </a:endParaRPr>
          </a:p>
        </p:txBody>
      </p:sp>
    </p:spTree>
    <p:extLst>
      <p:ext uri="{BB962C8B-B14F-4D97-AF65-F5344CB8AC3E}">
        <p14:creationId xmlns:p14="http://schemas.microsoft.com/office/powerpoint/2010/main" val="120158030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2163"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 spending variance for fixed overhead is determined by comparing the fixed overhead actually incurred to the budgeted fixed overhead.  The volume variance for fixed overhead is determined by comparing the budgeted fixed overhead to the fixed overhead applied.  The applied fixed overhead is the product of the fixed overhead rate times standard hours. </a:t>
            </a:r>
          </a:p>
        </p:txBody>
      </p:sp>
    </p:spTree>
    <p:extLst>
      <p:ext uri="{BB962C8B-B14F-4D97-AF65-F5344CB8AC3E}">
        <p14:creationId xmlns:p14="http://schemas.microsoft.com/office/powerpoint/2010/main" val="5127879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4211"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Let’s continue with our G-Max example.  Production volume and hours worked are the same as we used for the material and labor analysis.  Recall that in our flexible budget information for G-Max, 4,000 units, 80 percent of capacity, was selected as the activity level used to compute the predetermined overhead rate.  </a:t>
            </a:r>
          </a:p>
        </p:txBody>
      </p:sp>
    </p:spTree>
    <p:extLst>
      <p:ext uri="{BB962C8B-B14F-4D97-AF65-F5344CB8AC3E}">
        <p14:creationId xmlns:p14="http://schemas.microsoft.com/office/powerpoint/2010/main" val="392906119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2163"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Actual spending for fixed overhead was $4,000.  The budget for fixed overhead was also $4,000, so the budget variance is zero.  G-Max applied $3,500 of fixed overhead to products using the fixed overhead rate of $1.00 per standard hour.  Since the 3,500 standard hours are less than the 4,000 hours used to compute the predetermined overhead rate, G-Max has an unfavorable $500 volume variance.</a:t>
            </a:r>
            <a:endParaRPr lang="en-US" altLang="en-US" dirty="0">
              <a:solidFill>
                <a:srgbClr val="FF0000"/>
              </a:solidFill>
            </a:endParaRPr>
          </a:p>
        </p:txBody>
      </p:sp>
    </p:spTree>
    <p:extLst>
      <p:ext uri="{BB962C8B-B14F-4D97-AF65-F5344CB8AC3E}">
        <p14:creationId xmlns:p14="http://schemas.microsoft.com/office/powerpoint/2010/main" val="4132314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7347"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A flexible budget shows us the revenue and expenses that should have been incurred at the actual level of activity, rather than just the budgeted level of activity.  One of the real strengths of flexible budgeting is that it helps us get a firm grasp on cost control.  In addition, performance evaluation is improved using flexible budgeting.</a:t>
            </a:r>
          </a:p>
          <a:p>
            <a:endParaRPr lang="en-US" altLang="en-US" dirty="0"/>
          </a:p>
          <a:p>
            <a:r>
              <a:rPr lang="en-US" altLang="en-US" dirty="0"/>
              <a:t>The central concept behind flexible budgeting is that if you can tell me what your activity was during the period, I can tell you what your revenue and expenses should have been at that level of activity. </a:t>
            </a:r>
          </a:p>
          <a:p>
            <a:endParaRPr lang="en-US" altLang="en-US" dirty="0"/>
          </a:p>
          <a:p>
            <a:endParaRPr lang="en-US" altLang="en-US" dirty="0"/>
          </a:p>
        </p:txBody>
      </p:sp>
    </p:spTree>
    <p:extLst>
      <p:ext uri="{BB962C8B-B14F-4D97-AF65-F5344CB8AC3E}">
        <p14:creationId xmlns:p14="http://schemas.microsoft.com/office/powerpoint/2010/main" val="10367016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7283"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Take a few minutes and pay particular attention to this graph of fixed overhead relationships where we have plotted fixed overhead costs on the vertical axis and volume on the horizontal axis.  The fixed overhead applied line begins at the origin.  </a:t>
            </a:r>
          </a:p>
          <a:p>
            <a:endParaRPr lang="en-US" altLang="en-US" dirty="0"/>
          </a:p>
          <a:p>
            <a:r>
              <a:rPr lang="en-US" altLang="en-US" dirty="0"/>
              <a:t>At a volume of 3,500 units, we have applied $3,500 of fixed overhead costs.  Since the original fixed overhead budget was $4,000 at a volume of 4,000,  the unfavorable volume variance is $500 as shown on the vertical axis.</a:t>
            </a:r>
          </a:p>
          <a:p>
            <a:endParaRPr lang="en-US" altLang="en-US" dirty="0"/>
          </a:p>
          <a:p>
            <a:endParaRPr lang="en-US" altLang="en-US" dirty="0">
              <a:solidFill>
                <a:srgbClr val="FF0000"/>
              </a:solidFill>
            </a:endParaRPr>
          </a:p>
        </p:txBody>
      </p:sp>
    </p:spTree>
    <p:extLst>
      <p:ext uri="{BB962C8B-B14F-4D97-AF65-F5344CB8AC3E}">
        <p14:creationId xmlns:p14="http://schemas.microsoft.com/office/powerpoint/2010/main" val="177363150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8307"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 variable overhead spending variance results from paying more or less than expected for variable overhead items, or from the excessive use of those variable overhead items.  The variable overhead efficiency variance is controlled through proper management of the overhead cost driver activity level, direct labor hours for G-Max.</a:t>
            </a:r>
          </a:p>
          <a:p>
            <a:endParaRPr lang="en-US" altLang="en-US" dirty="0"/>
          </a:p>
          <a:p>
            <a:r>
              <a:rPr lang="en-US" altLang="en-US" dirty="0"/>
              <a:t>The fixed overhead spending variance results from paying more or less than expected for fixed overhead items.  The fixed overhead volume variance results from operating at an activity level different from the activity level used to compute the predetermined overhead rate</a:t>
            </a:r>
            <a:r>
              <a:rPr lang="en-US" altLang="en-US" dirty="0">
                <a:solidFill>
                  <a:srgbClr val="FF0000"/>
                </a:solidFill>
              </a:rPr>
              <a:t>.</a:t>
            </a:r>
          </a:p>
          <a:p>
            <a:endParaRPr lang="en-US" altLang="en-US" dirty="0">
              <a:solidFill>
                <a:srgbClr val="FF0000"/>
              </a:solidFill>
            </a:endParaRPr>
          </a:p>
          <a:p>
            <a:endParaRPr lang="en-US" altLang="en-US" dirty="0"/>
          </a:p>
        </p:txBody>
      </p:sp>
    </p:spTree>
    <p:extLst>
      <p:ext uri="{BB962C8B-B14F-4D97-AF65-F5344CB8AC3E}">
        <p14:creationId xmlns:p14="http://schemas.microsoft.com/office/powerpoint/2010/main" val="91672888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8307"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a:bodyPr>
          <a:lstStyle/>
          <a:p>
            <a:r>
              <a:rPr lang="en-US" sz="1200" b="0" i="0" u="none" strike="noStrike" kern="1200" baseline="0" dirty="0">
                <a:solidFill>
                  <a:schemeClr val="tx1"/>
                </a:solidFill>
                <a:latin typeface="+mn-lt"/>
                <a:ea typeface="+mn-ea"/>
                <a:cs typeface="+mn-cs"/>
              </a:rPr>
              <a:t>G-Max applies overhead based on direct labor hours. It used 3,400 direct labor hours to produce 3,500 units. This compares favorably to the standard requirement of 3,500 direct labor hours at one labor hour per unit. At a standard variable overhead rate of $1.00 per direct labor hour, this should have resulted in variable overhead costs of $3,400 (middle column of Exhibit 21A.3).</a:t>
            </a:r>
          </a:p>
          <a:p>
            <a:endParaRPr lang="en-US" alt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G-Max’s cost records, however, report actual variable overhead of $3,650, or $250 higher than expected. This means G-Max has an unfavorable variable overhead spending variance of $250 ($3,650 − $3,400). On the other hand, G-Max used 100 fewer labor hours than expected to make 3,500 units, and its actual variable overhead is lower than its applied variable overhead. Thus, G-Max has a favorable variable overhead efficiency variance of $100 ($3,400 − $3,500).</a:t>
            </a:r>
          </a:p>
          <a:p>
            <a:endParaRPr lang="en-US" alt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Exhibit 21A.4 provides insight into the causes of G-Max’s $500 unfavorable fixed overhead variance. G-Max reports that it incurred $4,000 in actual fixed overhead; this amount equals the budgeted fixed overhead for May at the expected production level of 4,000 units (see Exhibit 21.12). Thus, the fixed overhead spending variance is zero, suggesting good control of fixed</a:t>
            </a:r>
          </a:p>
          <a:p>
            <a:r>
              <a:rPr lang="en-US" sz="1200" b="0" i="0" u="none" strike="noStrike" kern="1200" baseline="0" dirty="0">
                <a:solidFill>
                  <a:schemeClr val="tx1"/>
                </a:solidFill>
                <a:latin typeface="+mn-lt"/>
                <a:ea typeface="+mn-ea"/>
                <a:cs typeface="+mn-cs"/>
              </a:rPr>
              <a:t>overhead costs. G-Max’s budgeted fixed overhead application rate is $1 per hour ($4,000∕4,000 direct labor hours), but the actual production level is only 3,500 units. With this information, we compute the fixed overhead volume variance shown in Exhibit 21A.4. The applied fixed overhead is computed by multiplying 3,500 standard hours allowed for the actual production by the $1 fixed overhead allocation rate. The volume variance of $500 occurs because 500 fewer units are produced than budgeted; namely, 80% of the manufacturing capacity is budgeted, but only 70% is used. Management needs to know why the actual level of production differs from the expected level.</a:t>
            </a:r>
            <a:endParaRPr lang="en-US" altLang="en-US" dirty="0">
              <a:solidFill>
                <a:srgbClr val="FF0000"/>
              </a:solidFill>
            </a:endParaRPr>
          </a:p>
          <a:p>
            <a:endParaRPr lang="en-US" altLang="en-US" dirty="0"/>
          </a:p>
        </p:txBody>
      </p:sp>
    </p:spTree>
    <p:extLst>
      <p:ext uri="{BB962C8B-B14F-4D97-AF65-F5344CB8AC3E}">
        <p14:creationId xmlns:p14="http://schemas.microsoft.com/office/powerpoint/2010/main" val="207169322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dirty="0">
              <a:ea typeface="ＭＳ Ｐゴシック" pitchFamily="34" charset="-128"/>
            </a:endParaRPr>
          </a:p>
        </p:txBody>
      </p:sp>
    </p:spTree>
    <p:extLst>
      <p:ext uri="{BB962C8B-B14F-4D97-AF65-F5344CB8AC3E}">
        <p14:creationId xmlns:p14="http://schemas.microsoft.com/office/powerpoint/2010/main" val="24654777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In addition to the use of standard costs in management reports, most standard cost systems also record these costs and variances in accounts. This practice simplifies recordkeeping and helps in preparing reports. The entries in this section briefly illustrate the important </a:t>
            </a:r>
            <a:r>
              <a:rPr lang="en-US" altLang="en-US" sz="1300" dirty="0"/>
              <a:t>aspects</a:t>
            </a:r>
            <a:r>
              <a:rPr lang="en-US" altLang="en-US" dirty="0"/>
              <a:t> of this process for G-Max’s standard costs and variances for May. </a:t>
            </a:r>
          </a:p>
          <a:p>
            <a:endParaRPr lang="en-US" altLang="en-US" dirty="0"/>
          </a:p>
          <a:p>
            <a:r>
              <a:rPr lang="en-US" altLang="en-US" dirty="0"/>
              <a:t>The first of these entries records standard materials cost incurred in May in the Work in Process Inventory account. This part of the entry is similar to the usual accounting entry, but the amount of the debit equals the standard cost ($35,000) instead of the actual cost ($37,800).  The actual cost is recorded with a credit to Raw Materials Inventory. The difference between standard and actual direct materials costs is recorded with debits to two separate materials variance accounts. Both the materials price and quantity variances are recorded as debits because they reflect additional costs higher than the standard cost (if actual costs are less than the standard, they are recorded as credits). This treatment (debit) reflects their unfavorable effect because they represent higher costs and lower income.</a:t>
            </a:r>
          </a:p>
        </p:txBody>
      </p:sp>
    </p:spTree>
    <p:extLst>
      <p:ext uri="{BB962C8B-B14F-4D97-AF65-F5344CB8AC3E}">
        <p14:creationId xmlns:p14="http://schemas.microsoft.com/office/powerpoint/2010/main" val="12208619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 second entry debits Work in Process Inventory for the standard labor cost of the goods manufactured during May ($56,000). Actual labor cost ($56,100) is recorded with a credit to the Factory Payroll account. The difference between standard and actual labor costs is explained by two variances. The direct labor rate variance is unfavorable and is debited to that account. The direct labor efficiency variance is favorable and that account is credited. The direct labor efficiency variance is favorable because it represents a lower cost and a higher net income.</a:t>
            </a:r>
          </a:p>
        </p:txBody>
      </p:sp>
    </p:spTree>
    <p:extLst>
      <p:ext uri="{BB962C8B-B14F-4D97-AF65-F5344CB8AC3E}">
        <p14:creationId xmlns:p14="http://schemas.microsoft.com/office/powerpoint/2010/main" val="192478720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r>
              <a:rPr lang="en-US" altLang="en-US" dirty="0"/>
              <a:t>To assign the standard predetermined overhead to the cost of goods manufactured, we debit the $7,000 predetermined amount to the Goods in Process Inventory account. Actual overhead costs of $7,650 were debited to Factory Overhead when incurred during the period (entries not shown here). When Factory Overhead is applied to Goods in Process Inventory, the actual amount is credited to the Factory Overhead account. To account for the difference between actual and standard overhead costs, the entry includes a $500 debit to the Volume Variance, a $250 debit to the Variable Overhead Spending Variance, and a $100 credit to the Variable Overhead Efficiency Variance.  Recall that the fixed overhead spending variance for May was zero.</a:t>
            </a:r>
          </a:p>
          <a:p>
            <a:endParaRPr lang="en-US" altLang="en-US" dirty="0"/>
          </a:p>
          <a:p>
            <a:r>
              <a:rPr lang="en-US" altLang="en-US" dirty="0"/>
              <a:t>The balances of the different variance accounts accumulate until the end of the accounting period. As a result, the unfavorable variances of some months can offset the favorable variances of other months. The ending variance account balances, which reflect results of the period’s various transactions and events, are closed at period-end. If the amounts are immaterial, they are added to or subtracted from the balance of the Cost of Goods Sold account. This process is similar to that shown in the job order costing chapter for eliminating an underapplied or overapplied balance in the Factory Overhead account. (Note: These variance balances, which represent differences between actual and standard costs, must be added to or subtracted from the materials, labor, and overhead costs recorded. In this way, the recorded costs equal the actual costs incurred in the period; a company must use actual costs in external financial statements prepared in accordance with generally accepted accounting principles.) </a:t>
            </a:r>
          </a:p>
          <a:p>
            <a:endParaRPr lang="en-US" altLang="en-US" dirty="0"/>
          </a:p>
          <a:p>
            <a:endParaRPr lang="en-US" altLang="en-US" dirty="0"/>
          </a:p>
        </p:txBody>
      </p:sp>
    </p:spTree>
    <p:extLst>
      <p:ext uri="{BB962C8B-B14F-4D97-AF65-F5344CB8AC3E}">
        <p14:creationId xmlns:p14="http://schemas.microsoft.com/office/powerpoint/2010/main" val="341922987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sz="1200" b="0" i="0" u="none" strike="noStrike" kern="1200" baseline="0" dirty="0">
                <a:solidFill>
                  <a:schemeClr val="tx1"/>
                </a:solidFill>
                <a:latin typeface="+mn-lt"/>
                <a:ea typeface="+mn-ea"/>
                <a:cs typeface="+mn-cs"/>
              </a:rPr>
              <a:t>A </a:t>
            </a:r>
            <a:r>
              <a:rPr lang="en-US" sz="1200" b="1" i="0" u="none" strike="noStrike" kern="1200" baseline="0" dirty="0">
                <a:solidFill>
                  <a:schemeClr val="tx1"/>
                </a:solidFill>
                <a:latin typeface="+mn-lt"/>
                <a:ea typeface="+mn-ea"/>
                <a:cs typeface="+mn-cs"/>
              </a:rPr>
              <a:t>standard costing income statement </a:t>
            </a:r>
            <a:r>
              <a:rPr lang="en-US" sz="1200" b="0" i="0" u="none" strike="noStrike" kern="1200" baseline="0" dirty="0">
                <a:solidFill>
                  <a:schemeClr val="tx1"/>
                </a:solidFill>
                <a:latin typeface="+mn-lt"/>
                <a:ea typeface="+mn-ea"/>
                <a:cs typeface="+mn-cs"/>
              </a:rPr>
              <a:t>to summarize company performance for a period. This income statement reports sales and cost of goods sold at their </a:t>
            </a:r>
            <a:r>
              <a:rPr lang="en-US" sz="1200" b="0" i="1" u="none" strike="noStrike" kern="1200" baseline="0" dirty="0">
                <a:solidFill>
                  <a:schemeClr val="tx1"/>
                </a:solidFill>
                <a:latin typeface="+mn-lt"/>
                <a:ea typeface="+mn-ea"/>
                <a:cs typeface="+mn-cs"/>
              </a:rPr>
              <a:t>standard </a:t>
            </a:r>
            <a:r>
              <a:rPr lang="en-US" sz="1200" b="0" i="0" u="none" strike="noStrike" kern="1200" baseline="0" dirty="0">
                <a:solidFill>
                  <a:schemeClr val="tx1"/>
                </a:solidFill>
                <a:latin typeface="+mn-lt"/>
                <a:ea typeface="+mn-ea"/>
                <a:cs typeface="+mn-cs"/>
              </a:rPr>
              <a:t>amounts, and then lists the individual sales and cost variances to compute gross profit at actual cost. Exhibit 21A.5 provides an example. Unfavorable variances are </a:t>
            </a:r>
            <a:r>
              <a:rPr lang="en-US" sz="1200" b="0" i="1" u="none" strike="noStrike" kern="1200" baseline="0" dirty="0">
                <a:solidFill>
                  <a:schemeClr val="tx1"/>
                </a:solidFill>
                <a:latin typeface="+mn-lt"/>
                <a:ea typeface="+mn-ea"/>
                <a:cs typeface="+mn-cs"/>
              </a:rPr>
              <a:t>added </a:t>
            </a:r>
            <a:r>
              <a:rPr lang="en-US" sz="1200" b="0" i="0" u="none" strike="noStrike" kern="1200" baseline="0" dirty="0">
                <a:solidFill>
                  <a:schemeClr val="tx1"/>
                </a:solidFill>
                <a:latin typeface="+mn-lt"/>
                <a:ea typeface="+mn-ea"/>
                <a:cs typeface="+mn-cs"/>
              </a:rPr>
              <a:t>to cost of goods sold at standard cost; favorable variances are </a:t>
            </a:r>
            <a:r>
              <a:rPr lang="en-US" sz="1200" b="0" i="1" u="none" strike="noStrike" kern="1200" baseline="0" dirty="0">
                <a:solidFill>
                  <a:schemeClr val="tx1"/>
                </a:solidFill>
                <a:latin typeface="+mn-lt"/>
                <a:ea typeface="+mn-ea"/>
                <a:cs typeface="+mn-cs"/>
              </a:rPr>
              <a:t>subtracted </a:t>
            </a:r>
            <a:r>
              <a:rPr lang="en-US" sz="1200" b="0" i="0" u="none" strike="noStrike" kern="1200" baseline="0" dirty="0">
                <a:solidFill>
                  <a:schemeClr val="tx1"/>
                </a:solidFill>
                <a:latin typeface="+mn-lt"/>
                <a:ea typeface="+mn-ea"/>
                <a:cs typeface="+mn-cs"/>
              </a:rPr>
              <a:t>from cost of goods sold at standard cost.</a:t>
            </a:r>
            <a:endParaRPr lang="en-US" altLang="en-US" dirty="0"/>
          </a:p>
        </p:txBody>
      </p:sp>
    </p:spTree>
    <p:extLst>
      <p:ext uri="{BB962C8B-B14F-4D97-AF65-F5344CB8AC3E}">
        <p14:creationId xmlns:p14="http://schemas.microsoft.com/office/powerpoint/2010/main" val="3979756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284888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dirty="0">
              <a:ea typeface="ＭＳ Ｐゴシック" pitchFamily="34" charset="-128"/>
            </a:endParaRPr>
          </a:p>
        </p:txBody>
      </p:sp>
    </p:spTree>
    <p:extLst>
      <p:ext uri="{BB962C8B-B14F-4D97-AF65-F5344CB8AC3E}">
        <p14:creationId xmlns:p14="http://schemas.microsoft.com/office/powerpoint/2010/main" val="2465477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8371"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 total variable costs change in</a:t>
            </a:r>
            <a:r>
              <a:rPr lang="en-US" altLang="en-US" baseline="0" dirty="0"/>
              <a:t> </a:t>
            </a:r>
            <a:r>
              <a:rPr lang="en-US" altLang="en-US" dirty="0"/>
              <a:t>direct proportion to a change in activity</a:t>
            </a:r>
            <a:r>
              <a:rPr lang="en-US" altLang="en-US" baseline="0" dirty="0"/>
              <a:t> level. The</a:t>
            </a:r>
            <a:r>
              <a:rPr lang="en-US" altLang="en-US" dirty="0"/>
              <a:t> total fixed cost remains unchanged regardless of changes in the level</a:t>
            </a:r>
            <a:r>
              <a:rPr lang="en-US" altLang="en-US" baseline="0" dirty="0"/>
              <a:t> of activity </a:t>
            </a:r>
            <a:r>
              <a:rPr lang="en-US" altLang="en-US" dirty="0"/>
              <a:t>as long as we stay within the relevant range of activity.  In a flexible budget, each variable cost is expressed as</a:t>
            </a:r>
            <a:r>
              <a:rPr lang="en-US" altLang="en-US" baseline="0" dirty="0"/>
              <a:t> either 1) constant dollar amount per unit of sales, or 2) a constant percentage of a sales dollar.  Fixed costs are expressed</a:t>
            </a:r>
            <a:r>
              <a:rPr lang="en-US" altLang="en-US" dirty="0"/>
              <a:t> as a total amount expected to occur at any sales volume within the relevant range.</a:t>
            </a:r>
          </a:p>
          <a:p>
            <a:endParaRPr lang="en-US" altLang="en-US" dirty="0"/>
          </a:p>
          <a:p>
            <a:endParaRPr lang="en-US" altLang="en-US" dirty="0"/>
          </a:p>
          <a:p>
            <a:endParaRPr lang="en-US" altLang="en-US" dirty="0"/>
          </a:p>
        </p:txBody>
      </p:sp>
    </p:spTree>
    <p:extLst>
      <p:ext uri="{BB962C8B-B14F-4D97-AF65-F5344CB8AC3E}">
        <p14:creationId xmlns:p14="http://schemas.microsoft.com/office/powerpoint/2010/main" val="1985238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9395"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r>
              <a:rPr lang="en-US" sz="1200" kern="1200" dirty="0">
                <a:solidFill>
                  <a:schemeClr val="tx1"/>
                </a:solidFill>
                <a:effectLst/>
                <a:latin typeface="+mn-lt"/>
                <a:ea typeface="+mn-ea"/>
                <a:cs typeface="+mn-cs"/>
              </a:rPr>
              <a:t>To prepare a flexible budget, follow these steps:</a:t>
            </a:r>
          </a:p>
          <a:p>
            <a:r>
              <a:rPr lang="en-US" sz="1200" kern="1200" dirty="0">
                <a:solidFill>
                  <a:schemeClr val="tx1"/>
                </a:solidFill>
                <a:effectLst/>
                <a:latin typeface="+mn-lt"/>
                <a:ea typeface="+mn-ea"/>
                <a:cs typeface="+mn-cs"/>
              </a:rPr>
              <a:t>1.   Identify the activity level, such as units produced or sold.</a:t>
            </a:r>
          </a:p>
          <a:p>
            <a:pPr marL="228600" indent="-228600">
              <a:buAutoNum type="arabicPeriod" startAt="2"/>
            </a:pPr>
            <a:r>
              <a:rPr lang="en-US" sz="1200" kern="1200" dirty="0">
                <a:solidFill>
                  <a:schemeClr val="tx1"/>
                </a:solidFill>
                <a:effectLst/>
                <a:latin typeface="+mn-lt"/>
                <a:ea typeface="+mn-ea"/>
                <a:cs typeface="+mn-cs"/>
              </a:rPr>
              <a:t>Identify costs and classify them as fixed or variable within the relevant range of activity.</a:t>
            </a:r>
          </a:p>
          <a:p>
            <a:pPr marL="228600" marR="0" lvl="0" indent="-228600" algn="l" defTabSz="914400" rtl="0" eaLnBrk="0" fontAlgn="base" latinLnBrk="0" hangingPunct="0">
              <a:lnSpc>
                <a:spcPct val="100000"/>
              </a:lnSpc>
              <a:spcBef>
                <a:spcPct val="30000"/>
              </a:spcBef>
              <a:spcAft>
                <a:spcPct val="0"/>
              </a:spcAft>
              <a:buClrTx/>
              <a:buSzTx/>
              <a:buFontTx/>
              <a:buAutoNum type="arabicPeriod" startAt="2"/>
              <a:tabLst/>
              <a:defRPr/>
            </a:pPr>
            <a:r>
              <a:rPr lang="en-US" sz="1200" kern="1200" dirty="0">
                <a:solidFill>
                  <a:schemeClr val="tx1"/>
                </a:solidFill>
                <a:effectLst/>
                <a:latin typeface="+mn-lt"/>
                <a:ea typeface="+mn-ea"/>
                <a:cs typeface="+mn-cs"/>
              </a:rPr>
              <a:t>Compute budgeted </a:t>
            </a:r>
            <a:r>
              <a:rPr lang="en-US" sz="1200" i="1" kern="1200" dirty="0">
                <a:solidFill>
                  <a:schemeClr val="tx1"/>
                </a:solidFill>
                <a:effectLst/>
                <a:latin typeface="+mn-lt"/>
                <a:ea typeface="+mn-ea"/>
                <a:cs typeface="+mn-cs"/>
              </a:rPr>
              <a:t>sales</a:t>
            </a:r>
            <a:r>
              <a:rPr lang="en-US" sz="1200" kern="1200" dirty="0">
                <a:solidFill>
                  <a:schemeClr val="tx1"/>
                </a:solidFill>
                <a:effectLst/>
                <a:latin typeface="+mn-lt"/>
                <a:ea typeface="+mn-ea"/>
                <a:cs typeface="+mn-cs"/>
              </a:rPr>
              <a:t> (Sales price per unit x Number of units of activity), and then subtract the sum of budgeted </a:t>
            </a:r>
            <a:r>
              <a:rPr lang="en-US" sz="1200" i="1" kern="1200" dirty="0">
                <a:solidFill>
                  <a:schemeClr val="tx1"/>
                </a:solidFill>
                <a:effectLst/>
                <a:latin typeface="+mn-lt"/>
                <a:ea typeface="+mn-ea"/>
                <a:cs typeface="+mn-cs"/>
              </a:rPr>
              <a:t>variable costs</a:t>
            </a:r>
            <a:r>
              <a:rPr lang="en-US" sz="1200" kern="1200" dirty="0">
                <a:solidFill>
                  <a:schemeClr val="tx1"/>
                </a:solidFill>
                <a:effectLst/>
                <a:latin typeface="+mn-lt"/>
                <a:ea typeface="+mn-ea"/>
                <a:cs typeface="+mn-cs"/>
              </a:rPr>
              <a:t> (Variable cost per unit x Number of units of activity) plus budgeted fixed costs.</a:t>
            </a:r>
          </a:p>
          <a:p>
            <a:pPr marL="0" indent="0">
              <a:buNone/>
            </a:pP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Formula for total budgeted costs:</a:t>
            </a:r>
            <a:r>
              <a:rPr lang="en-US" sz="1200" kern="1200" dirty="0">
                <a:solidFill>
                  <a:schemeClr val="tx1"/>
                </a:solidFill>
                <a:effectLst/>
                <a:latin typeface="+mn-lt"/>
                <a:ea typeface="+mn-ea"/>
                <a:cs typeface="+mn-cs"/>
              </a:rPr>
              <a:t> management can easily compute total budgeted costs at any activity level with this flexible budget formula.</a:t>
            </a:r>
          </a:p>
          <a:p>
            <a:r>
              <a:rPr lang="en-US" sz="1200" b="1" kern="1200" dirty="0">
                <a:solidFill>
                  <a:schemeClr val="tx1"/>
                </a:solidFill>
                <a:effectLst/>
                <a:latin typeface="+mn-lt"/>
                <a:ea typeface="+mn-ea"/>
                <a:cs typeface="+mn-cs"/>
              </a:rPr>
              <a:t>Total Budgeted Costs = </a:t>
            </a:r>
            <a:r>
              <a:rPr lang="en-US" sz="1200" kern="1200" dirty="0">
                <a:solidFill>
                  <a:schemeClr val="tx1"/>
                </a:solidFill>
                <a:effectLst/>
                <a:latin typeface="+mn-lt"/>
                <a:ea typeface="+mn-ea"/>
                <a:cs typeface="+mn-cs"/>
              </a:rPr>
              <a:t>Total</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Fixed Costs + (Total Variable Cost Per Unit x Units of Activity Level).</a:t>
            </a:r>
          </a:p>
          <a:p>
            <a:endParaRPr lang="en-US" altLang="en-US" dirty="0"/>
          </a:p>
          <a:p>
            <a:r>
              <a:rPr lang="en-US" altLang="en-US" dirty="0"/>
              <a:t>Let’s see how flexible budgeting works by preparing flexible</a:t>
            </a:r>
            <a:r>
              <a:rPr lang="en-US" altLang="en-US" baseline="0" dirty="0"/>
              <a:t> </a:t>
            </a:r>
            <a:r>
              <a:rPr lang="en-US" altLang="en-US" dirty="0"/>
              <a:t>budgets for 10,000 units, 12,000 units, and 14,000 units for </a:t>
            </a:r>
            <a:r>
              <a:rPr lang="en-US" altLang="en-US" dirty="0" err="1"/>
              <a:t>SolCel</a:t>
            </a:r>
            <a:r>
              <a:rPr lang="en-US" altLang="en-US" dirty="0"/>
              <a:t>.  Notice that </a:t>
            </a:r>
            <a:r>
              <a:rPr lang="en-US" altLang="en-US" dirty="0" err="1"/>
              <a:t>SolCel’s</a:t>
            </a:r>
            <a:r>
              <a:rPr lang="en-US" altLang="en-US" dirty="0"/>
              <a:t> costs have been classified by behavior, either variable or fixed, in the flexible budget.  The flexible budget follows a contribution margin format beginning with sales followed by variable costs and then fixed costs.</a:t>
            </a:r>
          </a:p>
          <a:p>
            <a:endParaRPr lang="en-US" altLang="en-US" dirty="0"/>
          </a:p>
          <a:p>
            <a:r>
              <a:rPr lang="en-US" altLang="en-US" dirty="0"/>
              <a:t>The first thing we do is express the variable costs in per unit amounts.  At the three different activity levels, sales are budgeted to equal $100,000 (computed as $10 x 10,000), $120,000 (computed as $10 x 12,000), and $140,000 (computed as $10 x 14,000), respectively.</a:t>
            </a:r>
          </a:p>
          <a:p>
            <a:endParaRPr lang="en-US" altLang="en-US" dirty="0"/>
          </a:p>
          <a:p>
            <a:r>
              <a:rPr lang="en-US" sz="1200" b="0" i="0" u="none" strike="noStrike" kern="1200" baseline="0" dirty="0">
                <a:solidFill>
                  <a:schemeClr val="tx1"/>
                </a:solidFill>
                <a:latin typeface="+mn-lt"/>
                <a:ea typeface="+mn-ea"/>
                <a:cs typeface="+mn-cs"/>
              </a:rPr>
              <a:t>Budgeted direct labor equals $15,000 (computed as $1.50 × 10,000) if 10,000 units are</a:t>
            </a:r>
          </a:p>
          <a:p>
            <a:r>
              <a:rPr lang="en-US" sz="1200" b="0" i="0" u="none" strike="noStrike" kern="1200" baseline="0" dirty="0">
                <a:solidFill>
                  <a:schemeClr val="tx1"/>
                </a:solidFill>
                <a:latin typeface="+mn-lt"/>
                <a:ea typeface="+mn-ea"/>
                <a:cs typeface="+mn-cs"/>
              </a:rPr>
              <a:t>sold and $21,000 (computed as $1.50 × 14,000) if 14,000 units are sold. </a:t>
            </a:r>
            <a:r>
              <a:rPr lang="en-US" sz="1200" b="0" i="0" u="none" strike="noStrike" kern="1200" baseline="0" dirty="0" err="1">
                <a:solidFill>
                  <a:schemeClr val="tx1"/>
                </a:solidFill>
                <a:latin typeface="+mn-lt"/>
                <a:ea typeface="+mn-ea"/>
                <a:cs typeface="+mn-cs"/>
              </a:rPr>
              <a:t>SolCel</a:t>
            </a:r>
            <a:r>
              <a:rPr lang="en-US" sz="1200" b="0" i="0" u="none" strike="noStrike" kern="1200" baseline="0" dirty="0">
                <a:solidFill>
                  <a:schemeClr val="tx1"/>
                </a:solidFill>
                <a:latin typeface="+mn-lt"/>
                <a:ea typeface="+mn-ea"/>
                <a:cs typeface="+mn-cs"/>
              </a:rPr>
              <a:t> then lists each of the fixed costs in total.</a:t>
            </a:r>
          </a:p>
          <a:p>
            <a:endParaRPr lang="en-US" altLang="en-US" dirty="0"/>
          </a:p>
          <a:p>
            <a:r>
              <a:rPr lang="en-US" altLang="en-US" dirty="0"/>
              <a:t>Total fixed costs remain unchanged in the budgeting process as long as we operate within the relevant range of activity. </a:t>
            </a:r>
            <a:r>
              <a:rPr lang="en-US" sz="1200" b="0" i="0" u="none" strike="noStrike" kern="1200" baseline="0" dirty="0">
                <a:solidFill>
                  <a:schemeClr val="tx1"/>
                </a:solidFill>
                <a:latin typeface="+mn-lt"/>
                <a:ea typeface="+mn-ea"/>
                <a:cs typeface="+mn-cs"/>
              </a:rPr>
              <a:t>The amounts in the first flexible budget column are the same as those in the fixed budget report in Exhibit 21.2, as both budgets are based on 10,000 units. As budgeted activity levels increase to 12,000 and 14,000 units, total variable costs increase but total fixed costs stay unchanged.</a:t>
            </a:r>
            <a:endParaRPr lang="en-US" altLang="en-US" dirty="0"/>
          </a:p>
          <a:p>
            <a:endParaRPr lang="en-US" altLang="en-US" dirty="0"/>
          </a:p>
          <a:p>
            <a:r>
              <a:rPr lang="en-US" sz="1200" b="0" i="0" u="none" strike="noStrike" kern="1200" baseline="0" dirty="0">
                <a:solidFill>
                  <a:schemeClr val="tx1"/>
                </a:solidFill>
                <a:latin typeface="+mn-lt"/>
                <a:ea typeface="+mn-ea"/>
                <a:cs typeface="+mn-cs"/>
              </a:rPr>
              <a:t>A flexible budget like that in Exhibit 21.3 can be useful to management in planning operations. In addition, a flexible budget prepared after period-end is particularly useful in analyzing performance when the actual activity level differs from that predicted by a fixed budget.</a:t>
            </a:r>
            <a:endParaRPr lang="en-US" altLang="en-US" dirty="0"/>
          </a:p>
          <a:p>
            <a:endParaRPr lang="en-US" altLang="en-US" dirty="0"/>
          </a:p>
          <a:p>
            <a:endParaRPr lang="en-US" altLang="en-US" dirty="0"/>
          </a:p>
        </p:txBody>
      </p:sp>
    </p:spTree>
    <p:extLst>
      <p:ext uri="{BB962C8B-B14F-4D97-AF65-F5344CB8AC3E}">
        <p14:creationId xmlns:p14="http://schemas.microsoft.com/office/powerpoint/2010/main" val="3721019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0419"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dirty="0"/>
              <a:t>A </a:t>
            </a:r>
            <a:r>
              <a:rPr lang="en-US" b="1" dirty="0"/>
              <a:t>flexible budget performance report </a:t>
            </a:r>
            <a:r>
              <a:rPr lang="en-US" dirty="0"/>
              <a:t>compares actual performance and budgeted performance based on actual sales volume (or other activity level). In </a:t>
            </a:r>
            <a:r>
              <a:rPr lang="en-US" dirty="0" err="1"/>
              <a:t>SolCel’s</a:t>
            </a:r>
            <a:r>
              <a:rPr lang="en-US" dirty="0"/>
              <a:t> case, we prepare this report after January’s sales volume is known to be 12,000 units.</a:t>
            </a:r>
          </a:p>
          <a:p>
            <a:endParaRPr lang="en-US" altLang="en-US" dirty="0"/>
          </a:p>
          <a:p>
            <a:r>
              <a:rPr lang="en-US" altLang="en-US" dirty="0"/>
              <a:t>At 12,000 units, we would expect sales revenue to be $120,000.  Since the actual sales revenue was $125,000, we conclude that </a:t>
            </a:r>
            <a:r>
              <a:rPr lang="en-US" altLang="en-US" dirty="0" err="1"/>
              <a:t>SolCel’s</a:t>
            </a:r>
            <a:r>
              <a:rPr lang="en-US" altLang="en-US" dirty="0"/>
              <a:t> average selling price was greater than $10 per unit.  Now we can begin to analyze cost control.</a:t>
            </a:r>
          </a:p>
          <a:p>
            <a:endParaRPr lang="en-US" altLang="en-US" dirty="0"/>
          </a:p>
          <a:p>
            <a:r>
              <a:rPr lang="en-US" altLang="en-US" dirty="0"/>
              <a:t>Comparing actual variable costs at 12,000 units with a flexible budget prepared at 12,000 units reveals that </a:t>
            </a:r>
            <a:r>
              <a:rPr lang="en-US" altLang="en-US" dirty="0" err="1"/>
              <a:t>SolCel</a:t>
            </a:r>
            <a:r>
              <a:rPr lang="en-US" altLang="en-US" dirty="0"/>
              <a:t> has an unfavorable total variable cost and total fixed costs variances.  These variances are due to cost control issues because we have removed the activity differences by flexing the fixed budget from 10,000 units up to the actual activity of 12,000 units. </a:t>
            </a:r>
          </a:p>
          <a:p>
            <a:endParaRPr lang="en-US" altLang="en-US" dirty="0"/>
          </a:p>
          <a:p>
            <a:r>
              <a:rPr lang="en-US" altLang="en-US" dirty="0"/>
              <a:t>Part III</a:t>
            </a:r>
          </a:p>
          <a:p>
            <a:r>
              <a:rPr lang="en-US" altLang="en-US" dirty="0"/>
              <a:t>The favorable variances for contribution margin and income indicate that the favorable sales variance is larger than the unfavorable cost variances.</a:t>
            </a:r>
          </a:p>
          <a:p>
            <a:endParaRPr lang="en-US" altLang="en-US" dirty="0"/>
          </a:p>
          <a:p>
            <a:endParaRPr lang="en-US" altLang="en-US" dirty="0"/>
          </a:p>
          <a:p>
            <a:endParaRPr lang="en-US" altLang="en-US" dirty="0"/>
          </a:p>
          <a:p>
            <a:endParaRPr lang="en-US" altLang="en-US" dirty="0"/>
          </a:p>
          <a:p>
            <a:endParaRPr lang="en-US" altLang="en-US" dirty="0"/>
          </a:p>
        </p:txBody>
      </p:sp>
    </p:spTree>
    <p:extLst>
      <p:ext uri="{BB962C8B-B14F-4D97-AF65-F5344CB8AC3E}">
        <p14:creationId xmlns:p14="http://schemas.microsoft.com/office/powerpoint/2010/main" val="2694020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Date Placeholder 3"/>
          <p:cNvSpPr>
            <a:spLocks noGrp="1"/>
          </p:cNvSpPr>
          <p:nvPr>
            <p:ph type="dt" sz="half" idx="10"/>
          </p:nvPr>
        </p:nvSpPr>
        <p:spPr/>
        <p:txBody>
          <a:bodyPr/>
          <a:lstStyle>
            <a:lvl1pPr>
              <a:defRPr/>
            </a:lvl1pPr>
          </a:lstStyle>
          <a:p>
            <a:pPr>
              <a:defRPr/>
            </a:pPr>
            <a:fld id="{23B08448-F694-451B-AEFD-96753E42777C}" type="datetime1">
              <a:rPr lang="en-US" smtClean="0"/>
              <a:pPr>
                <a:defRPr/>
              </a:pPr>
              <a:t>11/5/2018</a:t>
            </a:fld>
            <a:endParaRPr lang="en-US" dirty="0"/>
          </a:p>
        </p:txBody>
      </p:sp>
      <p:sp>
        <p:nvSpPr>
          <p:cNvPr id="11" name="Slide Number Placeholder 5"/>
          <p:cNvSpPr>
            <a:spLocks noGrp="1"/>
          </p:cNvSpPr>
          <p:nvPr>
            <p:ph type="sldNum" sz="quarter" idx="12"/>
          </p:nvPr>
        </p:nvSpPr>
        <p:spPr/>
        <p:txBody>
          <a:bodyPr/>
          <a:lstStyle>
            <a:lvl1pPr>
              <a:defRPr/>
            </a:lvl1pPr>
          </a:lstStyle>
          <a:p>
            <a:pPr>
              <a:defRPr/>
            </a:pPr>
            <a:fld id="{CB8DCA80-0919-41A4-A263-018BFA45DEE4}" type="slidenum">
              <a:rPr lang="en-US"/>
              <a:pPr>
                <a:defRPr/>
              </a:pPr>
              <a:t>‹#›</a:t>
            </a:fld>
            <a:endParaRPr lang="en-US" dirty="0"/>
          </a:p>
        </p:txBody>
      </p:sp>
    </p:spTree>
    <p:extLst>
      <p:ext uri="{BB962C8B-B14F-4D97-AF65-F5344CB8AC3E}">
        <p14:creationId xmlns:p14="http://schemas.microsoft.com/office/powerpoint/2010/main" val="870739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DACCABC-2304-458B-A2ED-73A9A1B7B595}" type="datetime1">
              <a:rPr lang="en-US" smtClean="0"/>
              <a:pPr>
                <a:defRPr/>
              </a:pPr>
              <a:t>11/5/2018</a:t>
            </a:fld>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1978F8E-9AF3-4576-A98A-EC0494C2CC7D}" type="slidenum">
              <a:rPr lang="en-US"/>
              <a:pPr>
                <a:defRPr/>
              </a:pPr>
              <a:t>‹#›</a:t>
            </a:fld>
            <a:endParaRPr lang="en-US" dirty="0"/>
          </a:p>
        </p:txBody>
      </p:sp>
    </p:spTree>
    <p:extLst>
      <p:ext uri="{BB962C8B-B14F-4D97-AF65-F5344CB8AC3E}">
        <p14:creationId xmlns:p14="http://schemas.microsoft.com/office/powerpoint/2010/main" val="1196572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761D64F-B918-4049-B116-05685BE1AB20}" type="datetime1">
              <a:rPr lang="en-US" smtClean="0"/>
              <a:pPr>
                <a:defRPr/>
              </a:pPr>
              <a:t>11/5/2018</a:t>
            </a:fld>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26662A0-3652-4E2C-AC83-0E36FD60AA7D}" type="slidenum">
              <a:rPr lang="en-US"/>
              <a:pPr>
                <a:defRPr/>
              </a:pPr>
              <a:t>‹#›</a:t>
            </a:fld>
            <a:endParaRPr lang="en-US" dirty="0"/>
          </a:p>
        </p:txBody>
      </p:sp>
    </p:spTree>
    <p:extLst>
      <p:ext uri="{BB962C8B-B14F-4D97-AF65-F5344CB8AC3E}">
        <p14:creationId xmlns:p14="http://schemas.microsoft.com/office/powerpoint/2010/main" val="14006246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8697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F772B42-213A-4FB5-811F-EF362ED1D908}" type="datetime1">
              <a:rPr lang="en-US" smtClean="0"/>
              <a:pPr>
                <a:defRPr/>
              </a:pPr>
              <a:t>11/5/2018</a:t>
            </a:fld>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8B09FE6-F068-47D8-81BA-E8AE271E125B}" type="slidenum">
              <a:rPr lang="en-US"/>
              <a:pPr>
                <a:defRPr/>
              </a:pPr>
              <a:t>‹#›</a:t>
            </a:fld>
            <a:endParaRPr lang="en-US" dirty="0"/>
          </a:p>
        </p:txBody>
      </p:sp>
    </p:spTree>
    <p:extLst>
      <p:ext uri="{BB962C8B-B14F-4D97-AF65-F5344CB8AC3E}">
        <p14:creationId xmlns:p14="http://schemas.microsoft.com/office/powerpoint/2010/main" val="2526611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59F146F-2C20-4857-9845-85EA2859AEBD}" type="datetime1">
              <a:rPr lang="en-US" smtClean="0"/>
              <a:pPr>
                <a:defRPr/>
              </a:pPr>
              <a:t>11/5/2018</a:t>
            </a:fld>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275DAD0-C4D1-459B-90F8-E7D07BB74BE5}" type="slidenum">
              <a:rPr lang="en-US"/>
              <a:pPr>
                <a:defRPr/>
              </a:pPr>
              <a:t>‹#›</a:t>
            </a:fld>
            <a:endParaRPr lang="en-US" dirty="0"/>
          </a:p>
        </p:txBody>
      </p:sp>
    </p:spTree>
    <p:extLst>
      <p:ext uri="{BB962C8B-B14F-4D97-AF65-F5344CB8AC3E}">
        <p14:creationId xmlns:p14="http://schemas.microsoft.com/office/powerpoint/2010/main" val="3528728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85E4F9F-63FB-4E44-BEEC-E74A01B1EEB5}" type="datetime1">
              <a:rPr lang="en-US" smtClean="0"/>
              <a:pPr>
                <a:defRPr/>
              </a:pPr>
              <a:t>11/5/2018</a:t>
            </a:fld>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827EDC5-E831-49C2-88F3-D1C6CBCA0FBE}" type="slidenum">
              <a:rPr lang="en-US"/>
              <a:pPr>
                <a:defRPr/>
              </a:pPr>
              <a:t>‹#›</a:t>
            </a:fld>
            <a:endParaRPr lang="en-US" dirty="0"/>
          </a:p>
        </p:txBody>
      </p:sp>
    </p:spTree>
    <p:extLst>
      <p:ext uri="{BB962C8B-B14F-4D97-AF65-F5344CB8AC3E}">
        <p14:creationId xmlns:p14="http://schemas.microsoft.com/office/powerpoint/2010/main" val="3703096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71D30EB3-00DB-42E4-AA02-7225B5C728C9}" type="datetime1">
              <a:rPr lang="en-US" smtClean="0"/>
              <a:pPr>
                <a:defRPr/>
              </a:pPr>
              <a:t>11/5/2018</a:t>
            </a:fld>
            <a:endParaRPr lang="en-US" dirty="0"/>
          </a:p>
        </p:txBody>
      </p:sp>
      <p:sp>
        <p:nvSpPr>
          <p:cNvPr id="9" name="Slide Number Placeholder 5"/>
          <p:cNvSpPr>
            <a:spLocks noGrp="1"/>
          </p:cNvSpPr>
          <p:nvPr>
            <p:ph type="sldNum" sz="quarter" idx="12"/>
          </p:nvPr>
        </p:nvSpPr>
        <p:spPr/>
        <p:txBody>
          <a:bodyPr/>
          <a:lstStyle>
            <a:lvl1pPr>
              <a:defRPr/>
            </a:lvl1pPr>
          </a:lstStyle>
          <a:p>
            <a:pPr>
              <a:defRPr/>
            </a:pPr>
            <a:fld id="{C466D06E-F460-4EC9-9DB0-A06EABC89D05}" type="slidenum">
              <a:rPr lang="en-US"/>
              <a:pPr>
                <a:defRPr/>
              </a:pPr>
              <a:t>‹#›</a:t>
            </a:fld>
            <a:endParaRPr lang="en-US" dirty="0"/>
          </a:p>
        </p:txBody>
      </p:sp>
    </p:spTree>
    <p:extLst>
      <p:ext uri="{BB962C8B-B14F-4D97-AF65-F5344CB8AC3E}">
        <p14:creationId xmlns:p14="http://schemas.microsoft.com/office/powerpoint/2010/main" val="2485359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12F4299-3959-4470-98A0-A9299FE08F07}" type="datetime1">
              <a:rPr lang="en-US" smtClean="0"/>
              <a:pPr>
                <a:defRPr/>
              </a:pPr>
              <a:t>11/5/2018</a:t>
            </a:fld>
            <a:endParaRPr lang="en-US" dirty="0"/>
          </a:p>
        </p:txBody>
      </p:sp>
      <p:sp>
        <p:nvSpPr>
          <p:cNvPr id="5" name="Slide Number Placeholder 5"/>
          <p:cNvSpPr>
            <a:spLocks noGrp="1"/>
          </p:cNvSpPr>
          <p:nvPr>
            <p:ph type="sldNum" sz="quarter" idx="12"/>
          </p:nvPr>
        </p:nvSpPr>
        <p:spPr/>
        <p:txBody>
          <a:bodyPr/>
          <a:lstStyle>
            <a:lvl1pPr>
              <a:defRPr/>
            </a:lvl1pPr>
          </a:lstStyle>
          <a:p>
            <a:pPr>
              <a:defRPr/>
            </a:pPr>
            <a:fld id="{7A35BE7D-BC0E-4A27-80F5-45B3F1AFEC7B}" type="slidenum">
              <a:rPr lang="en-US"/>
              <a:pPr>
                <a:defRPr/>
              </a:pPr>
              <a:t>‹#›</a:t>
            </a:fld>
            <a:endParaRPr lang="en-US" dirty="0"/>
          </a:p>
        </p:txBody>
      </p:sp>
    </p:spTree>
    <p:extLst>
      <p:ext uri="{BB962C8B-B14F-4D97-AF65-F5344CB8AC3E}">
        <p14:creationId xmlns:p14="http://schemas.microsoft.com/office/powerpoint/2010/main" val="1696142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C59F68C-4DC5-4120-9FED-E1939F8D562F}" type="datetime1">
              <a:rPr lang="en-US" smtClean="0"/>
              <a:pPr>
                <a:defRPr/>
              </a:pPr>
              <a:t>11/5/2018</a:t>
            </a:fld>
            <a:endParaRPr lang="en-US" dirty="0"/>
          </a:p>
        </p:txBody>
      </p:sp>
      <p:sp>
        <p:nvSpPr>
          <p:cNvPr id="4" name="Slide Number Placeholder 5"/>
          <p:cNvSpPr>
            <a:spLocks noGrp="1"/>
          </p:cNvSpPr>
          <p:nvPr>
            <p:ph type="sldNum" sz="quarter" idx="12"/>
          </p:nvPr>
        </p:nvSpPr>
        <p:spPr/>
        <p:txBody>
          <a:bodyPr/>
          <a:lstStyle>
            <a:lvl1pPr>
              <a:defRPr/>
            </a:lvl1pPr>
          </a:lstStyle>
          <a:p>
            <a:pPr>
              <a:defRPr/>
            </a:pPr>
            <a:fld id="{1D4D469A-95BD-49E5-8CC8-C90C32B6E330}" type="slidenum">
              <a:rPr lang="en-US"/>
              <a:pPr>
                <a:defRPr/>
              </a:pPr>
              <a:t>‹#›</a:t>
            </a:fld>
            <a:endParaRPr lang="en-US" dirty="0"/>
          </a:p>
        </p:txBody>
      </p:sp>
    </p:spTree>
    <p:extLst>
      <p:ext uri="{BB962C8B-B14F-4D97-AF65-F5344CB8AC3E}">
        <p14:creationId xmlns:p14="http://schemas.microsoft.com/office/powerpoint/2010/main" val="4160297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0655039-E475-4221-B1CC-D315014CE856}" type="datetime1">
              <a:rPr lang="en-US" smtClean="0"/>
              <a:pPr>
                <a:defRPr/>
              </a:pPr>
              <a:t>11/5/2018</a:t>
            </a:fld>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90D32CF-16B4-4EBF-963A-B8131E655092}" type="slidenum">
              <a:rPr lang="en-US"/>
              <a:pPr>
                <a:defRPr/>
              </a:pPr>
              <a:t>‹#›</a:t>
            </a:fld>
            <a:endParaRPr lang="en-US" dirty="0"/>
          </a:p>
        </p:txBody>
      </p:sp>
    </p:spTree>
    <p:extLst>
      <p:ext uri="{BB962C8B-B14F-4D97-AF65-F5344CB8AC3E}">
        <p14:creationId xmlns:p14="http://schemas.microsoft.com/office/powerpoint/2010/main" val="910784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31D2BF1-8A98-4D39-9305-D8F81AD90C64}" type="datetime1">
              <a:rPr lang="en-US" smtClean="0"/>
              <a:pPr>
                <a:defRPr/>
              </a:pPr>
              <a:t>11/5/2018</a:t>
            </a:fld>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71DE330-4236-45A5-A49C-9AAB51DD27F9}" type="slidenum">
              <a:rPr lang="en-US"/>
              <a:pPr>
                <a:defRPr/>
              </a:pPr>
              <a:t>‹#›</a:t>
            </a:fld>
            <a:endParaRPr lang="en-US" dirty="0"/>
          </a:p>
        </p:txBody>
      </p:sp>
    </p:spTree>
    <p:extLst>
      <p:ext uri="{BB962C8B-B14F-4D97-AF65-F5344CB8AC3E}">
        <p14:creationId xmlns:p14="http://schemas.microsoft.com/office/powerpoint/2010/main" val="3235498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381000"/>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Arial" pitchFamily="34" charset="0"/>
              </a:defRPr>
            </a:lvl1pPr>
          </a:lstStyle>
          <a:p>
            <a:pPr>
              <a:defRPr/>
            </a:pPr>
            <a:fld id="{32FA5127-5FF7-473A-B55F-CF33EB91B9F1}" type="datetime1">
              <a:rPr lang="en-US" smtClean="0"/>
              <a:pPr>
                <a:defRPr/>
              </a:pPr>
              <a:t>11/5/2018</a:t>
            </a:fld>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pPr>
              <a:defRPr/>
            </a:pPr>
            <a:fld id="{A5A352AB-3622-4BB4-9F41-EE70411A7D90}" type="slidenum">
              <a:rPr lang="en-US"/>
              <a:pPr>
                <a:defRPr/>
              </a:pPr>
              <a:t>‹#›</a:t>
            </a:fld>
            <a:endParaRPr lang="en-US" dirty="0"/>
          </a:p>
        </p:txBody>
      </p:sp>
      <p:sp>
        <p:nvSpPr>
          <p:cNvPr id="8" name="Rectangle 7"/>
          <p:cNvSpPr>
            <a:spLocks noChangeArrowheads="1"/>
          </p:cNvSpPr>
          <p:nvPr userDrawn="1"/>
        </p:nvSpPr>
        <p:spPr bwMode="auto">
          <a:xfrm>
            <a:off x="0" y="0"/>
            <a:ext cx="9144000" cy="533400"/>
          </a:xfrm>
          <a:prstGeom prst="rect">
            <a:avLst/>
          </a:prstGeom>
          <a:solidFill>
            <a:srgbClr val="006991"/>
          </a:solidFill>
          <a:ln w="28575" algn="ctr">
            <a:solidFill>
              <a:srgbClr val="445583"/>
            </a:solidFill>
            <a:miter lim="800000"/>
            <a:headEnd/>
            <a:tailEnd/>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en-US" dirty="0">
              <a:solidFill>
                <a:srgbClr val="FFFF00"/>
              </a:solidFill>
              <a:latin typeface="Palatino Linotype" panose="02040502050505030304" pitchFamily="18" charset="0"/>
            </a:endParaRPr>
          </a:p>
        </p:txBody>
      </p:sp>
    </p:spTree>
  </p:cSld>
  <p:clrMap bg1="lt1" tx1="dk1" bg2="lt2" tx2="dk2" accent1="accent1" accent2="accent2" accent3="accent3" accent4="accent4" accent5="accent5" accent6="accent6" hlink="hlink" folHlink="folHlink"/>
  <p:sldLayoutIdLst>
    <p:sldLayoutId id="2147484264" r:id="rId1"/>
    <p:sldLayoutId id="2147484254" r:id="rId2"/>
    <p:sldLayoutId id="2147484255" r:id="rId3"/>
    <p:sldLayoutId id="2147484256" r:id="rId4"/>
    <p:sldLayoutId id="2147484257" r:id="rId5"/>
    <p:sldLayoutId id="2147484258" r:id="rId6"/>
    <p:sldLayoutId id="2147484259" r:id="rId7"/>
    <p:sldLayoutId id="2147484260" r:id="rId8"/>
    <p:sldLayoutId id="2147484261" r:id="rId9"/>
    <p:sldLayoutId id="2147484262" r:id="rId10"/>
    <p:sldLayoutId id="2147484263" r:id="rId11"/>
    <p:sldLayoutId id="2147484265"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7.emf"/><Relationship Id="rId4"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12.emf"/><Relationship Id="rId4" Type="http://schemas.openxmlformats.org/officeDocument/2006/relationships/oleObject" Target="../embeddings/oleObject4.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2.emf"/><Relationship Id="rId4" Type="http://schemas.openxmlformats.org/officeDocument/2006/relationships/oleObject" Target="../embeddings/oleObject5.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12.emf"/><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oleObject" Target="../embeddings/oleObject7.bin"/><Relationship Id="rId5" Type="http://schemas.openxmlformats.org/officeDocument/2006/relationships/image" Target="../media/image15.wmf"/><Relationship Id="rId4" Type="http://schemas.openxmlformats.org/officeDocument/2006/relationships/oleObject" Target="../embeddings/oleObject6.bin"/></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6.emf"/><Relationship Id="rId4" Type="http://schemas.openxmlformats.org/officeDocument/2006/relationships/oleObject" Target="../embeddings/oleObject8.bin"/></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7" Type="http://schemas.openxmlformats.org/officeDocument/2006/relationships/image" Target="../media/image19.emf"/><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oleObject" Target="../embeddings/oleObject10.bin"/><Relationship Id="rId5" Type="http://schemas.openxmlformats.org/officeDocument/2006/relationships/image" Target="../media/image18.emf"/><Relationship Id="rId4" Type="http://schemas.openxmlformats.org/officeDocument/2006/relationships/oleObject" Target="../embeddings/oleObject9.bin"/></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15.wmf"/><Relationship Id="rId4" Type="http://schemas.openxmlformats.org/officeDocument/2006/relationships/oleObject" Target="../embeddings/oleObject11.bin"/></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1.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5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2.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4.w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3"/>
          <p:cNvSpPr>
            <a:spLocks noGrp="1"/>
          </p:cNvSpPr>
          <p:nvPr>
            <p:ph type="ctrTitle"/>
          </p:nvPr>
        </p:nvSpPr>
        <p:spPr>
          <a:xfrm>
            <a:off x="685800" y="773112"/>
            <a:ext cx="7467600" cy="979488"/>
          </a:xfrm>
        </p:spPr>
        <p:txBody>
          <a:bodyPr/>
          <a:lstStyle/>
          <a:p>
            <a:pPr algn="l"/>
            <a:r>
              <a:rPr lang="en-US" altLang="en-US" b="1" dirty="0"/>
              <a:t>Flexible Budgets</a:t>
            </a:r>
            <a:br>
              <a:rPr lang="en-US" altLang="en-US" b="1" dirty="0"/>
            </a:br>
            <a:r>
              <a:rPr lang="en-US" altLang="en-US" b="1" dirty="0"/>
              <a:t>and Standard Costs</a:t>
            </a:r>
          </a:p>
        </p:txBody>
      </p:sp>
      <p:sp>
        <p:nvSpPr>
          <p:cNvPr id="8" name="Subtitle 2"/>
          <p:cNvSpPr>
            <a:spLocks noGrp="1"/>
          </p:cNvSpPr>
          <p:nvPr>
            <p:ph type="subTitle" idx="1"/>
          </p:nvPr>
        </p:nvSpPr>
        <p:spPr>
          <a:xfrm>
            <a:off x="685800" y="2057400"/>
            <a:ext cx="6400800" cy="1752600"/>
          </a:xfrm>
        </p:spPr>
        <p:txBody>
          <a:bodyPr/>
          <a:lstStyle/>
          <a:p>
            <a:pPr algn="l" eaLnBrk="1" hangingPunct="1">
              <a:buFont typeface="Wingdings" pitchFamily="-107" charset="2"/>
              <a:buNone/>
            </a:pPr>
            <a:r>
              <a:rPr lang="en-US" altLang="en-US" dirty="0">
                <a:solidFill>
                  <a:srgbClr val="898989"/>
                </a:solidFill>
              </a:rPr>
              <a:t>Chapter 21</a:t>
            </a:r>
          </a:p>
          <a:p>
            <a:pPr algn="l" eaLnBrk="1" hangingPunct="1">
              <a:buFont typeface="Wingdings" pitchFamily="-107" charset="2"/>
              <a:buNone/>
            </a:pPr>
            <a:endParaRPr lang="en-US" altLang="en-US" sz="1600" b="1" dirty="0">
              <a:solidFill>
                <a:srgbClr val="0070C0"/>
              </a:solidFill>
            </a:endParaRPr>
          </a:p>
        </p:txBody>
      </p:sp>
      <p:sp>
        <p:nvSpPr>
          <p:cNvPr id="9" name="Rectangle 3"/>
          <p:cNvSpPr txBox="1">
            <a:spLocks noChangeArrowheads="1"/>
          </p:cNvSpPr>
          <p:nvPr/>
        </p:nvSpPr>
        <p:spPr bwMode="auto">
          <a:xfrm>
            <a:off x="685800" y="4073525"/>
            <a:ext cx="6173492" cy="1336675"/>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eaLnBrk="1" hangingPunct="1">
              <a:defRPr/>
            </a:pPr>
            <a:r>
              <a:rPr lang="en-US" sz="2800" b="1" dirty="0">
                <a:solidFill>
                  <a:srgbClr val="002060"/>
                </a:solidFill>
                <a:ea typeface="ＭＳ Ｐゴシック" pitchFamily="34" charset="-128"/>
              </a:rPr>
              <a:t>Wild and Shaw</a:t>
            </a:r>
          </a:p>
          <a:p>
            <a:pPr algn="l" eaLnBrk="1" hangingPunct="1">
              <a:defRPr/>
            </a:pPr>
            <a:r>
              <a:rPr lang="en-US" sz="2800" b="1" dirty="0">
                <a:solidFill>
                  <a:srgbClr val="002060"/>
                </a:solidFill>
                <a:ea typeface="ＭＳ Ｐゴシック" pitchFamily="34" charset="-128"/>
              </a:rPr>
              <a:t>Financial and Managerial Accounting</a:t>
            </a:r>
          </a:p>
          <a:p>
            <a:pPr algn="l" eaLnBrk="1" hangingPunct="1">
              <a:defRPr/>
            </a:pPr>
            <a:r>
              <a:rPr lang="en-US" sz="2800" b="1" dirty="0">
                <a:solidFill>
                  <a:srgbClr val="002060"/>
                </a:solidFill>
                <a:ea typeface="ＭＳ Ｐゴシック" pitchFamily="34" charset="-128"/>
              </a:rPr>
              <a:t>8th Edition</a:t>
            </a:r>
          </a:p>
          <a:p>
            <a:pPr eaLnBrk="1" hangingPunct="1">
              <a:defRPr/>
            </a:pPr>
            <a:r>
              <a:rPr lang="en-US" sz="3900" b="1" dirty="0">
                <a:solidFill>
                  <a:srgbClr val="002060"/>
                </a:solidFill>
                <a:ea typeface="ＭＳ Ｐゴシック" pitchFamily="34" charset="-128"/>
              </a:rPr>
              <a:t> 	</a:t>
            </a:r>
            <a:endParaRPr lang="en-US" b="1" dirty="0">
              <a:solidFill>
                <a:srgbClr val="002060"/>
              </a:solidFill>
              <a:ea typeface="ＭＳ Ｐゴシック" pitchFamily="34" charset="-128"/>
            </a:endParaRPr>
          </a:p>
        </p:txBody>
      </p:sp>
      <p:sp>
        <p:nvSpPr>
          <p:cNvPr id="10" name="Text Placeholder 8">
            <a:extLst>
              <a:ext uri="{FF2B5EF4-FFF2-40B4-BE49-F238E27FC236}">
                <a16:creationId xmlns:a16="http://schemas.microsoft.com/office/drawing/2014/main" id="{0C819133-5C5A-D647-A94A-3126A5EED6BB}"/>
              </a:ext>
            </a:extLst>
          </p:cNvPr>
          <p:cNvSpPr txBox="1">
            <a:spLocks/>
          </p:cNvSpPr>
          <p:nvPr/>
        </p:nvSpPr>
        <p:spPr>
          <a:xfrm>
            <a:off x="477097" y="6355049"/>
            <a:ext cx="8458200" cy="502951"/>
          </a:xfrm>
          <a:prstGeom prst="rect">
            <a:avLst/>
          </a:prstGeom>
        </p:spPr>
        <p:txBody>
          <a:bodyPr vert="horz" lIns="91440" tIns="45720" rIns="91440" bIns="45720" rtlCol="0" anchor="ctr">
            <a:noAutofit/>
          </a:bodyPr>
          <a:lstStyle>
            <a:lvl1pPr marL="365125" marR="0" indent="-282575" algn="l" defTabSz="914400" rtl="0" eaLnBrk="0" fontAlgn="base" latinLnBrk="0" hangingPunct="0">
              <a:lnSpc>
                <a:spcPct val="100000"/>
              </a:lnSpc>
              <a:spcBef>
                <a:spcPts val="600"/>
              </a:spcBef>
              <a:spcAft>
                <a:spcPct val="0"/>
              </a:spcAft>
              <a:buClr>
                <a:srgbClr val="D16349"/>
              </a:buClr>
              <a:buSzPct val="80000"/>
              <a:buFont typeface="Wingdings 2" pitchFamily="18" charset="2"/>
              <a:buChar char=""/>
              <a:tabLst/>
              <a:defRPr lang="en-US" sz="2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39763" marR="0" indent="-236538" algn="l" defTabSz="914400" rtl="0" eaLnBrk="0" fontAlgn="base" latinLnBrk="0" hangingPunct="0">
              <a:lnSpc>
                <a:spcPct val="100000"/>
              </a:lnSpc>
              <a:spcBef>
                <a:spcPts val="550"/>
              </a:spcBef>
              <a:spcAft>
                <a:spcPct val="0"/>
              </a:spcAft>
              <a:buClr>
                <a:srgbClr val="D16349"/>
              </a:buClr>
              <a:buSzTx/>
              <a:buFont typeface="Verdana" pitchFamily="34" charset="0"/>
              <a:buChar char="◦"/>
              <a:tabLst/>
              <a:defRPr lang="en-US" sz="24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885825" marR="0" indent="-228600" algn="l" defTabSz="914400" rtl="0" eaLnBrk="0" fontAlgn="base" latinLnBrk="0" hangingPunct="0">
              <a:lnSpc>
                <a:spcPct val="100000"/>
              </a:lnSpc>
              <a:spcBef>
                <a:spcPct val="20000"/>
              </a:spcBef>
              <a:spcAft>
                <a:spcPct val="0"/>
              </a:spcAft>
              <a:buClr>
                <a:srgbClr val="CCB400"/>
              </a:buClr>
              <a:buSzTx/>
              <a:buFont typeface="Wingdings 2" pitchFamily="18" charset="2"/>
              <a:buChar char=""/>
              <a:tabLst/>
              <a:defRPr lang="en-US" sz="22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rgbClr val="77315D"/>
              </a:buClr>
              <a:buFont typeface="Arial" panose="020B0604020202020204" pitchFamily="34" charset="0"/>
              <a:buChar char="–"/>
              <a:defRPr lang="en-US" sz="20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Clr>
                <a:srgbClr val="77315D"/>
              </a:buClr>
              <a:buFont typeface="Arial" panose="020B0604020202020204" pitchFamily="34" charset="0"/>
              <a:buChar char="»"/>
              <a:defRPr lang="en-US"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000" i="1" dirty="0">
                <a:latin typeface="STIX Two Text" panose="02020603050405020304" pitchFamily="18" charset="0"/>
              </a:rPr>
              <a:t>Copyright ©2019 McGraw-Hill Education. All rights reserved. No reproduction or distribution without the prior written consent of McGraw-Hill Education.</a:t>
            </a:r>
          </a:p>
        </p:txBody>
      </p:sp>
    </p:spTree>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4"/>
          <p:cNvSpPr>
            <a:spLocks noGrp="1"/>
          </p:cNvSpPr>
          <p:nvPr>
            <p:ph type="ctrTitle"/>
          </p:nvPr>
        </p:nvSpPr>
        <p:spPr>
          <a:xfrm>
            <a:off x="914400" y="2225675"/>
            <a:ext cx="7315200" cy="3124200"/>
          </a:xfrm>
        </p:spPr>
        <p:txBody>
          <a:bodyPr/>
          <a:lstStyle/>
          <a:p>
            <a:br>
              <a:rPr lang="en-US" altLang="en-US" dirty="0">
                <a:ea typeface="ＭＳ Ｐゴシック" pitchFamily="34" charset="-128"/>
              </a:rPr>
            </a:br>
            <a:r>
              <a:rPr lang="en-US" altLang="en-US" dirty="0">
                <a:ea typeface="ＭＳ Ｐゴシック" pitchFamily="34" charset="-128"/>
              </a:rPr>
              <a:t>    </a:t>
            </a:r>
            <a:r>
              <a:rPr lang="en-US" altLang="en-US" sz="4400" dirty="0">
                <a:ea typeface="ＭＳ Ｐゴシック" pitchFamily="34" charset="-128"/>
              </a:rPr>
              <a:t>C1: </a:t>
            </a:r>
            <a:br>
              <a:rPr lang="en-US" altLang="en-US" sz="4400" dirty="0">
                <a:ea typeface="ＭＳ Ｐゴシック" pitchFamily="34" charset="-128"/>
              </a:rPr>
            </a:br>
            <a:r>
              <a:rPr lang="en-US" dirty="0">
                <a:solidFill>
                  <a:prstClr val="black"/>
                </a:solidFill>
              </a:rPr>
              <a:t>Define standard costs and explain how standard cost information is useful for management by exception.</a:t>
            </a:r>
            <a:br>
              <a:rPr lang="en-US" dirty="0">
                <a:solidFill>
                  <a:prstClr val="black"/>
                </a:solidFill>
              </a:rPr>
            </a:br>
            <a:endParaRPr lang="en-US" altLang="en-US" sz="4400" dirty="0">
              <a:ea typeface="ＭＳ Ｐゴシック" pitchFamily="34" charset="-128"/>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126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835421"/>
            <a:ext cx="7315200" cy="87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26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5776" y="5643860"/>
            <a:ext cx="7315200" cy="76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
        <p:nvSpPr>
          <p:cNvPr id="10" name="Rectangle 9">
            <a:extLst>
              <a:ext uri="{FF2B5EF4-FFF2-40B4-BE49-F238E27FC236}">
                <a16:creationId xmlns:a16="http://schemas.microsoft.com/office/drawing/2014/main" id="{E7A347A0-D33F-6345-92AC-665333BB242D}"/>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id="{6A4111FD-7270-6C44-B10B-0AD40D743EF0}"/>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10</a:t>
            </a:fld>
            <a:endParaRPr lang="en-US" dirty="0">
              <a:solidFill>
                <a:schemeClr val="tx1">
                  <a:lumMod val="50000"/>
                  <a:lumOff val="50000"/>
                </a:schemeClr>
              </a:solidFill>
            </a:endParaRPr>
          </a:p>
        </p:txBody>
      </p:sp>
    </p:spTree>
    <p:extLst>
      <p:ext uri="{BB962C8B-B14F-4D97-AF65-F5344CB8AC3E}">
        <p14:creationId xmlns:p14="http://schemas.microsoft.com/office/powerpoint/2010/main" val="1353849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3920511" y="5181600"/>
            <a:ext cx="5080216" cy="11977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400" b="1" dirty="0"/>
              <a:t>Manufacturers use standard costing for direct materials, direct labor and overhead costs.</a:t>
            </a:r>
          </a:p>
        </p:txBody>
      </p:sp>
      <p:sp>
        <p:nvSpPr>
          <p:cNvPr id="11267" name="Rectangle 3"/>
          <p:cNvSpPr>
            <a:spLocks noChangeArrowheads="1"/>
          </p:cNvSpPr>
          <p:nvPr/>
        </p:nvSpPr>
        <p:spPr bwMode="auto">
          <a:xfrm>
            <a:off x="3920511" y="4267200"/>
            <a:ext cx="3938190" cy="8535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b="1" dirty="0"/>
              <a:t>The expected level of performance.</a:t>
            </a:r>
          </a:p>
        </p:txBody>
      </p:sp>
      <p:sp>
        <p:nvSpPr>
          <p:cNvPr id="11268" name="Rectangle 4"/>
          <p:cNvSpPr>
            <a:spLocks noChangeArrowheads="1"/>
          </p:cNvSpPr>
          <p:nvPr/>
        </p:nvSpPr>
        <p:spPr bwMode="auto">
          <a:xfrm>
            <a:off x="3657600" y="2156866"/>
            <a:ext cx="5618527" cy="8284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b="1" dirty="0"/>
              <a:t>Preset costs for delivering a product </a:t>
            </a:r>
          </a:p>
          <a:p>
            <a:pPr eaLnBrk="1" hangingPunct="1"/>
            <a:r>
              <a:rPr lang="en-US" altLang="en-US" sz="2400" b="1" dirty="0"/>
              <a:t>or service under normal conditions.</a:t>
            </a:r>
          </a:p>
        </p:txBody>
      </p:sp>
      <p:sp>
        <p:nvSpPr>
          <p:cNvPr id="11269" name="Rectangle 5"/>
          <p:cNvSpPr>
            <a:spLocks noChangeArrowheads="1"/>
          </p:cNvSpPr>
          <p:nvPr/>
        </p:nvSpPr>
        <p:spPr bwMode="auto">
          <a:xfrm>
            <a:off x="3886200" y="2993236"/>
            <a:ext cx="4877376" cy="11977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b="1" dirty="0"/>
              <a:t>Established by personnel, engineering, and accounting studies using past experiences.</a:t>
            </a:r>
          </a:p>
        </p:txBody>
      </p:sp>
      <p:grpSp>
        <p:nvGrpSpPr>
          <p:cNvPr id="11271" name="Group 16"/>
          <p:cNvGrpSpPr>
            <a:grpSpLocks/>
          </p:cNvGrpSpPr>
          <p:nvPr/>
        </p:nvGrpSpPr>
        <p:grpSpPr bwMode="auto">
          <a:xfrm>
            <a:off x="381000" y="2514272"/>
            <a:ext cx="3539509" cy="3594154"/>
            <a:chOff x="192" y="1197"/>
            <a:chExt cx="2249" cy="2198"/>
          </a:xfrm>
        </p:grpSpPr>
        <p:graphicFrame>
          <p:nvGraphicFramePr>
            <p:cNvPr id="11274" name="Object 3"/>
            <p:cNvGraphicFramePr>
              <a:graphicFrameLocks/>
            </p:cNvGraphicFramePr>
            <p:nvPr/>
          </p:nvGraphicFramePr>
          <p:xfrm>
            <a:off x="192" y="1601"/>
            <a:ext cx="1584" cy="1794"/>
          </p:xfrm>
          <a:graphic>
            <a:graphicData uri="http://schemas.openxmlformats.org/presentationml/2006/ole">
              <mc:AlternateContent xmlns:mc="http://schemas.openxmlformats.org/markup-compatibility/2006">
                <mc:Choice xmlns:v="urn:schemas-microsoft-com:vml" Requires="v">
                  <p:oleObj spid="_x0000_s11437" name="Clip" r:id="rId4" imgW="4231440" imgH="4960080" progId="">
                    <p:embed/>
                  </p:oleObj>
                </mc:Choice>
                <mc:Fallback>
                  <p:oleObj name="Clip" r:id="rId4" imgW="4231440" imgH="4960080" progId="">
                    <p:embed/>
                    <p:pic>
                      <p:nvPicPr>
                        <p:cNvPr id="0" name="Picture 2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 y="1601"/>
                          <a:ext cx="1584" cy="179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75" name="Rectangle 9"/>
            <p:cNvSpPr>
              <a:spLocks noChangeArrowheads="1"/>
            </p:cNvSpPr>
            <p:nvPr/>
          </p:nvSpPr>
          <p:spPr bwMode="auto">
            <a:xfrm>
              <a:off x="467" y="2051"/>
              <a:ext cx="1074" cy="5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b="1" dirty="0">
                  <a:solidFill>
                    <a:schemeClr val="tx2">
                      <a:lumMod val="50000"/>
                    </a:schemeClr>
                  </a:solidFill>
                </a:rPr>
                <a:t>Standard</a:t>
              </a:r>
              <a:br>
                <a:rPr lang="en-US" altLang="en-US" sz="2400" b="1" dirty="0">
                  <a:solidFill>
                    <a:schemeClr val="tx2">
                      <a:lumMod val="50000"/>
                    </a:schemeClr>
                  </a:solidFill>
                </a:rPr>
              </a:br>
              <a:r>
                <a:rPr lang="en-US" altLang="en-US" sz="2400" b="1" dirty="0">
                  <a:solidFill>
                    <a:schemeClr val="tx2">
                      <a:lumMod val="50000"/>
                    </a:schemeClr>
                  </a:solidFill>
                </a:rPr>
                <a:t> costs are </a:t>
              </a:r>
            </a:p>
          </p:txBody>
        </p:sp>
        <p:sp>
          <p:nvSpPr>
            <p:cNvPr id="11276" name="Line 10"/>
            <p:cNvSpPr>
              <a:spLocks noChangeShapeType="1"/>
            </p:cNvSpPr>
            <p:nvPr/>
          </p:nvSpPr>
          <p:spPr bwMode="auto">
            <a:xfrm flipV="1">
              <a:off x="1592" y="1197"/>
              <a:ext cx="682" cy="1063"/>
            </a:xfrm>
            <a:prstGeom prst="line">
              <a:avLst/>
            </a:prstGeom>
            <a:noFill/>
            <a:ln w="38100">
              <a:solidFill>
                <a:schemeClr val="tx2"/>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GB" dirty="0"/>
            </a:p>
          </p:txBody>
        </p:sp>
        <p:sp>
          <p:nvSpPr>
            <p:cNvPr id="11277" name="Line 11"/>
            <p:cNvSpPr>
              <a:spLocks noChangeShapeType="1"/>
            </p:cNvSpPr>
            <p:nvPr/>
          </p:nvSpPr>
          <p:spPr bwMode="auto">
            <a:xfrm flipV="1">
              <a:off x="1544" y="1853"/>
              <a:ext cx="778" cy="507"/>
            </a:xfrm>
            <a:prstGeom prst="line">
              <a:avLst/>
            </a:prstGeom>
            <a:noFill/>
            <a:ln w="38100">
              <a:solidFill>
                <a:schemeClr val="tx2"/>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GB" dirty="0"/>
            </a:p>
          </p:txBody>
        </p:sp>
        <p:sp>
          <p:nvSpPr>
            <p:cNvPr id="11278" name="Line 12"/>
            <p:cNvSpPr>
              <a:spLocks noChangeShapeType="1"/>
            </p:cNvSpPr>
            <p:nvPr/>
          </p:nvSpPr>
          <p:spPr bwMode="auto">
            <a:xfrm>
              <a:off x="1642" y="2369"/>
              <a:ext cx="729" cy="45"/>
            </a:xfrm>
            <a:prstGeom prst="line">
              <a:avLst/>
            </a:prstGeom>
            <a:noFill/>
            <a:ln w="38100">
              <a:solidFill>
                <a:schemeClr val="tx2"/>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GB" dirty="0"/>
            </a:p>
          </p:txBody>
        </p:sp>
        <p:sp>
          <p:nvSpPr>
            <p:cNvPr id="11279" name="Line 13"/>
            <p:cNvSpPr>
              <a:spLocks noChangeShapeType="1"/>
            </p:cNvSpPr>
            <p:nvPr/>
          </p:nvSpPr>
          <p:spPr bwMode="auto">
            <a:xfrm>
              <a:off x="1592" y="2360"/>
              <a:ext cx="849" cy="752"/>
            </a:xfrm>
            <a:prstGeom prst="line">
              <a:avLst/>
            </a:prstGeom>
            <a:noFill/>
            <a:ln w="38100">
              <a:solidFill>
                <a:schemeClr val="tx2"/>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GB" dirty="0"/>
            </a:p>
          </p:txBody>
        </p:sp>
        <p:sp>
          <p:nvSpPr>
            <p:cNvPr id="11280" name="AutoShape 14"/>
            <p:cNvSpPr>
              <a:spLocks noChangeArrowheads="1"/>
            </p:cNvSpPr>
            <p:nvPr/>
          </p:nvSpPr>
          <p:spPr bwMode="auto">
            <a:xfrm>
              <a:off x="1492" y="2260"/>
              <a:ext cx="232" cy="184"/>
            </a:xfrm>
            <a:prstGeom prst="star16">
              <a:avLst>
                <a:gd name="adj" fmla="val 37500"/>
              </a:avLst>
            </a:prstGeom>
            <a:solidFill>
              <a:schemeClr val="hlink"/>
            </a:solidFill>
            <a:ln w="12700">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grpSp>
      <p:sp>
        <p:nvSpPr>
          <p:cNvPr id="11272" name="Rectangle 15"/>
          <p:cNvSpPr>
            <a:spLocks noGrp="1" noChangeArrowheads="1"/>
          </p:cNvSpPr>
          <p:nvPr>
            <p:ph type="title"/>
          </p:nvPr>
        </p:nvSpPr>
        <p:spPr>
          <a:xfrm>
            <a:off x="293688" y="274638"/>
            <a:ext cx="8534400" cy="1143000"/>
          </a:xfrm>
        </p:spPr>
        <p:txBody>
          <a:bodyPr/>
          <a:lstStyle/>
          <a:p>
            <a:r>
              <a:rPr lang="en-US" altLang="en-US" b="1" dirty="0"/>
              <a:t>Standard Costing</a:t>
            </a:r>
          </a:p>
        </p:txBody>
      </p:sp>
      <p:sp>
        <p:nvSpPr>
          <p:cNvPr id="20" name="TextBox 19"/>
          <p:cNvSpPr txBox="1"/>
          <p:nvPr/>
        </p:nvSpPr>
        <p:spPr>
          <a:xfrm>
            <a:off x="381000" y="1295400"/>
            <a:ext cx="8229600" cy="800219"/>
          </a:xfrm>
          <a:prstGeom prst="rect">
            <a:avLst/>
          </a:prstGeom>
          <a:solidFill>
            <a:schemeClr val="bg1">
              <a:lumMod val="95000"/>
            </a:schemeClr>
          </a:solidFill>
          <a:ln>
            <a:solidFill>
              <a:schemeClr val="tx2"/>
            </a:solidFill>
          </a:ln>
        </p:spPr>
        <p:txBody>
          <a:bodyPr wrap="square" rtlCol="0">
            <a:spAutoFit/>
          </a:bodyPr>
          <a:lstStyle/>
          <a:p>
            <a:pPr algn="ctr"/>
            <a:r>
              <a:rPr lang="en-US" sz="2300" b="1" i="1" dirty="0">
                <a:latin typeface="Arial Narrow" pitchFamily="34" charset="0"/>
              </a:rPr>
              <a:t>Standard costs can be used in a flexible budgeting system to enable management to better understand the reasons for variances</a:t>
            </a:r>
          </a:p>
        </p:txBody>
      </p:sp>
      <p:sp>
        <p:nvSpPr>
          <p:cNvPr id="21" name="Rounded Rectangle 20"/>
          <p:cNvSpPr/>
          <p:nvPr/>
        </p:nvSpPr>
        <p:spPr>
          <a:xfrm>
            <a:off x="0" y="6644471"/>
            <a:ext cx="8153400" cy="18211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C1</a:t>
            </a:r>
            <a:r>
              <a:rPr lang="en-US" altLang="en-US" sz="1100" b="1" kern="0" noProof="0" dirty="0">
                <a:solidFill>
                  <a:prstClr val="black"/>
                </a:solidFill>
                <a:latin typeface="Arial Narrow" pitchFamily="34" charset="0"/>
                <a:cs typeface="+mn-cs"/>
              </a:rPr>
              <a:t>:</a:t>
            </a:r>
            <a:r>
              <a:rPr lang="en-US" sz="1100" dirty="0">
                <a:solidFill>
                  <a:prstClr val="black"/>
                </a:solidFill>
                <a:latin typeface="Calibri"/>
              </a:rPr>
              <a:t> </a:t>
            </a:r>
            <a:r>
              <a:rPr lang="en-US" sz="1100" dirty="0">
                <a:solidFill>
                  <a:prstClr val="black"/>
                </a:solidFill>
              </a:rPr>
              <a:t>Define standard costs and explain how standard cost information is useful for management by exception.</a:t>
            </a:r>
            <a:endParaRPr lang="en-US" sz="1100" dirty="0"/>
          </a:p>
        </p:txBody>
      </p:sp>
      <p:sp>
        <p:nvSpPr>
          <p:cNvPr id="22" name="Rectangle 21">
            <a:extLst>
              <a:ext uri="{FF2B5EF4-FFF2-40B4-BE49-F238E27FC236}">
                <a16:creationId xmlns:a16="http://schemas.microsoft.com/office/drawing/2014/main" id="{4399F620-5ED2-C649-8817-35C9C502EEDA}"/>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23" name="Slide Number Placeholder 7">
            <a:extLst>
              <a:ext uri="{FF2B5EF4-FFF2-40B4-BE49-F238E27FC236}">
                <a16:creationId xmlns:a16="http://schemas.microsoft.com/office/drawing/2014/main" id="{6F288036-2717-CE46-87E1-5E7243E01FFD}"/>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11</a:t>
            </a:fld>
            <a:endParaRPr lang="en-US" dirty="0">
              <a:solidFill>
                <a:schemeClr val="tx1">
                  <a:lumMod val="50000"/>
                  <a:lumOff val="50000"/>
                </a:schemeClr>
              </a:solidFill>
            </a:endParaRP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wipe(left)">
                                      <p:cBhvr>
                                        <p:cTn id="7" dur="1000"/>
                                        <p:tgtEl>
                                          <p:spTgt spid="112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1269"/>
                                        </p:tgtEl>
                                        <p:attrNameLst>
                                          <p:attrName>style.visibility</p:attrName>
                                        </p:attrNameLst>
                                      </p:cBhvr>
                                      <p:to>
                                        <p:strVal val="visible"/>
                                      </p:to>
                                    </p:set>
                                    <p:animEffect transition="in" filter="wipe(left)">
                                      <p:cBhvr>
                                        <p:cTn id="11" dur="2000"/>
                                        <p:tgtEl>
                                          <p:spTgt spid="11269"/>
                                        </p:tgtEl>
                                      </p:cBhvr>
                                    </p:animEffect>
                                  </p:childTnLst>
                                </p:cTn>
                              </p:par>
                            </p:childTnLst>
                          </p:cTn>
                        </p:par>
                        <p:par>
                          <p:cTn id="12" fill="hold">
                            <p:stCondLst>
                              <p:cond delay="3000"/>
                            </p:stCondLst>
                            <p:childTnLst>
                              <p:par>
                                <p:cTn id="13" presetID="22" presetClass="entr" presetSubtype="8" fill="hold" grpId="0" nodeType="afterEffect">
                                  <p:stCondLst>
                                    <p:cond delay="0"/>
                                  </p:stCondLst>
                                  <p:childTnLst>
                                    <p:set>
                                      <p:cBhvr>
                                        <p:cTn id="14" dur="1" fill="hold">
                                          <p:stCondLst>
                                            <p:cond delay="0"/>
                                          </p:stCondLst>
                                        </p:cTn>
                                        <p:tgtEl>
                                          <p:spTgt spid="11267"/>
                                        </p:tgtEl>
                                        <p:attrNameLst>
                                          <p:attrName>style.visibility</p:attrName>
                                        </p:attrNameLst>
                                      </p:cBhvr>
                                      <p:to>
                                        <p:strVal val="visible"/>
                                      </p:to>
                                    </p:set>
                                    <p:animEffect transition="in" filter="wipe(left)">
                                      <p:cBhvr>
                                        <p:cTn id="15" dur="2000"/>
                                        <p:tgtEl>
                                          <p:spTgt spid="11267"/>
                                        </p:tgtEl>
                                      </p:cBhvr>
                                    </p:animEffect>
                                  </p:childTnLst>
                                </p:cTn>
                              </p:par>
                            </p:childTnLst>
                          </p:cTn>
                        </p:par>
                        <p:par>
                          <p:cTn id="16" fill="hold">
                            <p:stCondLst>
                              <p:cond delay="5000"/>
                            </p:stCondLst>
                            <p:childTnLst>
                              <p:par>
                                <p:cTn id="17" presetID="22" presetClass="entr" presetSubtype="8" fill="hold" grpId="0" nodeType="afterEffect">
                                  <p:stCondLst>
                                    <p:cond delay="0"/>
                                  </p:stCondLst>
                                  <p:childTnLst>
                                    <p:set>
                                      <p:cBhvr>
                                        <p:cTn id="18" dur="1" fill="hold">
                                          <p:stCondLst>
                                            <p:cond delay="0"/>
                                          </p:stCondLst>
                                        </p:cTn>
                                        <p:tgtEl>
                                          <p:spTgt spid="11266"/>
                                        </p:tgtEl>
                                        <p:attrNameLst>
                                          <p:attrName>style.visibility</p:attrName>
                                        </p:attrNameLst>
                                      </p:cBhvr>
                                      <p:to>
                                        <p:strVal val="visible"/>
                                      </p:to>
                                    </p:set>
                                    <p:animEffect transition="in" filter="wipe(left)">
                                      <p:cBhvr>
                                        <p:cTn id="19" dur="20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7" grpId="0"/>
      <p:bldP spid="11268" grpId="0"/>
      <p:bldP spid="1126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Grp="1" noChangeArrowheads="1"/>
          </p:cNvSpPr>
          <p:nvPr>
            <p:ph type="title"/>
          </p:nvPr>
        </p:nvSpPr>
        <p:spPr>
          <a:xfrm>
            <a:off x="304800" y="274638"/>
            <a:ext cx="8534400" cy="1143000"/>
          </a:xfrm>
        </p:spPr>
        <p:txBody>
          <a:bodyPr/>
          <a:lstStyle/>
          <a:p>
            <a:r>
              <a:rPr lang="en-US" altLang="en-US" b="1" dirty="0"/>
              <a:t>Setting Standard Costs</a:t>
            </a:r>
          </a:p>
        </p:txBody>
      </p:sp>
      <p:grpSp>
        <p:nvGrpSpPr>
          <p:cNvPr id="13315" name="Group 42"/>
          <p:cNvGrpSpPr>
            <a:grpSpLocks/>
          </p:cNvGrpSpPr>
          <p:nvPr/>
        </p:nvGrpSpPr>
        <p:grpSpPr bwMode="auto">
          <a:xfrm>
            <a:off x="1160463" y="1524000"/>
            <a:ext cx="6711950" cy="1046163"/>
            <a:chOff x="1160462" y="1524000"/>
            <a:chExt cx="6712744" cy="1046163"/>
          </a:xfrm>
        </p:grpSpPr>
        <p:sp>
          <p:nvSpPr>
            <p:cNvPr id="13333" name="AutoShape 12"/>
            <p:cNvSpPr>
              <a:spLocks noChangeArrowheads="1"/>
            </p:cNvSpPr>
            <p:nvPr/>
          </p:nvSpPr>
          <p:spPr bwMode="auto">
            <a:xfrm>
              <a:off x="5765006" y="1524794"/>
              <a:ext cx="2108200" cy="1041400"/>
            </a:xfrm>
            <a:prstGeom prst="roundRect">
              <a:avLst>
                <a:gd name="adj" fmla="val 12495"/>
              </a:avLst>
            </a:prstGeom>
            <a:solidFill>
              <a:srgbClr val="CCFFCC"/>
            </a:solidFill>
            <a:ln w="25400">
              <a:solidFill>
                <a:srgbClr val="000000"/>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sp>
          <p:nvSpPr>
            <p:cNvPr id="13334" name="Rectangle 13"/>
            <p:cNvSpPr>
              <a:spLocks noChangeArrowheads="1"/>
            </p:cNvSpPr>
            <p:nvPr/>
          </p:nvSpPr>
          <p:spPr bwMode="auto">
            <a:xfrm>
              <a:off x="5848350" y="1618457"/>
              <a:ext cx="1941513" cy="950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800" b="1" dirty="0"/>
                <a:t>Quantity</a:t>
              </a:r>
              <a:br>
                <a:rPr lang="en-US" altLang="en-US" sz="2800" b="1" dirty="0"/>
              </a:br>
              <a:r>
                <a:rPr lang="en-US" altLang="en-US" sz="2800" b="1" dirty="0"/>
                <a:t>Standards</a:t>
              </a:r>
            </a:p>
          </p:txBody>
        </p:sp>
        <p:sp>
          <p:nvSpPr>
            <p:cNvPr id="13335" name="AutoShape 16"/>
            <p:cNvSpPr>
              <a:spLocks noChangeArrowheads="1"/>
            </p:cNvSpPr>
            <p:nvPr/>
          </p:nvSpPr>
          <p:spPr bwMode="auto">
            <a:xfrm>
              <a:off x="1160462" y="1524000"/>
              <a:ext cx="2108200" cy="1041400"/>
            </a:xfrm>
            <a:prstGeom prst="roundRect">
              <a:avLst>
                <a:gd name="adj" fmla="val 12495"/>
              </a:avLst>
            </a:prstGeom>
            <a:solidFill>
              <a:srgbClr val="CCFFCC"/>
            </a:solidFill>
            <a:ln w="25400">
              <a:solidFill>
                <a:srgbClr val="000000"/>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dirty="0"/>
            </a:p>
          </p:txBody>
        </p:sp>
        <p:sp>
          <p:nvSpPr>
            <p:cNvPr id="13336" name="AutoShape 17"/>
            <p:cNvSpPr>
              <a:spLocks noChangeArrowheads="1"/>
            </p:cNvSpPr>
            <p:nvPr/>
          </p:nvSpPr>
          <p:spPr bwMode="auto">
            <a:xfrm>
              <a:off x="1206500" y="1544638"/>
              <a:ext cx="2016125" cy="1025525"/>
            </a:xfrm>
            <a:prstGeom prst="roundRect">
              <a:avLst>
                <a:gd name="adj" fmla="val 12495"/>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wrap="non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800" b="1" dirty="0"/>
                <a:t>Price</a:t>
              </a:r>
              <a:br>
                <a:rPr lang="en-US" altLang="en-US" sz="2800" b="1" dirty="0"/>
              </a:br>
              <a:r>
                <a:rPr lang="en-US" altLang="en-US" sz="2800" b="1" dirty="0"/>
                <a:t>Standards</a:t>
              </a:r>
            </a:p>
          </p:txBody>
        </p:sp>
        <p:sp>
          <p:nvSpPr>
            <p:cNvPr id="13337" name="TextBox 20"/>
            <p:cNvSpPr txBox="1">
              <a:spLocks noChangeArrowheads="1"/>
            </p:cNvSpPr>
            <p:nvPr/>
          </p:nvSpPr>
          <p:spPr bwMode="auto">
            <a:xfrm>
              <a:off x="3672683" y="1570028"/>
              <a:ext cx="1744594"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800" b="1" dirty="0">
                  <a:solidFill>
                    <a:srgbClr val="FF0000"/>
                  </a:solidFill>
                </a:rPr>
                <a:t>Direct </a:t>
              </a:r>
              <a:br>
                <a:rPr lang="en-US" altLang="en-US" sz="2800" b="1" dirty="0">
                  <a:solidFill>
                    <a:srgbClr val="FF0000"/>
                  </a:solidFill>
                </a:rPr>
              </a:br>
              <a:r>
                <a:rPr lang="en-US" altLang="en-US" sz="2800" b="1" dirty="0">
                  <a:solidFill>
                    <a:srgbClr val="FF0000"/>
                  </a:solidFill>
                </a:rPr>
                <a:t>Materials</a:t>
              </a:r>
            </a:p>
          </p:txBody>
        </p:sp>
        <p:cxnSp>
          <p:nvCxnSpPr>
            <p:cNvPr id="23" name="Straight Arrow Connector 22"/>
            <p:cNvCxnSpPr/>
            <p:nvPr/>
          </p:nvCxnSpPr>
          <p:spPr>
            <a:xfrm flipV="1">
              <a:off x="5294801" y="2046288"/>
              <a:ext cx="481069" cy="158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3276849" y="2046288"/>
              <a:ext cx="479482" cy="158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3" name="Group 41"/>
          <p:cNvGrpSpPr>
            <a:grpSpLocks/>
          </p:cNvGrpSpPr>
          <p:nvPr/>
        </p:nvGrpSpPr>
        <p:grpSpPr bwMode="auto">
          <a:xfrm>
            <a:off x="1160463" y="3327400"/>
            <a:ext cx="6711950" cy="1044575"/>
            <a:chOff x="1160462" y="3147993"/>
            <a:chExt cx="6712744" cy="1043007"/>
          </a:xfrm>
        </p:grpSpPr>
        <p:sp>
          <p:nvSpPr>
            <p:cNvPr id="13326" name="AutoShape 13"/>
            <p:cNvSpPr>
              <a:spLocks noChangeArrowheads="1"/>
            </p:cNvSpPr>
            <p:nvPr/>
          </p:nvSpPr>
          <p:spPr bwMode="auto">
            <a:xfrm>
              <a:off x="5765006" y="3147993"/>
              <a:ext cx="2108200" cy="1041400"/>
            </a:xfrm>
            <a:prstGeom prst="roundRect">
              <a:avLst>
                <a:gd name="adj" fmla="val 12495"/>
              </a:avLst>
            </a:prstGeom>
            <a:solidFill>
              <a:schemeClr val="bg2"/>
            </a:solidFill>
            <a:ln w="25400">
              <a:solidFill>
                <a:schemeClr val="tx1"/>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sp>
          <p:nvSpPr>
            <p:cNvPr id="13327" name="Rectangle 14"/>
            <p:cNvSpPr>
              <a:spLocks noChangeArrowheads="1"/>
            </p:cNvSpPr>
            <p:nvPr/>
          </p:nvSpPr>
          <p:spPr bwMode="auto">
            <a:xfrm>
              <a:off x="5848350" y="3190856"/>
              <a:ext cx="1941513" cy="950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800" b="1" dirty="0"/>
                <a:t>Time</a:t>
              </a:r>
              <a:br>
                <a:rPr lang="en-US" altLang="en-US" sz="2800" b="1" dirty="0"/>
              </a:br>
              <a:r>
                <a:rPr lang="en-US" altLang="en-US" sz="2800" b="1" dirty="0"/>
                <a:t>Standards</a:t>
              </a:r>
              <a:endParaRPr lang="en-US" altLang="en-US" sz="2800" b="1" dirty="0">
                <a:solidFill>
                  <a:schemeClr val="bg2"/>
                </a:solidFill>
              </a:endParaRPr>
            </a:p>
          </p:txBody>
        </p:sp>
        <p:sp>
          <p:nvSpPr>
            <p:cNvPr id="13328" name="AutoShape 15"/>
            <p:cNvSpPr>
              <a:spLocks noChangeArrowheads="1"/>
            </p:cNvSpPr>
            <p:nvPr/>
          </p:nvSpPr>
          <p:spPr bwMode="auto">
            <a:xfrm>
              <a:off x="1160462" y="3147993"/>
              <a:ext cx="2108200" cy="1041400"/>
            </a:xfrm>
            <a:prstGeom prst="roundRect">
              <a:avLst>
                <a:gd name="adj" fmla="val 12495"/>
              </a:avLst>
            </a:prstGeom>
            <a:solidFill>
              <a:schemeClr val="bg2"/>
            </a:solidFill>
            <a:ln w="25400">
              <a:solidFill>
                <a:schemeClr val="tx1"/>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sp>
          <p:nvSpPr>
            <p:cNvPr id="13329" name="Rectangle 16"/>
            <p:cNvSpPr>
              <a:spLocks noChangeArrowheads="1"/>
            </p:cNvSpPr>
            <p:nvPr/>
          </p:nvSpPr>
          <p:spPr bwMode="auto">
            <a:xfrm>
              <a:off x="1243806" y="3190856"/>
              <a:ext cx="1941513" cy="950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800" b="1" dirty="0"/>
                <a:t>Rate</a:t>
              </a:r>
              <a:br>
                <a:rPr lang="en-US" altLang="en-US" sz="2800" b="1" dirty="0"/>
              </a:br>
              <a:r>
                <a:rPr lang="en-US" altLang="en-US" sz="2800" b="1" dirty="0"/>
                <a:t>Standards</a:t>
              </a:r>
              <a:endParaRPr lang="en-US" altLang="en-US" sz="2800" b="1" dirty="0">
                <a:solidFill>
                  <a:schemeClr val="bg2"/>
                </a:solidFill>
              </a:endParaRPr>
            </a:p>
          </p:txBody>
        </p:sp>
        <p:sp>
          <p:nvSpPr>
            <p:cNvPr id="13330" name="TextBox 29"/>
            <p:cNvSpPr txBox="1">
              <a:spLocks noChangeArrowheads="1"/>
            </p:cNvSpPr>
            <p:nvPr/>
          </p:nvSpPr>
          <p:spPr bwMode="auto">
            <a:xfrm>
              <a:off x="3942892" y="3236893"/>
              <a:ext cx="1204176"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800" b="1" dirty="0">
                  <a:solidFill>
                    <a:srgbClr val="0033CC"/>
                  </a:solidFill>
                </a:rPr>
                <a:t>Direct</a:t>
              </a:r>
              <a:br>
                <a:rPr lang="en-US" altLang="en-US" sz="2800" b="1" dirty="0">
                  <a:solidFill>
                    <a:srgbClr val="0033CC"/>
                  </a:solidFill>
                </a:rPr>
              </a:br>
              <a:r>
                <a:rPr lang="en-US" altLang="en-US" sz="2800" b="1" dirty="0">
                  <a:solidFill>
                    <a:srgbClr val="0033CC"/>
                  </a:solidFill>
                </a:rPr>
                <a:t>Labor</a:t>
              </a:r>
            </a:p>
          </p:txBody>
        </p:sp>
        <p:cxnSp>
          <p:nvCxnSpPr>
            <p:cNvPr id="31" name="Straight Arrow Connector 30"/>
            <p:cNvCxnSpPr/>
            <p:nvPr/>
          </p:nvCxnSpPr>
          <p:spPr>
            <a:xfrm flipV="1">
              <a:off x="5294801" y="3713880"/>
              <a:ext cx="481069" cy="1585"/>
            </a:xfrm>
            <a:prstGeom prst="straightConnector1">
              <a:avLst/>
            </a:prstGeom>
            <a:ln w="28575">
              <a:solidFill>
                <a:srgbClr val="0033CC"/>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flipV="1">
              <a:off x="3276849" y="3713880"/>
              <a:ext cx="479482" cy="1585"/>
            </a:xfrm>
            <a:prstGeom prst="straightConnector1">
              <a:avLst/>
            </a:prstGeom>
            <a:ln w="28575">
              <a:solidFill>
                <a:srgbClr val="0033CC"/>
              </a:solidFill>
              <a:tailEnd type="arrow"/>
            </a:ln>
          </p:spPr>
          <p:style>
            <a:lnRef idx="1">
              <a:schemeClr val="accent1"/>
            </a:lnRef>
            <a:fillRef idx="0">
              <a:schemeClr val="accent1"/>
            </a:fillRef>
            <a:effectRef idx="0">
              <a:schemeClr val="accent1"/>
            </a:effectRef>
            <a:fontRef idx="minor">
              <a:schemeClr val="tx1"/>
            </a:fontRef>
          </p:style>
        </p:cxnSp>
      </p:grpSp>
      <p:grpSp>
        <p:nvGrpSpPr>
          <p:cNvPr id="4" name="Group 40"/>
          <p:cNvGrpSpPr>
            <a:grpSpLocks/>
          </p:cNvGrpSpPr>
          <p:nvPr/>
        </p:nvGrpSpPr>
        <p:grpSpPr bwMode="auto">
          <a:xfrm>
            <a:off x="1160463" y="5129213"/>
            <a:ext cx="6711950" cy="1042987"/>
            <a:chOff x="1160462" y="4900593"/>
            <a:chExt cx="6712744" cy="1043007"/>
          </a:xfrm>
        </p:grpSpPr>
        <p:sp>
          <p:nvSpPr>
            <p:cNvPr id="13319" name="AutoShape 13"/>
            <p:cNvSpPr>
              <a:spLocks noChangeArrowheads="1"/>
            </p:cNvSpPr>
            <p:nvPr/>
          </p:nvSpPr>
          <p:spPr bwMode="auto">
            <a:xfrm>
              <a:off x="5765006" y="4900593"/>
              <a:ext cx="2108200" cy="1041400"/>
            </a:xfrm>
            <a:prstGeom prst="roundRect">
              <a:avLst>
                <a:gd name="adj" fmla="val 12495"/>
              </a:avLst>
            </a:prstGeom>
            <a:solidFill>
              <a:srgbClr val="FCD1C1"/>
            </a:solidFill>
            <a:ln w="25400">
              <a:solidFill>
                <a:schemeClr val="tx1"/>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dirty="0"/>
            </a:p>
          </p:txBody>
        </p:sp>
        <p:sp>
          <p:nvSpPr>
            <p:cNvPr id="13320" name="Rectangle 14"/>
            <p:cNvSpPr>
              <a:spLocks noChangeArrowheads="1"/>
            </p:cNvSpPr>
            <p:nvPr/>
          </p:nvSpPr>
          <p:spPr bwMode="auto">
            <a:xfrm>
              <a:off x="5848350" y="4943456"/>
              <a:ext cx="1941513" cy="950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800" b="1" dirty="0"/>
                <a:t>Activity</a:t>
              </a:r>
              <a:br>
                <a:rPr lang="en-US" altLang="en-US" sz="2800" b="1" dirty="0"/>
              </a:br>
              <a:r>
                <a:rPr lang="en-US" altLang="en-US" sz="2800" b="1" dirty="0"/>
                <a:t>Standards</a:t>
              </a:r>
              <a:endParaRPr lang="en-US" altLang="en-US" sz="2800" b="1" dirty="0">
                <a:solidFill>
                  <a:schemeClr val="bg2"/>
                </a:solidFill>
              </a:endParaRPr>
            </a:p>
          </p:txBody>
        </p:sp>
        <p:sp>
          <p:nvSpPr>
            <p:cNvPr id="13321" name="AutoShape 15"/>
            <p:cNvSpPr>
              <a:spLocks noChangeArrowheads="1"/>
            </p:cNvSpPr>
            <p:nvPr/>
          </p:nvSpPr>
          <p:spPr bwMode="auto">
            <a:xfrm>
              <a:off x="1160462" y="4900593"/>
              <a:ext cx="2108200" cy="1041400"/>
            </a:xfrm>
            <a:prstGeom prst="roundRect">
              <a:avLst>
                <a:gd name="adj" fmla="val 12495"/>
              </a:avLst>
            </a:prstGeom>
            <a:solidFill>
              <a:srgbClr val="FCD1C1"/>
            </a:solidFill>
            <a:ln w="25400">
              <a:solidFill>
                <a:schemeClr val="tx1"/>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sp>
          <p:nvSpPr>
            <p:cNvPr id="13322" name="Rectangle 16"/>
            <p:cNvSpPr>
              <a:spLocks noChangeArrowheads="1"/>
            </p:cNvSpPr>
            <p:nvPr/>
          </p:nvSpPr>
          <p:spPr bwMode="auto">
            <a:xfrm>
              <a:off x="1243806" y="4943456"/>
              <a:ext cx="1941513" cy="950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800" b="1" dirty="0"/>
                <a:t>Rate</a:t>
              </a:r>
              <a:br>
                <a:rPr lang="en-US" altLang="en-US" sz="2800" b="1" dirty="0"/>
              </a:br>
              <a:r>
                <a:rPr lang="en-US" altLang="en-US" sz="2800" b="1" dirty="0"/>
                <a:t>Standards</a:t>
              </a:r>
              <a:endParaRPr lang="en-US" altLang="en-US" sz="2800" b="1" dirty="0">
                <a:solidFill>
                  <a:schemeClr val="bg2"/>
                </a:solidFill>
              </a:endParaRPr>
            </a:p>
          </p:txBody>
        </p:sp>
        <p:sp>
          <p:nvSpPr>
            <p:cNvPr id="13323" name="TextBox 37"/>
            <p:cNvSpPr txBox="1">
              <a:spLocks noChangeArrowheads="1"/>
            </p:cNvSpPr>
            <p:nvPr/>
          </p:nvSpPr>
          <p:spPr bwMode="auto">
            <a:xfrm>
              <a:off x="3623094" y="4989493"/>
              <a:ext cx="1843773"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800" b="1" dirty="0">
                  <a:solidFill>
                    <a:srgbClr val="008000"/>
                  </a:solidFill>
                </a:rPr>
                <a:t>Variable</a:t>
              </a:r>
              <a:br>
                <a:rPr lang="en-US" altLang="en-US" sz="2800" b="1" dirty="0">
                  <a:solidFill>
                    <a:srgbClr val="008000"/>
                  </a:solidFill>
                </a:rPr>
              </a:br>
              <a:r>
                <a:rPr lang="en-US" altLang="en-US" sz="2800" b="1" dirty="0">
                  <a:solidFill>
                    <a:srgbClr val="008000"/>
                  </a:solidFill>
                </a:rPr>
                <a:t>Overhead</a:t>
              </a:r>
            </a:p>
          </p:txBody>
        </p:sp>
        <p:cxnSp>
          <p:nvCxnSpPr>
            <p:cNvPr id="39" name="Straight Arrow Connector 38"/>
            <p:cNvCxnSpPr/>
            <p:nvPr/>
          </p:nvCxnSpPr>
          <p:spPr>
            <a:xfrm flipV="1">
              <a:off x="5294801" y="5465754"/>
              <a:ext cx="481069" cy="1587"/>
            </a:xfrm>
            <a:prstGeom prst="straightConnector1">
              <a:avLst/>
            </a:prstGeom>
            <a:ln w="28575">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flipV="1">
              <a:off x="3276849" y="5465754"/>
              <a:ext cx="479482" cy="1587"/>
            </a:xfrm>
            <a:prstGeom prst="straightConnector1">
              <a:avLst/>
            </a:prstGeom>
            <a:ln w="28575">
              <a:solidFill>
                <a:srgbClr val="008000"/>
              </a:solidFill>
              <a:tailEnd type="arrow"/>
            </a:ln>
          </p:spPr>
          <p:style>
            <a:lnRef idx="1">
              <a:schemeClr val="accent1"/>
            </a:lnRef>
            <a:fillRef idx="0">
              <a:schemeClr val="accent1"/>
            </a:fillRef>
            <a:effectRef idx="0">
              <a:schemeClr val="accent1"/>
            </a:effectRef>
            <a:fontRef idx="minor">
              <a:schemeClr val="tx1"/>
            </a:fontRef>
          </p:style>
        </p:cxnSp>
      </p:grpSp>
      <p:sp>
        <p:nvSpPr>
          <p:cNvPr id="33" name="Rounded Rectangle 32"/>
          <p:cNvSpPr/>
          <p:nvPr/>
        </p:nvSpPr>
        <p:spPr>
          <a:xfrm>
            <a:off x="0" y="6644471"/>
            <a:ext cx="8153400" cy="18211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C1</a:t>
            </a:r>
            <a:r>
              <a:rPr lang="en-US" altLang="en-US" sz="1100" b="1" kern="0" noProof="0" dirty="0">
                <a:solidFill>
                  <a:prstClr val="black"/>
                </a:solidFill>
                <a:latin typeface="Arial Narrow" pitchFamily="34" charset="0"/>
                <a:cs typeface="+mn-cs"/>
              </a:rPr>
              <a:t>:</a:t>
            </a:r>
            <a:r>
              <a:rPr lang="en-US" sz="1100" dirty="0">
                <a:solidFill>
                  <a:prstClr val="black"/>
                </a:solidFill>
                <a:latin typeface="Calibri"/>
              </a:rPr>
              <a:t> </a:t>
            </a:r>
            <a:r>
              <a:rPr lang="en-US" sz="1100" dirty="0">
                <a:solidFill>
                  <a:prstClr val="black"/>
                </a:solidFill>
              </a:rPr>
              <a:t>Define standard costs and explain how standard cost information is useful for management by exception.</a:t>
            </a:r>
            <a:endParaRPr lang="en-US" sz="1100" dirty="0"/>
          </a:p>
        </p:txBody>
      </p:sp>
      <p:sp>
        <p:nvSpPr>
          <p:cNvPr id="34" name="Rectangle 33">
            <a:extLst>
              <a:ext uri="{FF2B5EF4-FFF2-40B4-BE49-F238E27FC236}">
                <a16:creationId xmlns:a16="http://schemas.microsoft.com/office/drawing/2014/main" id="{E5BF31EA-E3FD-1F4A-AE2F-C1D694AF16AD}"/>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35" name="Slide Number Placeholder 7">
            <a:extLst>
              <a:ext uri="{FF2B5EF4-FFF2-40B4-BE49-F238E27FC236}">
                <a16:creationId xmlns:a16="http://schemas.microsoft.com/office/drawing/2014/main" id="{94070CC9-1CB0-4D47-891A-96E73D1FA4B3}"/>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12</a:t>
            </a:fld>
            <a:endParaRPr lang="en-US" dirty="0">
              <a:solidFill>
                <a:schemeClr val="tx1">
                  <a:lumMod val="50000"/>
                  <a:lumOff val="50000"/>
                </a:schemeClr>
              </a:solidFill>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1000"/>
                                        <p:tgtEl>
                                          <p:spTgt spid="3"/>
                                        </p:tgtEl>
                                      </p:cBhvr>
                                    </p:animEffect>
                                  </p:childTnLst>
                                </p:cTn>
                              </p:par>
                            </p:childTnLst>
                          </p:cTn>
                        </p:par>
                        <p:par>
                          <p:cTn id="8" fill="hold" nodeType="afterGroup">
                            <p:stCondLst>
                              <p:cond delay="2000"/>
                            </p:stCondLst>
                            <p:childTnLst>
                              <p:par>
                                <p:cTn id="9" presetID="16" presetClass="entr" presetSubtype="37" fill="hold"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5"/>
          <p:cNvSpPr>
            <a:spLocks noGrp="1" noChangeArrowheads="1"/>
          </p:cNvSpPr>
          <p:nvPr>
            <p:ph type="title"/>
          </p:nvPr>
        </p:nvSpPr>
        <p:spPr>
          <a:xfrm>
            <a:off x="304800" y="274638"/>
            <a:ext cx="8534400" cy="1143000"/>
          </a:xfrm>
        </p:spPr>
        <p:txBody>
          <a:bodyPr/>
          <a:lstStyle/>
          <a:p>
            <a:r>
              <a:rPr lang="en-US" altLang="en-US" b="1" dirty="0"/>
              <a:t>Standard Costs Example</a:t>
            </a:r>
          </a:p>
        </p:txBody>
      </p:sp>
      <p:pic>
        <p:nvPicPr>
          <p:cNvPr id="1434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6279" y="3173519"/>
            <a:ext cx="8639175" cy="19240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9" name="TextBox 8"/>
          <p:cNvSpPr txBox="1"/>
          <p:nvPr/>
        </p:nvSpPr>
        <p:spPr>
          <a:xfrm>
            <a:off x="457200" y="1143000"/>
            <a:ext cx="8229600" cy="1200329"/>
          </a:xfrm>
          <a:prstGeom prst="rect">
            <a:avLst/>
          </a:prstGeom>
          <a:solidFill>
            <a:schemeClr val="bg1">
              <a:lumMod val="95000"/>
            </a:schemeClr>
          </a:solidFill>
          <a:ln>
            <a:solidFill>
              <a:schemeClr val="accent1">
                <a:lumMod val="75000"/>
              </a:schemeClr>
            </a:solidFill>
          </a:ln>
        </p:spPr>
        <p:txBody>
          <a:bodyPr wrap="square" rtlCol="0">
            <a:spAutoFit/>
          </a:bodyPr>
          <a:lstStyle/>
          <a:p>
            <a:pPr algn="ctr"/>
            <a:r>
              <a:rPr lang="en-US" sz="2400" b="1" dirty="0"/>
              <a:t>The standard costs of direct materials, direct labor, and overhead for one bat, manufactured by </a:t>
            </a:r>
            <a:r>
              <a:rPr lang="en-US" sz="2400" b="1" i="1" dirty="0"/>
              <a:t>ProBat</a:t>
            </a:r>
            <a:r>
              <a:rPr lang="en-US" sz="2400" b="1" dirty="0"/>
              <a:t>, are shown below.  </a:t>
            </a:r>
            <a:r>
              <a:rPr lang="en-US" sz="2200" b="1" dirty="0"/>
              <a:t>This is called a </a:t>
            </a:r>
            <a:r>
              <a:rPr lang="en-US" sz="2200" b="1" i="1" dirty="0"/>
              <a:t>standard cost card. </a:t>
            </a:r>
            <a:endParaRPr lang="en-US" sz="2200" b="1" dirty="0"/>
          </a:p>
        </p:txBody>
      </p:sp>
      <p:sp>
        <p:nvSpPr>
          <p:cNvPr id="10" name="TextBox 9"/>
          <p:cNvSpPr txBox="1"/>
          <p:nvPr/>
        </p:nvSpPr>
        <p:spPr>
          <a:xfrm>
            <a:off x="982133" y="5367868"/>
            <a:ext cx="7696200" cy="830997"/>
          </a:xfrm>
          <a:prstGeom prst="rect">
            <a:avLst/>
          </a:prstGeom>
          <a:solidFill>
            <a:schemeClr val="accent1">
              <a:lumMod val="20000"/>
              <a:lumOff val="80000"/>
            </a:schemeClr>
          </a:solidFill>
        </p:spPr>
        <p:txBody>
          <a:bodyPr wrap="square" rtlCol="0">
            <a:spAutoFit/>
          </a:bodyPr>
          <a:lstStyle/>
          <a:p>
            <a:pPr algn="ctr"/>
            <a:r>
              <a:rPr lang="en-US" sz="2400" b="1" i="1" dirty="0">
                <a:latin typeface="+mn-lt"/>
              </a:rPr>
              <a:t>These standard cost amounts are then used </a:t>
            </a:r>
            <a:r>
              <a:rPr lang="en-US" sz="2400" b="1" dirty="0">
                <a:latin typeface="+mn-lt"/>
              </a:rPr>
              <a:t>to prepare manufacturing budgets for a budgeted level of production.</a:t>
            </a:r>
          </a:p>
        </p:txBody>
      </p:sp>
      <p:sp>
        <p:nvSpPr>
          <p:cNvPr id="11" name="Rounded Rectangle 10"/>
          <p:cNvSpPr/>
          <p:nvPr/>
        </p:nvSpPr>
        <p:spPr>
          <a:xfrm>
            <a:off x="0" y="6644471"/>
            <a:ext cx="8153400" cy="18211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C1</a:t>
            </a:r>
            <a:r>
              <a:rPr lang="en-US" altLang="en-US" sz="1100" b="1" kern="0" noProof="0" dirty="0">
                <a:solidFill>
                  <a:prstClr val="black"/>
                </a:solidFill>
                <a:latin typeface="Arial Narrow" pitchFamily="34" charset="0"/>
                <a:cs typeface="+mn-cs"/>
              </a:rPr>
              <a:t>:</a:t>
            </a:r>
            <a:r>
              <a:rPr lang="en-US" sz="1100" dirty="0">
                <a:solidFill>
                  <a:prstClr val="black"/>
                </a:solidFill>
                <a:latin typeface="Calibri"/>
              </a:rPr>
              <a:t> </a:t>
            </a:r>
            <a:r>
              <a:rPr lang="en-US" sz="1100" dirty="0">
                <a:solidFill>
                  <a:prstClr val="black"/>
                </a:solidFill>
              </a:rPr>
              <a:t>Define standard costs and explain how standard cost information is useful for management by exception.</a:t>
            </a:r>
            <a:endParaRPr lang="en-US" sz="1100" dirty="0"/>
          </a:p>
        </p:txBody>
      </p:sp>
      <p:sp>
        <p:nvSpPr>
          <p:cNvPr id="12" name="TextBox 11"/>
          <p:cNvSpPr txBox="1"/>
          <p:nvPr/>
        </p:nvSpPr>
        <p:spPr>
          <a:xfrm>
            <a:off x="7875587" y="2424263"/>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21.5</a:t>
            </a:r>
          </a:p>
        </p:txBody>
      </p:sp>
      <p:sp>
        <p:nvSpPr>
          <p:cNvPr id="14" name="Rectangle 13">
            <a:extLst>
              <a:ext uri="{FF2B5EF4-FFF2-40B4-BE49-F238E27FC236}">
                <a16:creationId xmlns:a16="http://schemas.microsoft.com/office/drawing/2014/main" id="{EC109969-E005-E64E-AB60-16C8E341E89E}"/>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5" name="Slide Number Placeholder 7">
            <a:extLst>
              <a:ext uri="{FF2B5EF4-FFF2-40B4-BE49-F238E27FC236}">
                <a16:creationId xmlns:a16="http://schemas.microsoft.com/office/drawing/2014/main" id="{629B9F11-6CD8-EC4E-9EDF-D92A6ACD5C7E}"/>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13</a:t>
            </a:fld>
            <a:endParaRPr lang="en-US" dirty="0">
              <a:solidFill>
                <a:schemeClr val="tx1">
                  <a:lumMod val="50000"/>
                  <a:lumOff val="50000"/>
                </a:schemeClr>
              </a:solidFill>
            </a:endParaRP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4"/>
          <p:cNvSpPr>
            <a:spLocks noGrp="1"/>
          </p:cNvSpPr>
          <p:nvPr>
            <p:ph type="ctrTitle"/>
          </p:nvPr>
        </p:nvSpPr>
        <p:spPr>
          <a:xfrm>
            <a:off x="914400" y="1524000"/>
            <a:ext cx="7315200" cy="3124200"/>
          </a:xfrm>
        </p:spPr>
        <p:txBody>
          <a:bodyPr/>
          <a:lstStyle/>
          <a:p>
            <a:br>
              <a:rPr lang="en-US" altLang="en-US" dirty="0">
                <a:ea typeface="ＭＳ Ｐゴシック" pitchFamily="34" charset="-128"/>
              </a:rPr>
            </a:br>
            <a:r>
              <a:rPr lang="en-US" altLang="en-US" dirty="0">
                <a:ea typeface="ＭＳ Ｐゴシック" pitchFamily="34" charset="-128"/>
              </a:rPr>
              <a:t>    P</a:t>
            </a:r>
            <a:r>
              <a:rPr lang="en-US" altLang="en-US" sz="4400" dirty="0">
                <a:ea typeface="ＭＳ Ｐゴシック" pitchFamily="34" charset="-128"/>
              </a:rPr>
              <a:t>2: </a:t>
            </a:r>
            <a:br>
              <a:rPr lang="en-US" altLang="en-US" sz="4400" dirty="0">
                <a:ea typeface="ＭＳ Ｐゴシック" pitchFamily="34" charset="-128"/>
              </a:rPr>
            </a:br>
            <a:r>
              <a:rPr lang="en-US" dirty="0">
                <a:solidFill>
                  <a:prstClr val="black"/>
                </a:solidFill>
              </a:rPr>
              <a:t>Compute the total cost variance.</a:t>
            </a:r>
            <a:endParaRPr lang="en-US" altLang="en-US" sz="4400" dirty="0">
              <a:ea typeface="ＭＳ Ｐゴシック" pitchFamily="34" charset="-128"/>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126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9800" y="1951263"/>
            <a:ext cx="7315200" cy="87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26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4999263"/>
            <a:ext cx="7315200" cy="76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
        <p:nvSpPr>
          <p:cNvPr id="10" name="Rectangle 9">
            <a:extLst>
              <a:ext uri="{FF2B5EF4-FFF2-40B4-BE49-F238E27FC236}">
                <a16:creationId xmlns:a16="http://schemas.microsoft.com/office/drawing/2014/main" id="{15589919-2691-D64E-A7E4-C235E7E65C70}"/>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id="{CEDBD2DC-6725-1242-97ED-A5BE05685550}"/>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14</a:t>
            </a:fld>
            <a:endParaRPr lang="en-US" dirty="0">
              <a:solidFill>
                <a:schemeClr val="tx1">
                  <a:lumMod val="50000"/>
                  <a:lumOff val="50000"/>
                </a:schemeClr>
              </a:solidFill>
            </a:endParaRPr>
          </a:p>
        </p:txBody>
      </p:sp>
    </p:spTree>
    <p:extLst>
      <p:ext uri="{BB962C8B-B14F-4D97-AF65-F5344CB8AC3E}">
        <p14:creationId xmlns:p14="http://schemas.microsoft.com/office/powerpoint/2010/main" val="1353849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3"/>
          <p:cNvSpPr>
            <a:spLocks noGrp="1" noChangeArrowheads="1"/>
          </p:cNvSpPr>
          <p:nvPr>
            <p:ph type="title"/>
          </p:nvPr>
        </p:nvSpPr>
        <p:spPr>
          <a:xfrm>
            <a:off x="293688" y="274638"/>
            <a:ext cx="8534400" cy="1143000"/>
          </a:xfrm>
        </p:spPr>
        <p:txBody>
          <a:bodyPr/>
          <a:lstStyle/>
          <a:p>
            <a:r>
              <a:rPr lang="en-US" altLang="en-US" b="1" dirty="0"/>
              <a:t>Cost Variances</a:t>
            </a:r>
          </a:p>
        </p:txBody>
      </p:sp>
      <p:sp>
        <p:nvSpPr>
          <p:cNvPr id="29" name="Rectangle 23"/>
          <p:cNvSpPr>
            <a:spLocks noChangeArrowheads="1"/>
          </p:cNvSpPr>
          <p:nvPr/>
        </p:nvSpPr>
        <p:spPr bwMode="auto">
          <a:xfrm>
            <a:off x="1761067" y="4341911"/>
            <a:ext cx="5867400" cy="828432"/>
          </a:xfrm>
          <a:prstGeom prst="rect">
            <a:avLst/>
          </a:prstGeom>
          <a:solidFill>
            <a:srgbClr val="FFFFCC"/>
          </a:solidFill>
          <a:ln w="25400">
            <a:solidFill>
              <a:schemeClr val="accent1">
                <a:lumMod val="75000"/>
              </a:schemeClr>
            </a:solidFill>
            <a:miter lim="800000"/>
            <a:headEnd/>
            <a:tailEnd/>
          </a:ln>
        </p:spPr>
        <p:txBody>
          <a:bodyPr wrap="squar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b="1" dirty="0">
                <a:solidFill>
                  <a:schemeClr val="tx2"/>
                </a:solidFill>
              </a:rPr>
              <a:t>If actual cost &lt;</a:t>
            </a:r>
            <a:r>
              <a:rPr lang="en-US" altLang="en-US" sz="2400" b="1" dirty="0">
                <a:solidFill>
                  <a:srgbClr val="438E00"/>
                </a:solidFill>
              </a:rPr>
              <a:t> </a:t>
            </a:r>
            <a:r>
              <a:rPr lang="en-US" altLang="en-US" sz="2400" b="1" dirty="0">
                <a:solidFill>
                  <a:schemeClr val="tx2"/>
                </a:solidFill>
              </a:rPr>
              <a:t>standard cost</a:t>
            </a:r>
            <a:br>
              <a:rPr lang="en-US" altLang="en-US" sz="2400" b="1" dirty="0">
                <a:solidFill>
                  <a:schemeClr val="tx2"/>
                </a:solidFill>
              </a:rPr>
            </a:br>
            <a:r>
              <a:rPr lang="en-US" altLang="en-US" sz="2400" b="1" dirty="0">
                <a:solidFill>
                  <a:schemeClr val="tx2"/>
                </a:solidFill>
              </a:rPr>
              <a:t>Variance is </a:t>
            </a:r>
            <a:r>
              <a:rPr lang="en-US" altLang="en-US" sz="2400" b="1" u="sng" dirty="0">
                <a:solidFill>
                  <a:schemeClr val="tx2"/>
                </a:solidFill>
              </a:rPr>
              <a:t>favorable (F)</a:t>
            </a:r>
            <a:r>
              <a:rPr lang="en-US" altLang="en-US" sz="2400" b="1" dirty="0">
                <a:solidFill>
                  <a:schemeClr val="tx2"/>
                </a:solidFill>
              </a:rPr>
              <a:t>. </a:t>
            </a:r>
          </a:p>
        </p:txBody>
      </p:sp>
      <p:sp>
        <p:nvSpPr>
          <p:cNvPr id="30" name="Rectangle 25"/>
          <p:cNvSpPr>
            <a:spLocks noChangeArrowheads="1"/>
          </p:cNvSpPr>
          <p:nvPr/>
        </p:nvSpPr>
        <p:spPr bwMode="auto">
          <a:xfrm>
            <a:off x="1761067" y="3095043"/>
            <a:ext cx="5867400" cy="828432"/>
          </a:xfrm>
          <a:prstGeom prst="rect">
            <a:avLst/>
          </a:prstGeom>
          <a:solidFill>
            <a:srgbClr val="F6E9B4"/>
          </a:solidFill>
          <a:ln w="25400">
            <a:solidFill>
              <a:schemeClr val="accent1">
                <a:lumMod val="75000"/>
              </a:schemeClr>
            </a:solidFill>
            <a:miter lim="800000"/>
            <a:headEnd/>
            <a:tailEnd/>
          </a:ln>
        </p:spPr>
        <p:txBody>
          <a:bodyPr wrap="squar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b="1" dirty="0">
                <a:solidFill>
                  <a:srgbClr val="500093"/>
                </a:solidFill>
              </a:rPr>
              <a:t>If actual cost </a:t>
            </a:r>
            <a:r>
              <a:rPr lang="en-US" altLang="en-US" sz="2400" b="1" dirty="0">
                <a:solidFill>
                  <a:srgbClr val="FF0000"/>
                </a:solidFill>
              </a:rPr>
              <a:t>&gt; </a:t>
            </a:r>
            <a:r>
              <a:rPr lang="en-US" altLang="en-US" sz="2400" b="1" dirty="0">
                <a:solidFill>
                  <a:srgbClr val="500093"/>
                </a:solidFill>
              </a:rPr>
              <a:t> standard cost</a:t>
            </a:r>
            <a:br>
              <a:rPr lang="en-US" altLang="en-US" sz="2400" b="1" dirty="0">
                <a:solidFill>
                  <a:srgbClr val="500093"/>
                </a:solidFill>
              </a:rPr>
            </a:br>
            <a:r>
              <a:rPr lang="en-US" altLang="en-US" sz="2400" b="1" dirty="0">
                <a:solidFill>
                  <a:srgbClr val="500093"/>
                </a:solidFill>
              </a:rPr>
              <a:t>Variance is </a:t>
            </a:r>
            <a:r>
              <a:rPr lang="en-US" altLang="en-US" sz="2400" b="1" u="sng" dirty="0">
                <a:solidFill>
                  <a:srgbClr val="FC0128"/>
                </a:solidFill>
              </a:rPr>
              <a:t>unfavorable (U)</a:t>
            </a:r>
            <a:r>
              <a:rPr lang="en-US" altLang="en-US" sz="2400" b="1" dirty="0">
                <a:solidFill>
                  <a:srgbClr val="500093"/>
                </a:solidFill>
              </a:rPr>
              <a:t>. </a:t>
            </a:r>
          </a:p>
        </p:txBody>
      </p:sp>
      <p:sp>
        <p:nvSpPr>
          <p:cNvPr id="34" name="Rounded Rectangle 33"/>
          <p:cNvSpPr/>
          <p:nvPr/>
        </p:nvSpPr>
        <p:spPr>
          <a:xfrm>
            <a:off x="0" y="6583362"/>
            <a:ext cx="3657600" cy="24321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a:t>
            </a:r>
            <a:r>
              <a:rPr lang="en-US" altLang="en-US" sz="1100" b="1" kern="0" dirty="0">
                <a:solidFill>
                  <a:prstClr val="black"/>
                </a:solidFill>
                <a:latin typeface="Arial Narrow" pitchFamily="34" charset="0"/>
                <a:cs typeface="+mn-cs"/>
              </a:rPr>
              <a:t>2</a:t>
            </a:r>
            <a:r>
              <a:rPr lang="en-US" altLang="en-US" sz="1100" b="1" kern="0" noProof="0" dirty="0">
                <a:solidFill>
                  <a:prstClr val="black"/>
                </a:solidFill>
                <a:latin typeface="Arial Narrow" pitchFamily="34" charset="0"/>
                <a:cs typeface="+mn-cs"/>
              </a:rPr>
              <a:t>: </a:t>
            </a:r>
            <a:r>
              <a:rPr lang="en-US" sz="1100" dirty="0">
                <a:solidFill>
                  <a:prstClr val="black"/>
                </a:solidFill>
              </a:rPr>
              <a:t>Compute the total cost variance.</a:t>
            </a:r>
            <a:endParaRPr lang="en-US" sz="1100" dirty="0"/>
          </a:p>
        </p:txBody>
      </p:sp>
      <p:sp>
        <p:nvSpPr>
          <p:cNvPr id="35" name="Rectangle 22"/>
          <p:cNvSpPr>
            <a:spLocks noChangeArrowheads="1"/>
          </p:cNvSpPr>
          <p:nvPr/>
        </p:nvSpPr>
        <p:spPr bwMode="auto">
          <a:xfrm>
            <a:off x="1761067" y="1478843"/>
            <a:ext cx="5858933" cy="1197764"/>
          </a:xfrm>
          <a:prstGeom prst="rect">
            <a:avLst/>
          </a:prstGeom>
          <a:solidFill>
            <a:srgbClr val="C0FEF9"/>
          </a:solidFill>
          <a:ln w="25400">
            <a:solidFill>
              <a:schemeClr val="accent1">
                <a:lumMod val="75000"/>
              </a:schemeClr>
            </a:solidFill>
            <a:miter lim="800000"/>
            <a:headEnd/>
            <a:tailEnd/>
          </a:ln>
        </p:spPr>
        <p:txBody>
          <a:bodyPr wrap="squar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b="1" i="1" dirty="0">
                <a:solidFill>
                  <a:srgbClr val="002060"/>
                </a:solidFill>
              </a:rPr>
              <a:t>Cost variance is the</a:t>
            </a:r>
            <a:br>
              <a:rPr lang="en-US" altLang="en-US" sz="2400" b="1" dirty="0">
                <a:solidFill>
                  <a:srgbClr val="002060"/>
                </a:solidFill>
              </a:rPr>
            </a:br>
            <a:r>
              <a:rPr lang="en-US" altLang="en-US" sz="2400" b="1" dirty="0">
                <a:solidFill>
                  <a:srgbClr val="002060"/>
                </a:solidFill>
              </a:rPr>
              <a:t>difference between actual and standard cost.</a:t>
            </a:r>
          </a:p>
        </p:txBody>
      </p:sp>
      <p:sp>
        <p:nvSpPr>
          <p:cNvPr id="9" name="Rectangle 8">
            <a:extLst>
              <a:ext uri="{FF2B5EF4-FFF2-40B4-BE49-F238E27FC236}">
                <a16:creationId xmlns:a16="http://schemas.microsoft.com/office/drawing/2014/main" id="{3A8E9792-5127-9F44-B8F3-96904703C825}"/>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Slide Number Placeholder 7">
            <a:extLst>
              <a:ext uri="{FF2B5EF4-FFF2-40B4-BE49-F238E27FC236}">
                <a16:creationId xmlns:a16="http://schemas.microsoft.com/office/drawing/2014/main" id="{433B11C5-880C-1C4A-9D52-F53F8645EAAC}"/>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15</a:t>
            </a:fld>
            <a:endParaRPr lang="en-US" dirty="0">
              <a:solidFill>
                <a:schemeClr val="tx1">
                  <a:lumMod val="50000"/>
                  <a:lumOff val="50000"/>
                </a:schemeClr>
              </a:solidFill>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trips(downLeft)">
                                      <p:cBhvr>
                                        <p:cTn id="7" dur="1000"/>
                                        <p:tgtEl>
                                          <p:spTgt spid="29"/>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strips(downLeft)">
                                      <p:cBhvr>
                                        <p:cTn id="10"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3"/>
          <p:cNvSpPr>
            <a:spLocks noGrp="1" noChangeArrowheads="1"/>
          </p:cNvSpPr>
          <p:nvPr>
            <p:ph type="title"/>
          </p:nvPr>
        </p:nvSpPr>
        <p:spPr>
          <a:xfrm>
            <a:off x="293688" y="274638"/>
            <a:ext cx="8534400" cy="1143000"/>
          </a:xfrm>
        </p:spPr>
        <p:txBody>
          <a:bodyPr/>
          <a:lstStyle/>
          <a:p>
            <a:r>
              <a:rPr lang="en-US" altLang="en-US" b="1" dirty="0"/>
              <a:t>Cost Variance Analysis</a:t>
            </a:r>
          </a:p>
        </p:txBody>
      </p:sp>
      <p:pic>
        <p:nvPicPr>
          <p:cNvPr id="1638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7103" y="1677904"/>
            <a:ext cx="8291513" cy="20555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4"/>
          <p:cNvSpPr/>
          <p:nvPr/>
        </p:nvSpPr>
        <p:spPr>
          <a:xfrm>
            <a:off x="471487" y="3841960"/>
            <a:ext cx="8291513" cy="2209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Arial" pitchFamily="34" charset="0"/>
              <a:buChar char="•"/>
              <a:defRPr/>
            </a:pPr>
            <a:r>
              <a:rPr lang="en-US" sz="2200" dirty="0">
                <a:solidFill>
                  <a:schemeClr val="tx2">
                    <a:lumMod val="75000"/>
                  </a:schemeClr>
                </a:solidFill>
              </a:rPr>
              <a:t>   Variance analysis involves preparing a standard cost performance</a:t>
            </a:r>
            <a:br>
              <a:rPr lang="en-US" sz="2200" dirty="0">
                <a:solidFill>
                  <a:schemeClr val="tx2">
                    <a:lumMod val="75000"/>
                  </a:schemeClr>
                </a:solidFill>
              </a:rPr>
            </a:br>
            <a:r>
              <a:rPr lang="en-US" sz="2200" dirty="0">
                <a:solidFill>
                  <a:schemeClr val="tx2">
                    <a:lumMod val="75000"/>
                  </a:schemeClr>
                </a:solidFill>
              </a:rPr>
              <a:t>     report. </a:t>
            </a:r>
            <a:br>
              <a:rPr lang="en-US" sz="2200" dirty="0">
                <a:solidFill>
                  <a:schemeClr val="tx2">
                    <a:lumMod val="75000"/>
                  </a:schemeClr>
                </a:solidFill>
              </a:rPr>
            </a:br>
            <a:r>
              <a:rPr lang="en-US" sz="800" dirty="0">
                <a:solidFill>
                  <a:schemeClr val="tx2">
                    <a:lumMod val="75000"/>
                  </a:schemeClr>
                </a:solidFill>
              </a:rPr>
              <a:t> </a:t>
            </a:r>
          </a:p>
          <a:p>
            <a:pPr>
              <a:buFont typeface="Arial" pitchFamily="34" charset="0"/>
              <a:buChar char="•"/>
            </a:pPr>
            <a:r>
              <a:rPr lang="en-US" sz="2200" dirty="0">
                <a:solidFill>
                  <a:schemeClr val="tx2">
                    <a:lumMod val="75000"/>
                  </a:schemeClr>
                </a:solidFill>
              </a:rPr>
              <a:t>    Computing and analyzing variances. </a:t>
            </a:r>
            <a:br>
              <a:rPr lang="en-US" sz="2200" dirty="0">
                <a:solidFill>
                  <a:schemeClr val="tx2">
                    <a:lumMod val="75000"/>
                  </a:schemeClr>
                </a:solidFill>
              </a:rPr>
            </a:br>
            <a:endParaRPr lang="en-US" sz="800" dirty="0">
              <a:solidFill>
                <a:schemeClr val="tx2">
                  <a:lumMod val="75000"/>
                </a:schemeClr>
              </a:solidFill>
            </a:endParaRPr>
          </a:p>
          <a:p>
            <a:pPr marL="342900" indent="-342900">
              <a:buFont typeface="Arial" pitchFamily="34" charset="0"/>
              <a:buChar char="•"/>
            </a:pPr>
            <a:r>
              <a:rPr lang="en-US" sz="2200" dirty="0">
                <a:solidFill>
                  <a:schemeClr val="tx2">
                    <a:lumMod val="75000"/>
                  </a:schemeClr>
                </a:solidFill>
              </a:rPr>
              <a:t>Identifying questions and their answers.</a:t>
            </a:r>
          </a:p>
          <a:p>
            <a:pPr marL="342900" indent="-342900">
              <a:spcBef>
                <a:spcPts val="1200"/>
              </a:spcBef>
              <a:buFont typeface="Arial" pitchFamily="34" charset="0"/>
              <a:buChar char="•"/>
            </a:pPr>
            <a:r>
              <a:rPr lang="en-US" sz="2200" dirty="0">
                <a:solidFill>
                  <a:schemeClr val="tx2">
                    <a:lumMod val="75000"/>
                  </a:schemeClr>
                </a:solidFill>
              </a:rPr>
              <a:t>Taking corrective and strategic actions (if needed). </a:t>
            </a:r>
          </a:p>
          <a:p>
            <a:pPr>
              <a:defRPr/>
            </a:pPr>
            <a:endParaRPr lang="en-US" sz="2200" dirty="0">
              <a:solidFill>
                <a:schemeClr val="tx1"/>
              </a:solidFill>
            </a:endParaRPr>
          </a:p>
        </p:txBody>
      </p:sp>
      <p:sp>
        <p:nvSpPr>
          <p:cNvPr id="8" name="Rounded Rectangle 33">
            <a:extLst>
              <a:ext uri="{FF2B5EF4-FFF2-40B4-BE49-F238E27FC236}">
                <a16:creationId xmlns:a16="http://schemas.microsoft.com/office/drawing/2014/main" id="{5B37546F-A981-4510-B592-1582736839CB}"/>
              </a:ext>
            </a:extLst>
          </p:cNvPr>
          <p:cNvSpPr/>
          <p:nvPr/>
        </p:nvSpPr>
        <p:spPr>
          <a:xfrm>
            <a:off x="0" y="6583362"/>
            <a:ext cx="3657600" cy="24321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a:t>
            </a:r>
            <a:r>
              <a:rPr lang="en-US" altLang="en-US" sz="1100" b="1" kern="0" dirty="0">
                <a:solidFill>
                  <a:prstClr val="black"/>
                </a:solidFill>
                <a:latin typeface="Arial Narrow" pitchFamily="34" charset="0"/>
                <a:cs typeface="+mn-cs"/>
              </a:rPr>
              <a:t>2</a:t>
            </a:r>
            <a:r>
              <a:rPr lang="en-US" altLang="en-US" sz="1100" b="1" kern="0" noProof="0" dirty="0">
                <a:solidFill>
                  <a:prstClr val="black"/>
                </a:solidFill>
                <a:latin typeface="Arial Narrow" pitchFamily="34" charset="0"/>
                <a:cs typeface="+mn-cs"/>
              </a:rPr>
              <a:t>: </a:t>
            </a:r>
            <a:r>
              <a:rPr lang="en-US" sz="1100" dirty="0">
                <a:solidFill>
                  <a:prstClr val="black"/>
                </a:solidFill>
              </a:rPr>
              <a:t>Compute the total cost variance.</a:t>
            </a:r>
            <a:endParaRPr lang="en-US" sz="1100" dirty="0"/>
          </a:p>
        </p:txBody>
      </p:sp>
      <p:sp>
        <p:nvSpPr>
          <p:cNvPr id="10" name="TextBox 9"/>
          <p:cNvSpPr txBox="1"/>
          <p:nvPr/>
        </p:nvSpPr>
        <p:spPr>
          <a:xfrm>
            <a:off x="7696200" y="1094472"/>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21.6</a:t>
            </a:r>
          </a:p>
        </p:txBody>
      </p:sp>
      <p:sp>
        <p:nvSpPr>
          <p:cNvPr id="11" name="Rectangle 10">
            <a:extLst>
              <a:ext uri="{FF2B5EF4-FFF2-40B4-BE49-F238E27FC236}">
                <a16:creationId xmlns:a16="http://schemas.microsoft.com/office/drawing/2014/main" id="{934B5A83-D918-624A-9672-2E80C7AF5356}"/>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id="{A2BAE2FD-DFA2-E24A-8C12-C318FA1C5958}"/>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16</a:t>
            </a:fld>
            <a:endParaRPr lang="en-US" dirty="0">
              <a:solidFill>
                <a:schemeClr val="tx1">
                  <a:lumMod val="50000"/>
                  <a:lumOff val="50000"/>
                </a:schemeClr>
              </a:solidFill>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7" presetClass="entr" presetSubtype="0" fill="hold" nodeType="after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1000"/>
                                        <p:tgtEl>
                                          <p:spTgt spid="5">
                                            <p:txEl>
                                              <p:pRg st="2" end="2"/>
                                            </p:txEl>
                                          </p:spTgt>
                                        </p:tgtEl>
                                      </p:cBhvr>
                                    </p:animEffect>
                                    <p:anim calcmode="lin" valueType="num">
                                      <p:cBhvr>
                                        <p:cTn id="21"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7" presetClass="entr" presetSubtype="0" fill="hold" nodeType="after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fade">
                                      <p:cBhvr>
                                        <p:cTn id="26" dur="1000"/>
                                        <p:tgtEl>
                                          <p:spTgt spid="5">
                                            <p:txEl>
                                              <p:pRg st="3" end="3"/>
                                            </p:txEl>
                                          </p:spTgt>
                                        </p:tgtEl>
                                      </p:cBhvr>
                                    </p:animEffect>
                                    <p:anim calcmode="lin" valueType="num">
                                      <p:cBhvr>
                                        <p:cTn id="27"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5"/>
          <p:cNvSpPr>
            <a:spLocks noGrp="1" noChangeArrowheads="1"/>
          </p:cNvSpPr>
          <p:nvPr>
            <p:ph type="title"/>
          </p:nvPr>
        </p:nvSpPr>
        <p:spPr>
          <a:xfrm>
            <a:off x="293688" y="274638"/>
            <a:ext cx="8534400" cy="1143000"/>
          </a:xfrm>
        </p:spPr>
        <p:txBody>
          <a:bodyPr/>
          <a:lstStyle/>
          <a:p>
            <a:r>
              <a:rPr lang="en-US" altLang="en-US" b="1" dirty="0"/>
              <a:t>Cost Variance Computation</a:t>
            </a:r>
          </a:p>
        </p:txBody>
      </p:sp>
      <p:sp>
        <p:nvSpPr>
          <p:cNvPr id="29" name="TextBox 28"/>
          <p:cNvSpPr txBox="1"/>
          <p:nvPr/>
        </p:nvSpPr>
        <p:spPr>
          <a:xfrm>
            <a:off x="533400" y="1219200"/>
            <a:ext cx="8077200" cy="1015663"/>
          </a:xfrm>
          <a:prstGeom prst="rect">
            <a:avLst/>
          </a:prstGeom>
          <a:solidFill>
            <a:schemeClr val="bg1">
              <a:lumMod val="95000"/>
            </a:schemeClr>
          </a:solidFill>
          <a:ln>
            <a:solidFill>
              <a:srgbClr val="002060"/>
            </a:solidFill>
          </a:ln>
        </p:spPr>
        <p:txBody>
          <a:bodyPr wrap="square" rtlCol="0">
            <a:spAutoFit/>
          </a:bodyPr>
          <a:lstStyle/>
          <a:p>
            <a:pPr algn="ctr"/>
            <a:r>
              <a:rPr lang="en-US" sz="2000" b="1" dirty="0"/>
              <a:t>Management needs information about the factors causing a cost variance, but first it must properly compute the variance. In its most simple form, a cost variance (CV) is computed as:</a:t>
            </a:r>
          </a:p>
        </p:txBody>
      </p:sp>
      <p:sp>
        <p:nvSpPr>
          <p:cNvPr id="33" name="TextBox 32"/>
          <p:cNvSpPr txBox="1"/>
          <p:nvPr/>
        </p:nvSpPr>
        <p:spPr>
          <a:xfrm>
            <a:off x="381000" y="4114800"/>
            <a:ext cx="4419600" cy="2277547"/>
          </a:xfrm>
          <a:prstGeom prst="rect">
            <a:avLst/>
          </a:prstGeom>
          <a:solidFill>
            <a:schemeClr val="accent1">
              <a:lumMod val="20000"/>
              <a:lumOff val="80000"/>
            </a:schemeClr>
          </a:solidFill>
        </p:spPr>
        <p:txBody>
          <a:bodyPr wrap="square" rtlCol="0">
            <a:spAutoFit/>
          </a:bodyPr>
          <a:lstStyle/>
          <a:p>
            <a:pPr>
              <a:buFont typeface="Arial" pitchFamily="34" charset="0"/>
              <a:buChar char="•"/>
            </a:pPr>
            <a:r>
              <a:rPr lang="en-US" sz="2200" b="1" dirty="0">
                <a:latin typeface="Arial Narrow" pitchFamily="34" charset="0"/>
              </a:rPr>
              <a:t>Actual quantity </a:t>
            </a:r>
            <a:r>
              <a:rPr lang="en-US" sz="2200" dirty="0">
                <a:latin typeface="Arial Narrow" pitchFamily="34" charset="0"/>
              </a:rPr>
              <a:t>(AQ) is the actual amount of material or labor used to manufacture the actual quantity of output. </a:t>
            </a:r>
          </a:p>
          <a:p>
            <a:endParaRPr lang="en-US" sz="1000" dirty="0">
              <a:latin typeface="Arial Narrow" pitchFamily="34" charset="0"/>
            </a:endParaRPr>
          </a:p>
          <a:p>
            <a:pPr>
              <a:buFont typeface="Arial" pitchFamily="34" charset="0"/>
              <a:buChar char="•"/>
            </a:pPr>
            <a:r>
              <a:rPr lang="en-US" sz="2200" b="1" dirty="0">
                <a:latin typeface="Arial Narrow" pitchFamily="34" charset="0"/>
              </a:rPr>
              <a:t>Standard quantity </a:t>
            </a:r>
            <a:r>
              <a:rPr lang="en-US" sz="2200" dirty="0">
                <a:latin typeface="Arial Narrow" pitchFamily="34" charset="0"/>
              </a:rPr>
              <a:t>(SQ) is the standard amount of input for the actual quantity of output.</a:t>
            </a:r>
          </a:p>
        </p:txBody>
      </p:sp>
      <p:sp>
        <p:nvSpPr>
          <p:cNvPr id="35" name="TextBox 34"/>
          <p:cNvSpPr txBox="1"/>
          <p:nvPr/>
        </p:nvSpPr>
        <p:spPr>
          <a:xfrm>
            <a:off x="5029200" y="4114800"/>
            <a:ext cx="3962400" cy="2277547"/>
          </a:xfrm>
          <a:prstGeom prst="rect">
            <a:avLst/>
          </a:prstGeom>
          <a:solidFill>
            <a:schemeClr val="tx2">
              <a:lumMod val="20000"/>
              <a:lumOff val="80000"/>
            </a:schemeClr>
          </a:solidFill>
        </p:spPr>
        <p:txBody>
          <a:bodyPr wrap="square" rtlCol="0">
            <a:spAutoFit/>
          </a:bodyPr>
          <a:lstStyle/>
          <a:p>
            <a:pPr>
              <a:buFont typeface="Arial" pitchFamily="34" charset="0"/>
              <a:buChar char="•"/>
            </a:pPr>
            <a:r>
              <a:rPr lang="en-US" sz="2200" b="1" dirty="0">
                <a:latin typeface="Arial Narrow" pitchFamily="34" charset="0"/>
              </a:rPr>
              <a:t>Actual price </a:t>
            </a:r>
            <a:r>
              <a:rPr lang="en-US" sz="2200" dirty="0">
                <a:latin typeface="Arial Narrow" pitchFamily="34" charset="0"/>
              </a:rPr>
              <a:t>(AP) is the actual amount paid to acquire the actual direct material or direct labor used during the period.</a:t>
            </a:r>
            <a:br>
              <a:rPr lang="en-US" sz="2200" dirty="0">
                <a:latin typeface="Arial Narrow" pitchFamily="34" charset="0"/>
              </a:rPr>
            </a:br>
            <a:endParaRPr lang="en-US" sz="1000" dirty="0">
              <a:latin typeface="Arial Narrow" pitchFamily="34" charset="0"/>
            </a:endParaRPr>
          </a:p>
          <a:p>
            <a:pPr>
              <a:buFont typeface="Arial" pitchFamily="34" charset="0"/>
              <a:buChar char="•"/>
            </a:pPr>
            <a:r>
              <a:rPr lang="en-US" sz="2200" b="1" dirty="0">
                <a:latin typeface="Arial Narrow" pitchFamily="34" charset="0"/>
              </a:rPr>
              <a:t>Standard price </a:t>
            </a:r>
            <a:r>
              <a:rPr lang="en-US" sz="2200" dirty="0">
                <a:latin typeface="Arial Narrow" pitchFamily="34" charset="0"/>
              </a:rPr>
              <a:t>(SP) is the standard price.</a:t>
            </a:r>
          </a:p>
        </p:txBody>
      </p:sp>
      <p:sp>
        <p:nvSpPr>
          <p:cNvPr id="11" name="Rounded Rectangle 33">
            <a:extLst>
              <a:ext uri="{FF2B5EF4-FFF2-40B4-BE49-F238E27FC236}">
                <a16:creationId xmlns:a16="http://schemas.microsoft.com/office/drawing/2014/main" id="{0BD4A02E-3B2E-4E70-A00A-341A16D21893}"/>
              </a:ext>
            </a:extLst>
          </p:cNvPr>
          <p:cNvSpPr/>
          <p:nvPr/>
        </p:nvSpPr>
        <p:spPr>
          <a:xfrm>
            <a:off x="0" y="6583362"/>
            <a:ext cx="3657600" cy="24321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a:t>
            </a:r>
            <a:r>
              <a:rPr lang="en-US" altLang="en-US" sz="1100" b="1" kern="0" dirty="0">
                <a:solidFill>
                  <a:prstClr val="black"/>
                </a:solidFill>
                <a:latin typeface="Arial Narrow" pitchFamily="34" charset="0"/>
                <a:cs typeface="+mn-cs"/>
              </a:rPr>
              <a:t>2</a:t>
            </a:r>
            <a:r>
              <a:rPr lang="en-US" altLang="en-US" sz="1100" b="1" kern="0" noProof="0" dirty="0">
                <a:solidFill>
                  <a:prstClr val="black"/>
                </a:solidFill>
                <a:latin typeface="Arial Narrow" pitchFamily="34" charset="0"/>
                <a:cs typeface="+mn-cs"/>
              </a:rPr>
              <a:t>: </a:t>
            </a:r>
            <a:r>
              <a:rPr lang="en-US" sz="1100" dirty="0">
                <a:solidFill>
                  <a:prstClr val="black"/>
                </a:solidFill>
              </a:rPr>
              <a:t>Compute the total cost variance.</a:t>
            </a:r>
            <a:endParaRPr lang="en-US" sz="1100" dirty="0"/>
          </a:p>
        </p:txBody>
      </p:sp>
      <p:pic>
        <p:nvPicPr>
          <p:cNvPr id="2" name="Picture 1">
            <a:extLst>
              <a:ext uri="{FF2B5EF4-FFF2-40B4-BE49-F238E27FC236}">
                <a16:creationId xmlns:a16="http://schemas.microsoft.com/office/drawing/2014/main" id="{09C1D59D-95BF-487B-9379-E296C3706FB8}"/>
              </a:ext>
            </a:extLst>
          </p:cNvPr>
          <p:cNvPicPr>
            <a:picLocks noChangeAspect="1"/>
          </p:cNvPicPr>
          <p:nvPr/>
        </p:nvPicPr>
        <p:blipFill>
          <a:blip r:embed="rId3"/>
          <a:stretch>
            <a:fillRect/>
          </a:stretch>
        </p:blipFill>
        <p:spPr>
          <a:xfrm>
            <a:off x="762000" y="2423967"/>
            <a:ext cx="7105329" cy="1272597"/>
          </a:xfrm>
          <a:prstGeom prst="rect">
            <a:avLst/>
          </a:prstGeom>
        </p:spPr>
      </p:pic>
      <p:sp>
        <p:nvSpPr>
          <p:cNvPr id="12" name="TextBox 11">
            <a:extLst>
              <a:ext uri="{FF2B5EF4-FFF2-40B4-BE49-F238E27FC236}">
                <a16:creationId xmlns:a16="http://schemas.microsoft.com/office/drawing/2014/main" id="{78E57BA1-EB3F-4CD9-B91D-C40225C1687B}"/>
              </a:ext>
            </a:extLst>
          </p:cNvPr>
          <p:cNvSpPr txBox="1"/>
          <p:nvPr/>
        </p:nvSpPr>
        <p:spPr>
          <a:xfrm>
            <a:off x="7924800" y="2455390"/>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21.7</a:t>
            </a:r>
          </a:p>
        </p:txBody>
      </p:sp>
      <p:sp>
        <p:nvSpPr>
          <p:cNvPr id="13" name="Rectangle 12">
            <a:extLst>
              <a:ext uri="{FF2B5EF4-FFF2-40B4-BE49-F238E27FC236}">
                <a16:creationId xmlns:a16="http://schemas.microsoft.com/office/drawing/2014/main" id="{E1BB10C9-80AE-E34D-B4C6-FBF0E318A553}"/>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4" name="Slide Number Placeholder 7">
            <a:extLst>
              <a:ext uri="{FF2B5EF4-FFF2-40B4-BE49-F238E27FC236}">
                <a16:creationId xmlns:a16="http://schemas.microsoft.com/office/drawing/2014/main" id="{CE517006-5B3F-9047-AEA1-CCC64B0CFA4A}"/>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17</a:t>
            </a:fld>
            <a:endParaRPr lang="en-US" dirty="0">
              <a:solidFill>
                <a:schemeClr val="tx1">
                  <a:lumMod val="50000"/>
                  <a:lumOff val="50000"/>
                </a:schemeClr>
              </a:solidFill>
            </a:endParaRP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7" presetClass="entr" presetSubtype="4" fill="hold" grpId="0" nodeType="afterEffect">
                                  <p:stCondLst>
                                    <p:cond delay="1000"/>
                                  </p:stCondLst>
                                  <p:childTnLst>
                                    <p:set>
                                      <p:cBhvr>
                                        <p:cTn id="11" dur="1" fill="hold">
                                          <p:stCondLst>
                                            <p:cond delay="0"/>
                                          </p:stCondLst>
                                        </p:cTn>
                                        <p:tgtEl>
                                          <p:spTgt spid="35"/>
                                        </p:tgtEl>
                                        <p:attrNameLst>
                                          <p:attrName>style.visibility</p:attrName>
                                        </p:attrNameLst>
                                      </p:cBhvr>
                                      <p:to>
                                        <p:strVal val="visible"/>
                                      </p:to>
                                    </p:set>
                                    <p:anim calcmode="lin" valueType="num">
                                      <p:cBhvr additive="base">
                                        <p:cTn id="12" dur="2000" fill="hold"/>
                                        <p:tgtEl>
                                          <p:spTgt spid="35"/>
                                        </p:tgtEl>
                                        <p:attrNameLst>
                                          <p:attrName>ppt_x</p:attrName>
                                        </p:attrNameLst>
                                      </p:cBhvr>
                                      <p:tavLst>
                                        <p:tav tm="0">
                                          <p:val>
                                            <p:strVal val="#ppt_x"/>
                                          </p:val>
                                        </p:tav>
                                        <p:tav tm="100000">
                                          <p:val>
                                            <p:strVal val="#ppt_x"/>
                                          </p:val>
                                        </p:tav>
                                      </p:tavLst>
                                    </p:anim>
                                    <p:anim calcmode="lin" valueType="num">
                                      <p:cBhvr additive="base">
                                        <p:cTn id="13" dur="20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5"/>
          <p:cNvSpPr>
            <a:spLocks noGrp="1" noChangeArrowheads="1"/>
          </p:cNvSpPr>
          <p:nvPr>
            <p:ph type="title"/>
          </p:nvPr>
        </p:nvSpPr>
        <p:spPr>
          <a:xfrm>
            <a:off x="706858" y="544034"/>
            <a:ext cx="7598942" cy="1143000"/>
          </a:xfrm>
        </p:spPr>
        <p:txBody>
          <a:bodyPr/>
          <a:lstStyle/>
          <a:p>
            <a:pPr algn="l"/>
            <a:r>
              <a:rPr lang="en-US" altLang="en-US" b="1" dirty="0"/>
              <a:t>Materials and Labor Variances</a:t>
            </a:r>
          </a:p>
        </p:txBody>
      </p:sp>
      <p:sp>
        <p:nvSpPr>
          <p:cNvPr id="29" name="TextBox 28"/>
          <p:cNvSpPr txBox="1"/>
          <p:nvPr/>
        </p:nvSpPr>
        <p:spPr>
          <a:xfrm>
            <a:off x="533617" y="1739217"/>
            <a:ext cx="8077200" cy="461665"/>
          </a:xfrm>
          <a:prstGeom prst="rect">
            <a:avLst/>
          </a:prstGeom>
          <a:solidFill>
            <a:schemeClr val="bg1">
              <a:lumMod val="95000"/>
            </a:schemeClr>
          </a:solidFill>
          <a:ln>
            <a:solidFill>
              <a:srgbClr val="002060"/>
            </a:solidFill>
          </a:ln>
        </p:spPr>
        <p:txBody>
          <a:bodyPr wrap="square" rtlCol="0">
            <a:spAutoFit/>
          </a:bodyPr>
          <a:lstStyle/>
          <a:p>
            <a:pPr algn="ctr"/>
            <a:r>
              <a:rPr lang="en-US" sz="2400" dirty="0"/>
              <a:t>Two main factors cause materials and labor variances:</a:t>
            </a:r>
          </a:p>
        </p:txBody>
      </p:sp>
      <p:sp>
        <p:nvSpPr>
          <p:cNvPr id="37" name="Right Arrow 36"/>
          <p:cNvSpPr/>
          <p:nvPr/>
        </p:nvSpPr>
        <p:spPr>
          <a:xfrm>
            <a:off x="1143000" y="4815036"/>
            <a:ext cx="7391617" cy="1407739"/>
          </a:xfrm>
          <a:prstGeom prst="righ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rPr>
              <a:t>Isolating these price and quantity factors in a </a:t>
            </a:r>
            <a:br>
              <a:rPr lang="en-US" sz="2400" dirty="0">
                <a:solidFill>
                  <a:schemeClr val="tx1"/>
                </a:solidFill>
              </a:rPr>
            </a:br>
            <a:r>
              <a:rPr lang="en-US" sz="2400" dirty="0">
                <a:solidFill>
                  <a:schemeClr val="tx1"/>
                </a:solidFill>
              </a:rPr>
              <a:t>cost variance lead to these formulas.</a:t>
            </a:r>
            <a:endParaRPr lang="en-US" altLang="en-US" sz="2400" dirty="0">
              <a:solidFill>
                <a:schemeClr val="tx1"/>
              </a:solidFill>
            </a:endParaRPr>
          </a:p>
        </p:txBody>
      </p:sp>
      <p:sp>
        <p:nvSpPr>
          <p:cNvPr id="31" name="Rounded Rectangle 33">
            <a:extLst>
              <a:ext uri="{FF2B5EF4-FFF2-40B4-BE49-F238E27FC236}">
                <a16:creationId xmlns:a16="http://schemas.microsoft.com/office/drawing/2014/main" id="{A486BBC9-1F84-4258-9CF6-9FF0019F624F}"/>
              </a:ext>
            </a:extLst>
          </p:cNvPr>
          <p:cNvSpPr/>
          <p:nvPr/>
        </p:nvSpPr>
        <p:spPr>
          <a:xfrm>
            <a:off x="0" y="6583362"/>
            <a:ext cx="3657600" cy="24321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a:t>
            </a:r>
            <a:r>
              <a:rPr lang="en-US" altLang="en-US" sz="1100" b="1" kern="0" dirty="0">
                <a:solidFill>
                  <a:prstClr val="black"/>
                </a:solidFill>
                <a:latin typeface="Arial Narrow" pitchFamily="34" charset="0"/>
                <a:cs typeface="+mn-cs"/>
              </a:rPr>
              <a:t>2</a:t>
            </a:r>
            <a:r>
              <a:rPr lang="en-US" altLang="en-US" sz="1100" b="1" kern="0" noProof="0" dirty="0">
                <a:solidFill>
                  <a:prstClr val="black"/>
                </a:solidFill>
                <a:latin typeface="Arial Narrow" pitchFamily="34" charset="0"/>
                <a:cs typeface="+mn-cs"/>
              </a:rPr>
              <a:t>: </a:t>
            </a:r>
            <a:r>
              <a:rPr lang="en-US" sz="1100" dirty="0">
                <a:solidFill>
                  <a:prstClr val="black"/>
                </a:solidFill>
              </a:rPr>
              <a:t>Compute the total cost variance.</a:t>
            </a:r>
            <a:endParaRPr lang="en-US" sz="1100" dirty="0"/>
          </a:p>
        </p:txBody>
      </p:sp>
      <p:pic>
        <p:nvPicPr>
          <p:cNvPr id="2" name="Picture 1">
            <a:extLst>
              <a:ext uri="{FF2B5EF4-FFF2-40B4-BE49-F238E27FC236}">
                <a16:creationId xmlns:a16="http://schemas.microsoft.com/office/drawing/2014/main" id="{02957732-2009-4A47-9045-DB11F2D08DAF}"/>
              </a:ext>
            </a:extLst>
          </p:cNvPr>
          <p:cNvPicPr>
            <a:picLocks noChangeAspect="1"/>
          </p:cNvPicPr>
          <p:nvPr/>
        </p:nvPicPr>
        <p:blipFill>
          <a:blip r:embed="rId3"/>
          <a:stretch>
            <a:fillRect/>
          </a:stretch>
        </p:blipFill>
        <p:spPr>
          <a:xfrm>
            <a:off x="716383" y="2697173"/>
            <a:ext cx="7210894" cy="1757276"/>
          </a:xfrm>
          <a:prstGeom prst="rect">
            <a:avLst/>
          </a:prstGeom>
        </p:spPr>
      </p:pic>
      <p:sp>
        <p:nvSpPr>
          <p:cNvPr id="30" name="TextBox 29">
            <a:extLst>
              <a:ext uri="{FF2B5EF4-FFF2-40B4-BE49-F238E27FC236}">
                <a16:creationId xmlns:a16="http://schemas.microsoft.com/office/drawing/2014/main" id="{31A2DDD9-1C06-4009-B343-8E94FE7B27BF}"/>
              </a:ext>
            </a:extLst>
          </p:cNvPr>
          <p:cNvSpPr txBox="1"/>
          <p:nvPr/>
        </p:nvSpPr>
        <p:spPr>
          <a:xfrm>
            <a:off x="8001217" y="2697173"/>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21.8</a:t>
            </a:r>
          </a:p>
        </p:txBody>
      </p:sp>
      <p:sp>
        <p:nvSpPr>
          <p:cNvPr id="10" name="Rectangle 9">
            <a:extLst>
              <a:ext uri="{FF2B5EF4-FFF2-40B4-BE49-F238E27FC236}">
                <a16:creationId xmlns:a16="http://schemas.microsoft.com/office/drawing/2014/main" id="{382FFA6A-B40C-AF49-B15E-FEF3BF6A685D}"/>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id="{6048BBEF-A15A-5845-A106-0D36A964B024}"/>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18</a:t>
            </a:fld>
            <a:endParaRPr lang="en-US" dirty="0">
              <a:solidFill>
                <a:schemeClr val="tx1">
                  <a:lumMod val="50000"/>
                  <a:lumOff val="50000"/>
                </a:schemeClr>
              </a:solidFill>
            </a:endParaRP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6"/>
          <p:cNvGrpSpPr>
            <a:grpSpLocks/>
          </p:cNvGrpSpPr>
          <p:nvPr/>
        </p:nvGrpSpPr>
        <p:grpSpPr bwMode="auto">
          <a:xfrm>
            <a:off x="179388" y="3048000"/>
            <a:ext cx="8772525" cy="2268537"/>
            <a:chOff x="189" y="1245"/>
            <a:chExt cx="5526" cy="1429"/>
          </a:xfrm>
        </p:grpSpPr>
        <p:sp>
          <p:nvSpPr>
            <p:cNvPr id="18444" name="Rectangle 7"/>
            <p:cNvSpPr>
              <a:spLocks noChangeArrowheads="1"/>
            </p:cNvSpPr>
            <p:nvPr/>
          </p:nvSpPr>
          <p:spPr bwMode="auto">
            <a:xfrm>
              <a:off x="189" y="1245"/>
              <a:ext cx="5526" cy="6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80000"/>
                </a:lnSpc>
                <a:spcBef>
                  <a:spcPct val="20000"/>
                </a:spcBef>
              </a:pPr>
              <a:r>
                <a:rPr lang="en-US" altLang="en-US" sz="2400" b="1" dirty="0"/>
                <a:t>Actual Quantity         Actual Quantity	</a:t>
              </a:r>
              <a:r>
                <a:rPr lang="en-US" altLang="en-US" sz="2400" b="1" dirty="0">
                  <a:solidFill>
                    <a:srgbClr val="0033CC"/>
                  </a:solidFill>
                </a:rPr>
                <a:t>     Standard Quantity</a:t>
              </a:r>
              <a:br>
                <a:rPr lang="en-US" altLang="en-US" sz="2400" b="1" dirty="0"/>
              </a:br>
              <a:r>
                <a:rPr lang="en-US" altLang="en-US" sz="2400" b="1" dirty="0"/>
                <a:t>            ×                                  ×                                   × </a:t>
              </a:r>
              <a:br>
                <a:rPr lang="en-US" altLang="en-US" sz="2400" b="1" dirty="0"/>
              </a:br>
              <a:r>
                <a:rPr lang="en-US" altLang="en-US" sz="2400" b="1" dirty="0"/>
                <a:t>  Actual Price             </a:t>
              </a:r>
              <a:r>
                <a:rPr lang="en-US" altLang="en-US" sz="2400" b="1" dirty="0">
                  <a:solidFill>
                    <a:srgbClr val="008000"/>
                  </a:solidFill>
                </a:rPr>
                <a:t>Standard Price           Standard Price</a:t>
              </a:r>
            </a:p>
          </p:txBody>
        </p:sp>
        <p:sp>
          <p:nvSpPr>
            <p:cNvPr id="18445" name="Line 8"/>
            <p:cNvSpPr>
              <a:spLocks noChangeShapeType="1"/>
            </p:cNvSpPr>
            <p:nvPr/>
          </p:nvSpPr>
          <p:spPr bwMode="auto">
            <a:xfrm>
              <a:off x="200" y="1824"/>
              <a:ext cx="1472"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GB" dirty="0"/>
            </a:p>
          </p:txBody>
        </p:sp>
        <p:sp>
          <p:nvSpPr>
            <p:cNvPr id="18446" name="Line 9"/>
            <p:cNvSpPr>
              <a:spLocks noChangeShapeType="1"/>
            </p:cNvSpPr>
            <p:nvPr/>
          </p:nvSpPr>
          <p:spPr bwMode="auto">
            <a:xfrm>
              <a:off x="2147" y="1824"/>
              <a:ext cx="1376"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GB" dirty="0"/>
            </a:p>
          </p:txBody>
        </p:sp>
        <p:sp>
          <p:nvSpPr>
            <p:cNvPr id="18447" name="Line 10"/>
            <p:cNvSpPr>
              <a:spLocks noChangeShapeType="1"/>
            </p:cNvSpPr>
            <p:nvPr/>
          </p:nvSpPr>
          <p:spPr bwMode="auto">
            <a:xfrm>
              <a:off x="4114" y="1824"/>
              <a:ext cx="1344"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GB" dirty="0"/>
            </a:p>
          </p:txBody>
        </p:sp>
        <p:sp>
          <p:nvSpPr>
            <p:cNvPr id="18448" name="Line 11"/>
            <p:cNvSpPr>
              <a:spLocks noChangeShapeType="1"/>
            </p:cNvSpPr>
            <p:nvPr/>
          </p:nvSpPr>
          <p:spPr bwMode="auto">
            <a:xfrm>
              <a:off x="926" y="1839"/>
              <a:ext cx="0" cy="272"/>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GB" dirty="0"/>
            </a:p>
          </p:txBody>
        </p:sp>
        <p:sp>
          <p:nvSpPr>
            <p:cNvPr id="18449" name="Line 12"/>
            <p:cNvSpPr>
              <a:spLocks noChangeShapeType="1"/>
            </p:cNvSpPr>
            <p:nvPr/>
          </p:nvSpPr>
          <p:spPr bwMode="auto">
            <a:xfrm>
              <a:off x="920" y="2112"/>
              <a:ext cx="152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GB" dirty="0"/>
            </a:p>
          </p:txBody>
        </p:sp>
        <p:sp>
          <p:nvSpPr>
            <p:cNvPr id="18450" name="Line 13"/>
            <p:cNvSpPr>
              <a:spLocks noChangeShapeType="1"/>
            </p:cNvSpPr>
            <p:nvPr/>
          </p:nvSpPr>
          <p:spPr bwMode="auto">
            <a:xfrm flipV="1">
              <a:off x="2434" y="1823"/>
              <a:ext cx="0" cy="304"/>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GB" dirty="0"/>
            </a:p>
          </p:txBody>
        </p:sp>
        <p:sp>
          <p:nvSpPr>
            <p:cNvPr id="18451" name="Line 14"/>
            <p:cNvSpPr>
              <a:spLocks noChangeShapeType="1"/>
            </p:cNvSpPr>
            <p:nvPr/>
          </p:nvSpPr>
          <p:spPr bwMode="auto">
            <a:xfrm>
              <a:off x="3264" y="1839"/>
              <a:ext cx="0" cy="272"/>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GB" dirty="0"/>
            </a:p>
          </p:txBody>
        </p:sp>
        <p:sp>
          <p:nvSpPr>
            <p:cNvPr id="18452" name="Line 15"/>
            <p:cNvSpPr>
              <a:spLocks noChangeShapeType="1"/>
            </p:cNvSpPr>
            <p:nvPr/>
          </p:nvSpPr>
          <p:spPr bwMode="auto">
            <a:xfrm>
              <a:off x="3257" y="2112"/>
              <a:ext cx="1543"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GB" dirty="0"/>
            </a:p>
          </p:txBody>
        </p:sp>
        <p:sp>
          <p:nvSpPr>
            <p:cNvPr id="18453" name="Line 16"/>
            <p:cNvSpPr>
              <a:spLocks noChangeShapeType="1"/>
            </p:cNvSpPr>
            <p:nvPr/>
          </p:nvSpPr>
          <p:spPr bwMode="auto">
            <a:xfrm flipV="1">
              <a:off x="4800" y="1823"/>
              <a:ext cx="0" cy="304"/>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GB" dirty="0"/>
            </a:p>
          </p:txBody>
        </p:sp>
        <p:sp>
          <p:nvSpPr>
            <p:cNvPr id="18454" name="Line 17"/>
            <p:cNvSpPr>
              <a:spLocks noChangeShapeType="1"/>
            </p:cNvSpPr>
            <p:nvPr/>
          </p:nvSpPr>
          <p:spPr bwMode="auto">
            <a:xfrm>
              <a:off x="4080" y="2120"/>
              <a:ext cx="0" cy="224"/>
            </a:xfrm>
            <a:prstGeom prst="line">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GB" dirty="0"/>
            </a:p>
          </p:txBody>
        </p:sp>
        <p:sp>
          <p:nvSpPr>
            <p:cNvPr id="18455" name="Line 18"/>
            <p:cNvSpPr>
              <a:spLocks noChangeShapeType="1"/>
            </p:cNvSpPr>
            <p:nvPr/>
          </p:nvSpPr>
          <p:spPr bwMode="auto">
            <a:xfrm>
              <a:off x="1680" y="2120"/>
              <a:ext cx="0" cy="224"/>
            </a:xfrm>
            <a:prstGeom prst="line">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GB" dirty="0"/>
            </a:p>
          </p:txBody>
        </p:sp>
        <p:sp>
          <p:nvSpPr>
            <p:cNvPr id="18456" name="Rectangle 19"/>
            <p:cNvSpPr>
              <a:spLocks noChangeArrowheads="1"/>
            </p:cNvSpPr>
            <p:nvPr/>
          </p:nvSpPr>
          <p:spPr bwMode="auto">
            <a:xfrm>
              <a:off x="429" y="2349"/>
              <a:ext cx="2454" cy="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2800" b="1" dirty="0">
                  <a:solidFill>
                    <a:srgbClr val="FF0000"/>
                  </a:solidFill>
                </a:rPr>
                <a:t>Price Variance</a:t>
              </a:r>
              <a:endParaRPr lang="en-US" altLang="en-US" sz="2800" b="1" dirty="0">
                <a:solidFill>
                  <a:schemeClr val="hlink"/>
                </a:solidFill>
              </a:endParaRPr>
            </a:p>
          </p:txBody>
        </p:sp>
        <p:sp>
          <p:nvSpPr>
            <p:cNvPr id="18457" name="Rectangle 20"/>
            <p:cNvSpPr>
              <a:spLocks noChangeArrowheads="1"/>
            </p:cNvSpPr>
            <p:nvPr/>
          </p:nvSpPr>
          <p:spPr bwMode="auto">
            <a:xfrm>
              <a:off x="2781" y="2349"/>
              <a:ext cx="2598" cy="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2800" b="1" dirty="0">
                  <a:solidFill>
                    <a:srgbClr val="FF0000"/>
                  </a:solidFill>
                </a:rPr>
                <a:t>Quantity Variance</a:t>
              </a:r>
              <a:endParaRPr lang="en-US" altLang="en-US" sz="2800" b="1" dirty="0">
                <a:solidFill>
                  <a:schemeClr val="hlink"/>
                </a:solidFill>
              </a:endParaRPr>
            </a:p>
          </p:txBody>
        </p:sp>
      </p:grpSp>
      <p:sp>
        <p:nvSpPr>
          <p:cNvPr id="18435" name="Rectangle 5"/>
          <p:cNvSpPr>
            <a:spLocks noGrp="1" noChangeArrowheads="1"/>
          </p:cNvSpPr>
          <p:nvPr>
            <p:ph type="title"/>
          </p:nvPr>
        </p:nvSpPr>
        <p:spPr>
          <a:xfrm>
            <a:off x="293688" y="274638"/>
            <a:ext cx="8534400" cy="1143000"/>
          </a:xfrm>
        </p:spPr>
        <p:txBody>
          <a:bodyPr/>
          <a:lstStyle/>
          <a:p>
            <a:r>
              <a:rPr lang="en-US" altLang="en-US" b="1" dirty="0"/>
              <a:t>Cost Variance Computation </a:t>
            </a:r>
            <a:r>
              <a:rPr lang="en-US" altLang="en-US" sz="3600" b="1" dirty="0"/>
              <a:t>(Pt. 2)</a:t>
            </a:r>
            <a:endParaRPr lang="en-US" altLang="en-US" b="1" dirty="0"/>
          </a:p>
        </p:txBody>
      </p:sp>
      <p:grpSp>
        <p:nvGrpSpPr>
          <p:cNvPr id="3" name="Group 29"/>
          <p:cNvGrpSpPr>
            <a:grpSpLocks/>
          </p:cNvGrpSpPr>
          <p:nvPr/>
        </p:nvGrpSpPr>
        <p:grpSpPr bwMode="auto">
          <a:xfrm>
            <a:off x="790575" y="1335088"/>
            <a:ext cx="7820025" cy="1704975"/>
            <a:chOff x="790575" y="1335088"/>
            <a:chExt cx="7820025" cy="1704975"/>
          </a:xfrm>
        </p:grpSpPr>
        <p:sp>
          <p:nvSpPr>
            <p:cNvPr id="18442" name="AutoShape 17"/>
            <p:cNvSpPr>
              <a:spLocks noChangeArrowheads="1"/>
            </p:cNvSpPr>
            <p:nvPr/>
          </p:nvSpPr>
          <p:spPr bwMode="auto">
            <a:xfrm rot="5400000" flipV="1">
              <a:off x="6964918" y="2351454"/>
              <a:ext cx="1038891" cy="338328"/>
            </a:xfrm>
            <a:prstGeom prst="rightArrow">
              <a:avLst>
                <a:gd name="adj1" fmla="val 50000"/>
                <a:gd name="adj2" fmla="val 180207"/>
              </a:avLst>
            </a:prstGeom>
            <a:solidFill>
              <a:srgbClr val="0033CC"/>
            </a:solidFill>
            <a:ln w="12700">
              <a:solidFill>
                <a:srgbClr val="0033CC"/>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sp>
          <p:nvSpPr>
            <p:cNvPr id="18443" name="Rectangle 18"/>
            <p:cNvSpPr>
              <a:spLocks noChangeArrowheads="1"/>
            </p:cNvSpPr>
            <p:nvPr/>
          </p:nvSpPr>
          <p:spPr bwMode="auto">
            <a:xfrm>
              <a:off x="790575" y="1335088"/>
              <a:ext cx="7820025" cy="950912"/>
            </a:xfrm>
            <a:prstGeom prst="rect">
              <a:avLst/>
            </a:prstGeom>
            <a:solidFill>
              <a:srgbClr val="CCECFF"/>
            </a:solidFill>
            <a:ln w="50800">
              <a:solidFill>
                <a:srgbClr val="0033CC"/>
              </a:solidFill>
              <a:miter lim="800000"/>
              <a:headEnd/>
              <a:tailEnd/>
            </a:ln>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2800" b="1" dirty="0"/>
                <a:t>Standard quantity is the quantity that</a:t>
              </a:r>
              <a:r>
                <a:rPr lang="en-US" altLang="en-US" sz="2800" b="1" dirty="0">
                  <a:solidFill>
                    <a:schemeClr val="bg2"/>
                  </a:solidFill>
                </a:rPr>
                <a:t> </a:t>
              </a:r>
              <a:r>
                <a:rPr lang="en-US" altLang="en-US" sz="2800" b="1" dirty="0">
                  <a:solidFill>
                    <a:srgbClr val="FF0000"/>
                  </a:solidFill>
                </a:rPr>
                <a:t>should have been used</a:t>
              </a:r>
              <a:r>
                <a:rPr lang="en-US" altLang="en-US" sz="2800" b="1" dirty="0">
                  <a:solidFill>
                    <a:srgbClr val="DC0081"/>
                  </a:solidFill>
                </a:rPr>
                <a:t> </a:t>
              </a:r>
              <a:r>
                <a:rPr lang="en-US" altLang="en-US" sz="2800" b="1" dirty="0"/>
                <a:t>for the actual good output.</a:t>
              </a:r>
              <a:r>
                <a:rPr lang="en-US" altLang="en-US" sz="2800" b="1" dirty="0">
                  <a:solidFill>
                    <a:schemeClr val="bg2"/>
                  </a:solidFill>
                </a:rPr>
                <a:t> </a:t>
              </a:r>
            </a:p>
          </p:txBody>
        </p:sp>
      </p:grpSp>
      <p:grpSp>
        <p:nvGrpSpPr>
          <p:cNvPr id="4" name="Group 30"/>
          <p:cNvGrpSpPr>
            <a:grpSpLocks/>
          </p:cNvGrpSpPr>
          <p:nvPr/>
        </p:nvGrpSpPr>
        <p:grpSpPr bwMode="auto">
          <a:xfrm>
            <a:off x="1042988" y="3998912"/>
            <a:ext cx="7820025" cy="2362200"/>
            <a:chOff x="1042988" y="4191000"/>
            <a:chExt cx="7820025" cy="2362201"/>
          </a:xfrm>
        </p:grpSpPr>
        <p:sp>
          <p:nvSpPr>
            <p:cNvPr id="18439" name="AutoShape 17"/>
            <p:cNvSpPr>
              <a:spLocks noChangeArrowheads="1"/>
            </p:cNvSpPr>
            <p:nvPr/>
          </p:nvSpPr>
          <p:spPr bwMode="auto">
            <a:xfrm rot="-5400000">
              <a:off x="7353299" y="4762499"/>
              <a:ext cx="1524000" cy="381001"/>
            </a:xfrm>
            <a:prstGeom prst="rightArrow">
              <a:avLst>
                <a:gd name="adj1" fmla="val 50000"/>
                <a:gd name="adj2" fmla="val 180203"/>
              </a:avLst>
            </a:prstGeom>
            <a:solidFill>
              <a:srgbClr val="438E00"/>
            </a:solidFill>
            <a:ln w="12700">
              <a:solidFill>
                <a:srgbClr val="438E00"/>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sp>
          <p:nvSpPr>
            <p:cNvPr id="18440" name="AutoShape 17"/>
            <p:cNvSpPr>
              <a:spLocks noChangeArrowheads="1"/>
            </p:cNvSpPr>
            <p:nvPr/>
          </p:nvSpPr>
          <p:spPr bwMode="auto">
            <a:xfrm rot="-5400000">
              <a:off x="3543301" y="4762500"/>
              <a:ext cx="1524000" cy="381001"/>
            </a:xfrm>
            <a:prstGeom prst="rightArrow">
              <a:avLst>
                <a:gd name="adj1" fmla="val 50000"/>
                <a:gd name="adj2" fmla="val 180203"/>
              </a:avLst>
            </a:prstGeom>
            <a:solidFill>
              <a:srgbClr val="438E00"/>
            </a:solidFill>
            <a:ln w="12700">
              <a:solidFill>
                <a:srgbClr val="438E00"/>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sp>
          <p:nvSpPr>
            <p:cNvPr id="18441" name="Rectangle 5"/>
            <p:cNvSpPr>
              <a:spLocks noChangeArrowheads="1"/>
            </p:cNvSpPr>
            <p:nvPr/>
          </p:nvSpPr>
          <p:spPr bwMode="auto">
            <a:xfrm>
              <a:off x="1042988" y="5602288"/>
              <a:ext cx="7820025" cy="950913"/>
            </a:xfrm>
            <a:prstGeom prst="rect">
              <a:avLst/>
            </a:prstGeom>
            <a:solidFill>
              <a:srgbClr val="FCFEB9"/>
            </a:solidFill>
            <a:ln w="50800">
              <a:solidFill>
                <a:srgbClr val="438E00"/>
              </a:solidFill>
              <a:miter lim="800000"/>
              <a:headEnd/>
              <a:tailEnd/>
            </a:ln>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2800" b="1" dirty="0">
                  <a:solidFill>
                    <a:srgbClr val="500093"/>
                  </a:solidFill>
                </a:rPr>
                <a:t>Standard price is the amount that </a:t>
              </a:r>
              <a:r>
                <a:rPr lang="en-US" altLang="en-US" sz="2800" b="1" dirty="0">
                  <a:solidFill>
                    <a:srgbClr val="FF0000"/>
                  </a:solidFill>
                </a:rPr>
                <a:t>should have been paid</a:t>
              </a:r>
              <a:r>
                <a:rPr lang="en-US" altLang="en-US" sz="2800" b="1" dirty="0">
                  <a:solidFill>
                    <a:srgbClr val="DC0081"/>
                  </a:solidFill>
                </a:rPr>
                <a:t> </a:t>
              </a:r>
              <a:r>
                <a:rPr lang="en-US" altLang="en-US" sz="2800" b="1" dirty="0">
                  <a:solidFill>
                    <a:srgbClr val="500093"/>
                  </a:solidFill>
                </a:rPr>
                <a:t>for the resources acquired.</a:t>
              </a:r>
            </a:p>
          </p:txBody>
        </p:sp>
      </p:grpSp>
      <p:sp>
        <p:nvSpPr>
          <p:cNvPr id="28" name="Rounded Rectangle 33">
            <a:extLst>
              <a:ext uri="{FF2B5EF4-FFF2-40B4-BE49-F238E27FC236}">
                <a16:creationId xmlns:a16="http://schemas.microsoft.com/office/drawing/2014/main" id="{4DF3C073-F9F7-4BE9-AC7E-27466E2738C1}"/>
              </a:ext>
            </a:extLst>
          </p:cNvPr>
          <p:cNvSpPr/>
          <p:nvPr/>
        </p:nvSpPr>
        <p:spPr>
          <a:xfrm>
            <a:off x="0" y="6583362"/>
            <a:ext cx="3657600" cy="24321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a:t>
            </a:r>
            <a:r>
              <a:rPr lang="en-US" altLang="en-US" sz="1100" b="1" kern="0" dirty="0">
                <a:solidFill>
                  <a:prstClr val="black"/>
                </a:solidFill>
                <a:latin typeface="Arial Narrow" pitchFamily="34" charset="0"/>
                <a:cs typeface="+mn-cs"/>
              </a:rPr>
              <a:t>2</a:t>
            </a:r>
            <a:r>
              <a:rPr lang="en-US" altLang="en-US" sz="1100" b="1" kern="0" noProof="0" dirty="0">
                <a:solidFill>
                  <a:prstClr val="black"/>
                </a:solidFill>
                <a:latin typeface="Arial Narrow" pitchFamily="34" charset="0"/>
                <a:cs typeface="+mn-cs"/>
              </a:rPr>
              <a:t>: </a:t>
            </a:r>
            <a:r>
              <a:rPr lang="en-US" sz="1100" dirty="0">
                <a:solidFill>
                  <a:prstClr val="black"/>
                </a:solidFill>
              </a:rPr>
              <a:t>Compute the total cost variance.</a:t>
            </a:r>
            <a:endParaRPr lang="en-US" sz="1100" dirty="0"/>
          </a:p>
        </p:txBody>
      </p:sp>
      <p:sp>
        <p:nvSpPr>
          <p:cNvPr id="30" name="Rectangle 29">
            <a:extLst>
              <a:ext uri="{FF2B5EF4-FFF2-40B4-BE49-F238E27FC236}">
                <a16:creationId xmlns:a16="http://schemas.microsoft.com/office/drawing/2014/main" id="{F16F7872-D0FB-AC4B-A20F-E1672D82C243}"/>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31" name="Slide Number Placeholder 7">
            <a:extLst>
              <a:ext uri="{FF2B5EF4-FFF2-40B4-BE49-F238E27FC236}">
                <a16:creationId xmlns:a16="http://schemas.microsoft.com/office/drawing/2014/main" id="{468D9A2F-06A3-0C4E-B849-73BAD4390DBE}"/>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19</a:t>
            </a:fld>
            <a:endParaRPr lang="en-US" dirty="0">
              <a:solidFill>
                <a:schemeClr val="tx1">
                  <a:lumMod val="50000"/>
                  <a:lumOff val="50000"/>
                </a:schemeClr>
              </a:solidFill>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1000"/>
                                        <p:tgtEl>
                                          <p:spTgt spid="3"/>
                                        </p:tgtEl>
                                      </p:cBhvr>
                                    </p:animEffect>
                                  </p:childTnLst>
                                </p:cTn>
                              </p:par>
                            </p:childTnLst>
                          </p:cTn>
                        </p:par>
                        <p:par>
                          <p:cTn id="8" fill="hold" nodeType="afterGroup">
                            <p:stCondLst>
                              <p:cond delay="2000"/>
                            </p:stCondLst>
                            <p:childTnLst>
                              <p:par>
                                <p:cTn id="9" presetID="22" presetClass="entr" presetSubtype="4" fill="hold"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914400" y="1828800"/>
            <a:ext cx="7315200" cy="31242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br>
              <a:rPr lang="en-US" altLang="en-US">
                <a:solidFill>
                  <a:prstClr val="black"/>
                </a:solidFill>
              </a:rPr>
            </a:br>
            <a:br>
              <a:rPr lang="en-US" altLang="en-US">
                <a:solidFill>
                  <a:prstClr val="black"/>
                </a:solidFill>
              </a:rPr>
            </a:br>
            <a:br>
              <a:rPr lang="en-US">
                <a:solidFill>
                  <a:prstClr val="black"/>
                </a:solidFill>
              </a:rPr>
            </a:br>
            <a:br>
              <a:rPr lang="en-US" altLang="en-US">
                <a:solidFill>
                  <a:prstClr val="black"/>
                </a:solidFill>
              </a:rPr>
            </a:br>
            <a:endParaRPr lang="en-US" altLang="en-US" dirty="0">
              <a:solidFill>
                <a:prstClr val="black"/>
              </a:solidFill>
            </a:endParaRP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endParaRPr>
          </a:p>
        </p:txBody>
      </p:sp>
      <p:pic>
        <p:nvPicPr>
          <p:cNvPr id="6" name="Picture 2"/>
          <p:cNvPicPr>
            <a:picLocks noChangeAspect="1" noChangeArrowheads="1"/>
          </p:cNvPicPr>
          <p:nvPr/>
        </p:nvPicPr>
        <p:blipFill>
          <a:blip r:embed="rId3" cstate="print"/>
          <a:srcRect/>
          <a:stretch>
            <a:fillRect/>
          </a:stretch>
        </p:blipFill>
        <p:spPr bwMode="auto">
          <a:xfrm>
            <a:off x="838200" y="1485900"/>
            <a:ext cx="7315200" cy="87312"/>
          </a:xfrm>
          <a:prstGeom prst="rect">
            <a:avLst/>
          </a:prstGeom>
          <a:noFill/>
          <a:ln w="9525">
            <a:noFill/>
            <a:miter lim="800000"/>
            <a:headEnd/>
            <a:tailEnd/>
          </a:ln>
        </p:spPr>
      </p:pic>
      <p:sp>
        <p:nvSpPr>
          <p:cNvPr id="7" name="TextBox 6"/>
          <p:cNvSpPr txBox="1"/>
          <p:nvPr/>
        </p:nvSpPr>
        <p:spPr>
          <a:xfrm>
            <a:off x="762000" y="760115"/>
            <a:ext cx="7391400" cy="1446550"/>
          </a:xfrm>
          <a:prstGeom prst="rect">
            <a:avLst/>
          </a:prstGeom>
          <a:noFill/>
        </p:spPr>
        <p:txBody>
          <a:bodyPr wrap="square" rtlCol="0">
            <a:spAutoFit/>
          </a:bodyPr>
          <a:lstStyle/>
          <a:p>
            <a:r>
              <a:rPr lang="en-US" altLang="en-US" sz="4400" b="1" dirty="0">
                <a:solidFill>
                  <a:prstClr val="black"/>
                </a:solidFill>
                <a:latin typeface="Calibri"/>
              </a:rPr>
              <a:t>Chapter 21 Learning Objectives</a:t>
            </a:r>
            <a:endParaRPr lang="en-US" sz="4400" dirty="0">
              <a:solidFill>
                <a:prstClr val="black"/>
              </a:solidFill>
              <a:latin typeface="Calibri"/>
            </a:endParaRPr>
          </a:p>
        </p:txBody>
      </p:sp>
      <p:sp>
        <p:nvSpPr>
          <p:cNvPr id="8" name="Rectangle 7"/>
          <p:cNvSpPr/>
          <p:nvPr/>
        </p:nvSpPr>
        <p:spPr>
          <a:xfrm>
            <a:off x="762000" y="2216527"/>
            <a:ext cx="7924800" cy="4031873"/>
          </a:xfrm>
          <a:prstGeom prst="rect">
            <a:avLst/>
          </a:prstGeom>
        </p:spPr>
        <p:txBody>
          <a:bodyPr wrap="square">
            <a:spAutoFit/>
          </a:bodyPr>
          <a:lstStyle/>
          <a:p>
            <a:r>
              <a:rPr lang="en-US" sz="1600" b="1" dirty="0">
                <a:solidFill>
                  <a:prstClr val="black"/>
                </a:solidFill>
                <a:latin typeface="Calibri"/>
              </a:rPr>
              <a:t>CONCEPTUAL</a:t>
            </a:r>
          </a:p>
          <a:p>
            <a:r>
              <a:rPr lang="en-US" sz="1600" b="1" dirty="0">
                <a:solidFill>
                  <a:prstClr val="black"/>
                </a:solidFill>
                <a:latin typeface="Calibri"/>
              </a:rPr>
              <a:t>C1  </a:t>
            </a:r>
            <a:r>
              <a:rPr lang="en-US" sz="1600" dirty="0">
                <a:solidFill>
                  <a:prstClr val="black"/>
                </a:solidFill>
                <a:latin typeface="Calibri"/>
              </a:rPr>
              <a:t>Define standard costs and explain how standard cost information is useful for   </a:t>
            </a:r>
          </a:p>
          <a:p>
            <a:r>
              <a:rPr lang="en-US" sz="1600" dirty="0">
                <a:solidFill>
                  <a:prstClr val="black"/>
                </a:solidFill>
                <a:latin typeface="Calibri"/>
              </a:rPr>
              <a:t>       management by exception.</a:t>
            </a:r>
          </a:p>
          <a:p>
            <a:endParaRPr lang="en-US" sz="1600" dirty="0">
              <a:solidFill>
                <a:prstClr val="black"/>
              </a:solidFill>
              <a:latin typeface="Calibri"/>
            </a:endParaRPr>
          </a:p>
          <a:p>
            <a:r>
              <a:rPr lang="en-US" sz="1600" b="1" dirty="0">
                <a:solidFill>
                  <a:prstClr val="black"/>
                </a:solidFill>
                <a:latin typeface="Calibri"/>
              </a:rPr>
              <a:t>ANALYTICAL</a:t>
            </a:r>
          </a:p>
          <a:p>
            <a:r>
              <a:rPr lang="en-US" sz="1600" b="1" dirty="0">
                <a:solidFill>
                  <a:prstClr val="black"/>
                </a:solidFill>
                <a:latin typeface="Calibri"/>
              </a:rPr>
              <a:t>A1  </a:t>
            </a:r>
            <a:r>
              <a:rPr lang="en-US" sz="1600" dirty="0">
                <a:solidFill>
                  <a:prstClr val="black"/>
                </a:solidFill>
                <a:latin typeface="Calibri"/>
              </a:rPr>
              <a:t>Analyze changes in sales from expected amounts.</a:t>
            </a:r>
          </a:p>
          <a:p>
            <a:endParaRPr lang="en-US" sz="1600" dirty="0">
              <a:solidFill>
                <a:prstClr val="black"/>
              </a:solidFill>
              <a:latin typeface="Calibri"/>
            </a:endParaRPr>
          </a:p>
          <a:p>
            <a:r>
              <a:rPr lang="en-US" sz="1600" b="1" dirty="0">
                <a:solidFill>
                  <a:prstClr val="black"/>
                </a:solidFill>
                <a:latin typeface="Calibri"/>
              </a:rPr>
              <a:t>PROCEDURAL</a:t>
            </a:r>
          </a:p>
          <a:p>
            <a:r>
              <a:rPr lang="en-US" sz="1600" b="1" dirty="0">
                <a:solidFill>
                  <a:prstClr val="black"/>
                </a:solidFill>
                <a:latin typeface="Calibri"/>
              </a:rPr>
              <a:t>P1  </a:t>
            </a:r>
            <a:r>
              <a:rPr lang="en-US" sz="1600" dirty="0">
                <a:solidFill>
                  <a:prstClr val="black"/>
                </a:solidFill>
                <a:latin typeface="Calibri"/>
              </a:rPr>
              <a:t>Prepare a flexible budget and interpret a flexible budget performance report.</a:t>
            </a:r>
          </a:p>
          <a:p>
            <a:r>
              <a:rPr lang="en-US" sz="1600" b="1" dirty="0">
                <a:solidFill>
                  <a:prstClr val="black"/>
                </a:solidFill>
                <a:latin typeface="Calibri"/>
              </a:rPr>
              <a:t>P2  </a:t>
            </a:r>
            <a:r>
              <a:rPr lang="en-US" sz="1600" dirty="0">
                <a:solidFill>
                  <a:prstClr val="black"/>
                </a:solidFill>
                <a:latin typeface="Calibri"/>
              </a:rPr>
              <a:t>Compute the total cost variance.</a:t>
            </a:r>
          </a:p>
          <a:p>
            <a:r>
              <a:rPr lang="en-US" sz="1600" b="1" dirty="0">
                <a:solidFill>
                  <a:prstClr val="black"/>
                </a:solidFill>
                <a:latin typeface="Calibri"/>
              </a:rPr>
              <a:t>P3  </a:t>
            </a:r>
            <a:r>
              <a:rPr lang="en-US" sz="1600" dirty="0">
                <a:solidFill>
                  <a:prstClr val="black"/>
                </a:solidFill>
                <a:latin typeface="Calibri"/>
              </a:rPr>
              <a:t>Compute materials and labor variances.</a:t>
            </a:r>
          </a:p>
          <a:p>
            <a:r>
              <a:rPr lang="en-US" sz="1600" b="1" dirty="0">
                <a:solidFill>
                  <a:prstClr val="black"/>
                </a:solidFill>
                <a:latin typeface="Calibri"/>
              </a:rPr>
              <a:t>P4  </a:t>
            </a:r>
            <a:r>
              <a:rPr lang="en-US" sz="1600" dirty="0">
                <a:solidFill>
                  <a:prstClr val="black"/>
                </a:solidFill>
                <a:latin typeface="Calibri"/>
              </a:rPr>
              <a:t>Compute overhead controllable and volume variances.</a:t>
            </a:r>
          </a:p>
          <a:p>
            <a:r>
              <a:rPr lang="en-US" sz="1600" b="1" dirty="0">
                <a:solidFill>
                  <a:prstClr val="black"/>
                </a:solidFill>
                <a:latin typeface="Calibri"/>
              </a:rPr>
              <a:t>P5</a:t>
            </a:r>
            <a:r>
              <a:rPr lang="en-US" sz="1600" dirty="0">
                <a:solidFill>
                  <a:prstClr val="black"/>
                </a:solidFill>
                <a:latin typeface="Calibri"/>
              </a:rPr>
              <a:t>  Compute overhead spending and efficiency variances. (</a:t>
            </a:r>
            <a:r>
              <a:rPr lang="en-US" sz="1600" i="1" dirty="0">
                <a:solidFill>
                  <a:prstClr val="black"/>
                </a:solidFill>
                <a:latin typeface="Calibri"/>
              </a:rPr>
              <a:t>Appendix 21A</a:t>
            </a:r>
            <a:r>
              <a:rPr lang="en-US" sz="1600" dirty="0">
                <a:solidFill>
                  <a:prstClr val="black"/>
                </a:solidFill>
                <a:latin typeface="Calibri"/>
              </a:rPr>
              <a:t>)</a:t>
            </a:r>
          </a:p>
          <a:p>
            <a:r>
              <a:rPr lang="en-US" sz="1600" b="1" dirty="0">
                <a:solidFill>
                  <a:prstClr val="black"/>
                </a:solidFill>
                <a:latin typeface="Calibri"/>
              </a:rPr>
              <a:t>P6</a:t>
            </a:r>
            <a:r>
              <a:rPr lang="en-US" sz="1600" dirty="0">
                <a:solidFill>
                  <a:prstClr val="black"/>
                </a:solidFill>
                <a:latin typeface="Calibri"/>
              </a:rPr>
              <a:t>  Prepare journal entries for standard costs and account for price and quantity variances</a:t>
            </a:r>
            <a:r>
              <a:rPr lang="en-US" sz="1600" dirty="0"/>
              <a:t>.</a:t>
            </a:r>
            <a:r>
              <a:rPr lang="en-US" sz="1600" dirty="0">
                <a:solidFill>
                  <a:prstClr val="black"/>
                </a:solidFill>
                <a:latin typeface="Calibri"/>
              </a:rPr>
              <a:t>  </a:t>
            </a:r>
            <a:br>
              <a:rPr lang="en-US" sz="1600" dirty="0">
                <a:solidFill>
                  <a:prstClr val="black"/>
                </a:solidFill>
                <a:latin typeface="Calibri"/>
              </a:rPr>
            </a:br>
            <a:r>
              <a:rPr lang="en-US" sz="1600" dirty="0">
                <a:solidFill>
                  <a:prstClr val="black"/>
                </a:solidFill>
                <a:latin typeface="Calibri"/>
              </a:rPr>
              <a:t>       (</a:t>
            </a:r>
            <a:r>
              <a:rPr lang="en-US" sz="1600" i="1" dirty="0">
                <a:solidFill>
                  <a:prstClr val="black"/>
                </a:solidFill>
                <a:latin typeface="Calibri"/>
              </a:rPr>
              <a:t>Appendix 21A</a:t>
            </a:r>
            <a:r>
              <a:rPr lang="en-US" sz="1600" dirty="0">
                <a:solidFill>
                  <a:prstClr val="black"/>
                </a:solidFill>
                <a:latin typeface="Calibri"/>
              </a:rPr>
              <a:t>)</a:t>
            </a:r>
          </a:p>
          <a:p>
            <a:endParaRPr lang="en-US" sz="1600" dirty="0">
              <a:solidFill>
                <a:prstClr val="black"/>
              </a:solidFill>
              <a:latin typeface="Calibri"/>
            </a:endParaRPr>
          </a:p>
        </p:txBody>
      </p:sp>
      <p:sp>
        <p:nvSpPr>
          <p:cNvPr id="10" name="Rectangle 9">
            <a:extLst>
              <a:ext uri="{FF2B5EF4-FFF2-40B4-BE49-F238E27FC236}">
                <a16:creationId xmlns:a16="http://schemas.microsoft.com/office/drawing/2014/main" id="{D7FC8A41-25CC-1144-BF00-3472DBCC00BE}"/>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id="{BC5DA796-79A7-EF42-AD72-9361DF30C882}"/>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2</a:t>
            </a:fld>
            <a:endParaRPr lang="en-US" dirty="0">
              <a:solidFill>
                <a:schemeClr val="tx1">
                  <a:lumMod val="50000"/>
                  <a:lumOff val="50000"/>
                </a:schemeClr>
              </a:solidFill>
            </a:endParaRPr>
          </a:p>
        </p:txBody>
      </p:sp>
    </p:spTree>
    <p:extLst>
      <p:ext uri="{BB962C8B-B14F-4D97-AF65-F5344CB8AC3E}">
        <p14:creationId xmlns:p14="http://schemas.microsoft.com/office/powerpoint/2010/main" val="22351981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609600" y="4495800"/>
            <a:ext cx="8001000" cy="1459374"/>
          </a:xfrm>
          <a:prstGeom prst="rect">
            <a:avLst/>
          </a:prstGeom>
          <a:solidFill>
            <a:schemeClr val="bg1">
              <a:lumMod val="85000"/>
            </a:schemeClr>
          </a:solidFill>
          <a:ln w="57150" cmpd="thinThick">
            <a:solidFill>
              <a:schemeClr val="hlink"/>
            </a:solidFill>
            <a:miter lim="800000"/>
            <a:headEnd/>
            <a:tailEnd/>
          </a:ln>
        </p:spPr>
        <p:txBody>
          <a:bodyPr wrap="squar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600" b="1" dirty="0">
                <a:solidFill>
                  <a:schemeClr val="hlink"/>
                </a:solidFill>
              </a:rPr>
              <a:t>       </a:t>
            </a:r>
            <a:r>
              <a:rPr lang="en-US" altLang="en-US" sz="2600" b="1" dirty="0">
                <a:solidFill>
                  <a:srgbClr val="FF0000"/>
                </a:solidFill>
              </a:rPr>
              <a:t>(AP - SP) x AQ                 (AQ - SQ) x SP</a:t>
            </a:r>
            <a:endParaRPr lang="en-US" altLang="en-US" sz="2600" b="1" dirty="0">
              <a:solidFill>
                <a:schemeClr val="hlink"/>
              </a:solidFill>
            </a:endParaRPr>
          </a:p>
          <a:p>
            <a:pPr eaLnBrk="1" hangingPunct="1">
              <a:spcBef>
                <a:spcPct val="50000"/>
              </a:spcBef>
            </a:pPr>
            <a:r>
              <a:rPr lang="en-US" altLang="en-US" sz="2600" b="1" dirty="0">
                <a:solidFill>
                  <a:schemeClr val="hlink"/>
                </a:solidFill>
              </a:rPr>
              <a:t>   </a:t>
            </a:r>
            <a:r>
              <a:rPr lang="en-US" altLang="en-US" sz="2400" b="1" dirty="0">
                <a:solidFill>
                  <a:srgbClr val="FF0000"/>
                </a:solidFill>
              </a:rPr>
              <a:t>AQ</a:t>
            </a:r>
            <a:r>
              <a:rPr lang="en-US" altLang="en-US" sz="2400" b="1" dirty="0">
                <a:solidFill>
                  <a:srgbClr val="FC0128"/>
                </a:solidFill>
              </a:rPr>
              <a:t> </a:t>
            </a:r>
            <a:r>
              <a:rPr lang="en-US" altLang="en-US" sz="2400" b="1" dirty="0">
                <a:solidFill>
                  <a:schemeClr val="hlink"/>
                </a:solidFill>
              </a:rPr>
              <a:t>= </a:t>
            </a:r>
            <a:r>
              <a:rPr lang="en-US" altLang="en-US" sz="2400" b="1" dirty="0"/>
              <a:t>Actual Quantity</a:t>
            </a:r>
            <a:r>
              <a:rPr lang="en-US" altLang="en-US" sz="2400" b="1" dirty="0">
                <a:solidFill>
                  <a:schemeClr val="bg2"/>
                </a:solidFill>
              </a:rPr>
              <a:t>        </a:t>
            </a:r>
            <a:r>
              <a:rPr lang="en-US" altLang="en-US" sz="2400" b="1" dirty="0">
                <a:solidFill>
                  <a:srgbClr val="FF0000"/>
                </a:solidFill>
              </a:rPr>
              <a:t>SP</a:t>
            </a:r>
            <a:r>
              <a:rPr lang="en-US" altLang="en-US" sz="2400" b="1" dirty="0">
                <a:solidFill>
                  <a:schemeClr val="bg2"/>
                </a:solidFill>
              </a:rPr>
              <a:t> </a:t>
            </a:r>
            <a:r>
              <a:rPr lang="en-US" altLang="en-US" sz="2400" b="1" dirty="0">
                <a:solidFill>
                  <a:schemeClr val="hlink"/>
                </a:solidFill>
              </a:rPr>
              <a:t>= </a:t>
            </a:r>
            <a:r>
              <a:rPr lang="en-US" altLang="en-US" sz="2400" b="1" dirty="0"/>
              <a:t>Standard Price</a:t>
            </a:r>
            <a:br>
              <a:rPr lang="en-US" altLang="en-US" sz="2400" b="1" dirty="0">
                <a:solidFill>
                  <a:schemeClr val="bg1"/>
                </a:solidFill>
              </a:rPr>
            </a:br>
            <a:r>
              <a:rPr lang="en-US" altLang="en-US" sz="2400" b="1" dirty="0">
                <a:solidFill>
                  <a:schemeClr val="hlink"/>
                </a:solidFill>
              </a:rPr>
              <a:t>    </a:t>
            </a:r>
            <a:r>
              <a:rPr lang="en-US" altLang="en-US" sz="2400" b="1" dirty="0">
                <a:solidFill>
                  <a:srgbClr val="FF0000"/>
                </a:solidFill>
              </a:rPr>
              <a:t>AP</a:t>
            </a:r>
            <a:r>
              <a:rPr lang="en-US" altLang="en-US" sz="2400" b="1" dirty="0">
                <a:solidFill>
                  <a:schemeClr val="bg2"/>
                </a:solidFill>
              </a:rPr>
              <a:t> </a:t>
            </a:r>
            <a:r>
              <a:rPr lang="en-US" altLang="en-US" sz="2400" b="1" dirty="0">
                <a:solidFill>
                  <a:schemeClr val="hlink"/>
                </a:solidFill>
              </a:rPr>
              <a:t>= </a:t>
            </a:r>
            <a:r>
              <a:rPr lang="en-US" altLang="en-US" sz="2400" b="1" dirty="0"/>
              <a:t>Actual Price</a:t>
            </a:r>
            <a:r>
              <a:rPr lang="en-US" altLang="en-US" sz="2400" b="1" dirty="0">
                <a:solidFill>
                  <a:schemeClr val="bg2"/>
                </a:solidFill>
              </a:rPr>
              <a:t>              </a:t>
            </a:r>
            <a:r>
              <a:rPr lang="en-US" altLang="en-US" sz="2400" b="1" dirty="0">
                <a:solidFill>
                  <a:srgbClr val="FF0000"/>
                </a:solidFill>
              </a:rPr>
              <a:t>SQ</a:t>
            </a:r>
            <a:r>
              <a:rPr lang="en-US" altLang="en-US" sz="2400" b="1" dirty="0">
                <a:solidFill>
                  <a:schemeClr val="bg2"/>
                </a:solidFill>
              </a:rPr>
              <a:t> </a:t>
            </a:r>
            <a:r>
              <a:rPr lang="en-US" altLang="en-US" sz="2400" b="1" dirty="0">
                <a:solidFill>
                  <a:schemeClr val="hlink"/>
                </a:solidFill>
              </a:rPr>
              <a:t>= </a:t>
            </a:r>
            <a:r>
              <a:rPr lang="en-US" altLang="en-US" sz="2400" b="1" dirty="0"/>
              <a:t>Standard Quantity</a:t>
            </a:r>
            <a:r>
              <a:rPr lang="en-US" altLang="en-US" sz="2400" b="1" dirty="0">
                <a:solidFill>
                  <a:schemeClr val="bg2"/>
                </a:solidFill>
              </a:rPr>
              <a:t>  </a:t>
            </a:r>
          </a:p>
        </p:txBody>
      </p:sp>
      <p:grpSp>
        <p:nvGrpSpPr>
          <p:cNvPr id="19459" name="Group 4"/>
          <p:cNvGrpSpPr>
            <a:grpSpLocks/>
          </p:cNvGrpSpPr>
          <p:nvPr/>
        </p:nvGrpSpPr>
        <p:grpSpPr bwMode="auto">
          <a:xfrm>
            <a:off x="179388" y="1976438"/>
            <a:ext cx="8772525" cy="2268537"/>
            <a:chOff x="189" y="1245"/>
            <a:chExt cx="5526" cy="1429"/>
          </a:xfrm>
        </p:grpSpPr>
        <p:sp>
          <p:nvSpPr>
            <p:cNvPr id="19462" name="Rectangle 5"/>
            <p:cNvSpPr>
              <a:spLocks noChangeArrowheads="1"/>
            </p:cNvSpPr>
            <p:nvPr/>
          </p:nvSpPr>
          <p:spPr bwMode="auto">
            <a:xfrm>
              <a:off x="189" y="1245"/>
              <a:ext cx="5526" cy="6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80000"/>
                </a:lnSpc>
                <a:spcBef>
                  <a:spcPct val="20000"/>
                </a:spcBef>
              </a:pPr>
              <a:r>
                <a:rPr lang="en-US" altLang="en-US" sz="2400" b="1" dirty="0">
                  <a:solidFill>
                    <a:srgbClr val="FF0000"/>
                  </a:solidFill>
                </a:rPr>
                <a:t>A</a:t>
              </a:r>
              <a:r>
                <a:rPr lang="en-US" altLang="en-US" sz="2400" b="1" dirty="0"/>
                <a:t>ctual </a:t>
              </a:r>
              <a:r>
                <a:rPr lang="en-US" altLang="en-US" sz="2400" b="1" dirty="0">
                  <a:solidFill>
                    <a:srgbClr val="FF0000"/>
                  </a:solidFill>
                </a:rPr>
                <a:t>Q</a:t>
              </a:r>
              <a:r>
                <a:rPr lang="en-US" altLang="en-US" sz="2400" b="1" dirty="0"/>
                <a:t>uantity         </a:t>
              </a:r>
              <a:r>
                <a:rPr lang="en-US" altLang="en-US" sz="2400" b="1" dirty="0">
                  <a:solidFill>
                    <a:srgbClr val="FF0000"/>
                  </a:solidFill>
                </a:rPr>
                <a:t>A</a:t>
              </a:r>
              <a:r>
                <a:rPr lang="en-US" altLang="en-US" sz="2400" b="1" dirty="0"/>
                <a:t>ctual </a:t>
              </a:r>
              <a:r>
                <a:rPr lang="en-US" altLang="en-US" sz="2400" b="1" dirty="0">
                  <a:solidFill>
                    <a:srgbClr val="FF0000"/>
                  </a:solidFill>
                </a:rPr>
                <a:t>Q</a:t>
              </a:r>
              <a:r>
                <a:rPr lang="en-US" altLang="en-US" sz="2400" b="1" dirty="0"/>
                <a:t>uantity	     </a:t>
              </a:r>
              <a:r>
                <a:rPr lang="en-US" altLang="en-US" sz="2400" b="1" dirty="0">
                  <a:solidFill>
                    <a:srgbClr val="FF0000"/>
                  </a:solidFill>
                </a:rPr>
                <a:t>S</a:t>
              </a:r>
              <a:r>
                <a:rPr lang="en-US" altLang="en-US" sz="2400" b="1" dirty="0"/>
                <a:t>tandard </a:t>
              </a:r>
              <a:r>
                <a:rPr lang="en-US" altLang="en-US" sz="2400" b="1" dirty="0">
                  <a:solidFill>
                    <a:srgbClr val="FF0000"/>
                  </a:solidFill>
                </a:rPr>
                <a:t>Q</a:t>
              </a:r>
              <a:r>
                <a:rPr lang="en-US" altLang="en-US" sz="2400" b="1" dirty="0"/>
                <a:t>uantity</a:t>
              </a:r>
              <a:br>
                <a:rPr lang="en-US" altLang="en-US" sz="2400" b="1" dirty="0"/>
              </a:br>
              <a:r>
                <a:rPr lang="en-US" altLang="en-US" sz="2400" b="1" dirty="0"/>
                <a:t>            ×                                  ×                                   × </a:t>
              </a:r>
              <a:br>
                <a:rPr lang="en-US" altLang="en-US" sz="2400" b="1" dirty="0"/>
              </a:br>
              <a:r>
                <a:rPr lang="en-US" altLang="en-US" sz="2400" b="1" dirty="0"/>
                <a:t>  </a:t>
              </a:r>
              <a:r>
                <a:rPr lang="en-US" altLang="en-US" sz="2400" b="1" dirty="0">
                  <a:solidFill>
                    <a:srgbClr val="FF0000"/>
                  </a:solidFill>
                </a:rPr>
                <a:t>A</a:t>
              </a:r>
              <a:r>
                <a:rPr lang="en-US" altLang="en-US" sz="2400" b="1" dirty="0"/>
                <a:t>ctual </a:t>
              </a:r>
              <a:r>
                <a:rPr lang="en-US" altLang="en-US" sz="2400" b="1" dirty="0">
                  <a:solidFill>
                    <a:srgbClr val="FF0000"/>
                  </a:solidFill>
                </a:rPr>
                <a:t>P</a:t>
              </a:r>
              <a:r>
                <a:rPr lang="en-US" altLang="en-US" sz="2400" b="1" dirty="0"/>
                <a:t>rice             </a:t>
              </a:r>
              <a:r>
                <a:rPr lang="en-US" altLang="en-US" sz="2400" b="1" dirty="0">
                  <a:solidFill>
                    <a:srgbClr val="FF0000"/>
                  </a:solidFill>
                </a:rPr>
                <a:t>S</a:t>
              </a:r>
              <a:r>
                <a:rPr lang="en-US" altLang="en-US" sz="2400" b="1" dirty="0"/>
                <a:t>tandard </a:t>
              </a:r>
              <a:r>
                <a:rPr lang="en-US" altLang="en-US" sz="2400" b="1" dirty="0">
                  <a:solidFill>
                    <a:srgbClr val="FF0000"/>
                  </a:solidFill>
                </a:rPr>
                <a:t>P</a:t>
              </a:r>
              <a:r>
                <a:rPr lang="en-US" altLang="en-US" sz="2400" b="1" dirty="0"/>
                <a:t>rice           </a:t>
              </a:r>
              <a:r>
                <a:rPr lang="en-US" altLang="en-US" sz="2400" b="1" dirty="0">
                  <a:solidFill>
                    <a:srgbClr val="FF0000"/>
                  </a:solidFill>
                </a:rPr>
                <a:t>S</a:t>
              </a:r>
              <a:r>
                <a:rPr lang="en-US" altLang="en-US" sz="2400" b="1" dirty="0"/>
                <a:t>tandard </a:t>
              </a:r>
              <a:r>
                <a:rPr lang="en-US" altLang="en-US" sz="2400" b="1" dirty="0">
                  <a:solidFill>
                    <a:srgbClr val="FF0000"/>
                  </a:solidFill>
                </a:rPr>
                <a:t>P</a:t>
              </a:r>
              <a:r>
                <a:rPr lang="en-US" altLang="en-US" sz="2400" b="1" dirty="0"/>
                <a:t>rice</a:t>
              </a:r>
            </a:p>
          </p:txBody>
        </p:sp>
        <p:sp>
          <p:nvSpPr>
            <p:cNvPr id="19463" name="Line 6"/>
            <p:cNvSpPr>
              <a:spLocks noChangeShapeType="1"/>
            </p:cNvSpPr>
            <p:nvPr/>
          </p:nvSpPr>
          <p:spPr bwMode="auto">
            <a:xfrm>
              <a:off x="200" y="1824"/>
              <a:ext cx="1472"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GB" dirty="0"/>
            </a:p>
          </p:txBody>
        </p:sp>
        <p:sp>
          <p:nvSpPr>
            <p:cNvPr id="19464" name="Line 7"/>
            <p:cNvSpPr>
              <a:spLocks noChangeShapeType="1"/>
            </p:cNvSpPr>
            <p:nvPr/>
          </p:nvSpPr>
          <p:spPr bwMode="auto">
            <a:xfrm>
              <a:off x="2147" y="1824"/>
              <a:ext cx="1376"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GB" dirty="0"/>
            </a:p>
          </p:txBody>
        </p:sp>
        <p:sp>
          <p:nvSpPr>
            <p:cNvPr id="19465" name="Line 8"/>
            <p:cNvSpPr>
              <a:spLocks noChangeShapeType="1"/>
            </p:cNvSpPr>
            <p:nvPr/>
          </p:nvSpPr>
          <p:spPr bwMode="auto">
            <a:xfrm>
              <a:off x="4114" y="1824"/>
              <a:ext cx="1344"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GB" dirty="0"/>
            </a:p>
          </p:txBody>
        </p:sp>
        <p:sp>
          <p:nvSpPr>
            <p:cNvPr id="19466" name="Line 9"/>
            <p:cNvSpPr>
              <a:spLocks noChangeShapeType="1"/>
            </p:cNvSpPr>
            <p:nvPr/>
          </p:nvSpPr>
          <p:spPr bwMode="auto">
            <a:xfrm>
              <a:off x="926" y="1839"/>
              <a:ext cx="0" cy="272"/>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GB" dirty="0"/>
            </a:p>
          </p:txBody>
        </p:sp>
        <p:sp>
          <p:nvSpPr>
            <p:cNvPr id="19467" name="Line 10"/>
            <p:cNvSpPr>
              <a:spLocks noChangeShapeType="1"/>
            </p:cNvSpPr>
            <p:nvPr/>
          </p:nvSpPr>
          <p:spPr bwMode="auto">
            <a:xfrm>
              <a:off x="920" y="2112"/>
              <a:ext cx="152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GB" dirty="0"/>
            </a:p>
          </p:txBody>
        </p:sp>
        <p:sp>
          <p:nvSpPr>
            <p:cNvPr id="19468" name="Line 11"/>
            <p:cNvSpPr>
              <a:spLocks noChangeShapeType="1"/>
            </p:cNvSpPr>
            <p:nvPr/>
          </p:nvSpPr>
          <p:spPr bwMode="auto">
            <a:xfrm flipV="1">
              <a:off x="2434" y="1823"/>
              <a:ext cx="0" cy="304"/>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GB" dirty="0"/>
            </a:p>
          </p:txBody>
        </p:sp>
        <p:sp>
          <p:nvSpPr>
            <p:cNvPr id="19469" name="Line 12"/>
            <p:cNvSpPr>
              <a:spLocks noChangeShapeType="1"/>
            </p:cNvSpPr>
            <p:nvPr/>
          </p:nvSpPr>
          <p:spPr bwMode="auto">
            <a:xfrm>
              <a:off x="3264" y="1839"/>
              <a:ext cx="0" cy="272"/>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GB" dirty="0"/>
            </a:p>
          </p:txBody>
        </p:sp>
        <p:sp>
          <p:nvSpPr>
            <p:cNvPr id="19470" name="Line 13"/>
            <p:cNvSpPr>
              <a:spLocks noChangeShapeType="1"/>
            </p:cNvSpPr>
            <p:nvPr/>
          </p:nvSpPr>
          <p:spPr bwMode="auto">
            <a:xfrm>
              <a:off x="3257" y="2112"/>
              <a:ext cx="1543"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GB" dirty="0"/>
            </a:p>
          </p:txBody>
        </p:sp>
        <p:sp>
          <p:nvSpPr>
            <p:cNvPr id="19471" name="Line 14"/>
            <p:cNvSpPr>
              <a:spLocks noChangeShapeType="1"/>
            </p:cNvSpPr>
            <p:nvPr/>
          </p:nvSpPr>
          <p:spPr bwMode="auto">
            <a:xfrm flipV="1">
              <a:off x="4800" y="1823"/>
              <a:ext cx="0" cy="304"/>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GB" dirty="0"/>
            </a:p>
          </p:txBody>
        </p:sp>
        <p:sp>
          <p:nvSpPr>
            <p:cNvPr id="19472" name="Line 15"/>
            <p:cNvSpPr>
              <a:spLocks noChangeShapeType="1"/>
            </p:cNvSpPr>
            <p:nvPr/>
          </p:nvSpPr>
          <p:spPr bwMode="auto">
            <a:xfrm>
              <a:off x="4080" y="2120"/>
              <a:ext cx="0" cy="224"/>
            </a:xfrm>
            <a:prstGeom prst="line">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GB" dirty="0"/>
            </a:p>
          </p:txBody>
        </p:sp>
        <p:sp>
          <p:nvSpPr>
            <p:cNvPr id="19473" name="Line 16"/>
            <p:cNvSpPr>
              <a:spLocks noChangeShapeType="1"/>
            </p:cNvSpPr>
            <p:nvPr/>
          </p:nvSpPr>
          <p:spPr bwMode="auto">
            <a:xfrm>
              <a:off x="1680" y="2120"/>
              <a:ext cx="0" cy="224"/>
            </a:xfrm>
            <a:prstGeom prst="line">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GB" dirty="0"/>
            </a:p>
          </p:txBody>
        </p:sp>
        <p:sp>
          <p:nvSpPr>
            <p:cNvPr id="19474" name="Rectangle 17"/>
            <p:cNvSpPr>
              <a:spLocks noChangeArrowheads="1"/>
            </p:cNvSpPr>
            <p:nvPr/>
          </p:nvSpPr>
          <p:spPr bwMode="auto">
            <a:xfrm>
              <a:off x="429" y="2349"/>
              <a:ext cx="2454" cy="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2800" b="1" dirty="0">
                  <a:solidFill>
                    <a:srgbClr val="FF0000"/>
                  </a:solidFill>
                </a:rPr>
                <a:t>Price Variance</a:t>
              </a:r>
              <a:endParaRPr lang="en-US" altLang="en-US" sz="2800" b="1" dirty="0">
                <a:solidFill>
                  <a:schemeClr val="hlink"/>
                </a:solidFill>
              </a:endParaRPr>
            </a:p>
          </p:txBody>
        </p:sp>
        <p:sp>
          <p:nvSpPr>
            <p:cNvPr id="19475" name="Rectangle 18"/>
            <p:cNvSpPr>
              <a:spLocks noChangeArrowheads="1"/>
            </p:cNvSpPr>
            <p:nvPr/>
          </p:nvSpPr>
          <p:spPr bwMode="auto">
            <a:xfrm>
              <a:off x="2781" y="2349"/>
              <a:ext cx="2598" cy="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2800" b="1" dirty="0">
                  <a:solidFill>
                    <a:srgbClr val="FF0000"/>
                  </a:solidFill>
                </a:rPr>
                <a:t>Quantity Variance</a:t>
              </a:r>
              <a:endParaRPr lang="en-US" altLang="en-US" sz="2800" b="1" dirty="0">
                <a:solidFill>
                  <a:schemeClr val="hlink"/>
                </a:solidFill>
              </a:endParaRPr>
            </a:p>
          </p:txBody>
        </p:sp>
      </p:grpSp>
      <p:sp>
        <p:nvSpPr>
          <p:cNvPr id="19460" name="Rectangle 5"/>
          <p:cNvSpPr>
            <a:spLocks noGrp="1" noChangeArrowheads="1"/>
          </p:cNvSpPr>
          <p:nvPr>
            <p:ph type="title"/>
          </p:nvPr>
        </p:nvSpPr>
        <p:spPr>
          <a:xfrm>
            <a:off x="293688" y="274638"/>
            <a:ext cx="8534400" cy="1143000"/>
          </a:xfrm>
        </p:spPr>
        <p:txBody>
          <a:bodyPr/>
          <a:lstStyle/>
          <a:p>
            <a:r>
              <a:rPr lang="en-US" altLang="en-US" b="1" dirty="0"/>
              <a:t>Cost Variance Computation </a:t>
            </a:r>
            <a:r>
              <a:rPr lang="en-US" altLang="en-US" sz="3600" b="1" dirty="0"/>
              <a:t>(Pt. 3)</a:t>
            </a:r>
            <a:endParaRPr lang="en-US" altLang="en-US" b="1" dirty="0"/>
          </a:p>
        </p:txBody>
      </p:sp>
      <p:grpSp>
        <p:nvGrpSpPr>
          <p:cNvPr id="26" name="Group 25"/>
          <p:cNvGrpSpPr/>
          <p:nvPr/>
        </p:nvGrpSpPr>
        <p:grpSpPr>
          <a:xfrm>
            <a:off x="228600" y="1295400"/>
            <a:ext cx="2209803" cy="685800"/>
            <a:chOff x="228600" y="1295400"/>
            <a:chExt cx="2209803" cy="685800"/>
          </a:xfrm>
        </p:grpSpPr>
        <p:sp>
          <p:nvSpPr>
            <p:cNvPr id="25" name="Right Brace 24"/>
            <p:cNvSpPr/>
            <p:nvPr/>
          </p:nvSpPr>
          <p:spPr>
            <a:xfrm rot="16200000">
              <a:off x="1181103" y="723900"/>
              <a:ext cx="304799" cy="2209801"/>
            </a:xfrm>
            <a:prstGeom prst="rightBrace">
              <a:avLst>
                <a:gd name="adj1" fmla="val 0"/>
                <a:gd name="adj2" fmla="val 52285"/>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 name="TextBox 22"/>
            <p:cNvSpPr txBox="1"/>
            <p:nvPr/>
          </p:nvSpPr>
          <p:spPr>
            <a:xfrm>
              <a:off x="228600" y="1295400"/>
              <a:ext cx="2209800" cy="461665"/>
            </a:xfrm>
            <a:prstGeom prst="rect">
              <a:avLst/>
            </a:prstGeom>
            <a:solidFill>
              <a:schemeClr val="bg1">
                <a:lumMod val="85000"/>
              </a:schemeClr>
            </a:solidFill>
          </p:spPr>
          <p:txBody>
            <a:bodyPr wrap="square" rtlCol="0">
              <a:spAutoFit/>
            </a:bodyPr>
            <a:lstStyle/>
            <a:p>
              <a:pPr algn="ctr"/>
              <a:r>
                <a:rPr lang="en-US" sz="2400" b="1" dirty="0">
                  <a:solidFill>
                    <a:schemeClr val="accent1">
                      <a:lumMod val="50000"/>
                    </a:schemeClr>
                  </a:solidFill>
                </a:rPr>
                <a:t>Actual Cost</a:t>
              </a:r>
            </a:p>
          </p:txBody>
        </p:sp>
      </p:grpSp>
      <p:grpSp>
        <p:nvGrpSpPr>
          <p:cNvPr id="27" name="Group 26"/>
          <p:cNvGrpSpPr/>
          <p:nvPr/>
        </p:nvGrpSpPr>
        <p:grpSpPr>
          <a:xfrm>
            <a:off x="6172200" y="1295400"/>
            <a:ext cx="2667000" cy="685799"/>
            <a:chOff x="228600" y="1295400"/>
            <a:chExt cx="2514599" cy="685799"/>
          </a:xfrm>
        </p:grpSpPr>
        <p:sp>
          <p:nvSpPr>
            <p:cNvPr id="28" name="Right Brace 27"/>
            <p:cNvSpPr/>
            <p:nvPr/>
          </p:nvSpPr>
          <p:spPr>
            <a:xfrm rot="16200000">
              <a:off x="1371600" y="609601"/>
              <a:ext cx="228599" cy="2514598"/>
            </a:xfrm>
            <a:prstGeom prst="rightBrace">
              <a:avLst>
                <a:gd name="adj1" fmla="val 0"/>
                <a:gd name="adj2" fmla="val 52285"/>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9" name="TextBox 28"/>
            <p:cNvSpPr txBox="1"/>
            <p:nvPr/>
          </p:nvSpPr>
          <p:spPr>
            <a:xfrm>
              <a:off x="228600" y="1295400"/>
              <a:ext cx="2438400" cy="461665"/>
            </a:xfrm>
            <a:prstGeom prst="rect">
              <a:avLst/>
            </a:prstGeom>
            <a:solidFill>
              <a:schemeClr val="bg1">
                <a:lumMod val="85000"/>
              </a:schemeClr>
            </a:solidFill>
          </p:spPr>
          <p:txBody>
            <a:bodyPr wrap="square" rtlCol="0">
              <a:spAutoFit/>
            </a:bodyPr>
            <a:lstStyle/>
            <a:p>
              <a:pPr algn="ctr"/>
              <a:r>
                <a:rPr lang="en-US" sz="2400" b="1" dirty="0">
                  <a:solidFill>
                    <a:schemeClr val="accent1">
                      <a:lumMod val="50000"/>
                    </a:schemeClr>
                  </a:solidFill>
                </a:rPr>
                <a:t>Standard Cost</a:t>
              </a:r>
            </a:p>
          </p:txBody>
        </p:sp>
      </p:grpSp>
      <p:sp>
        <p:nvSpPr>
          <p:cNvPr id="31" name="Rounded Rectangle 33">
            <a:extLst>
              <a:ext uri="{FF2B5EF4-FFF2-40B4-BE49-F238E27FC236}">
                <a16:creationId xmlns:a16="http://schemas.microsoft.com/office/drawing/2014/main" id="{7F9EF2F6-6CF8-483C-B1BE-D093D0D795CF}"/>
              </a:ext>
            </a:extLst>
          </p:cNvPr>
          <p:cNvSpPr/>
          <p:nvPr/>
        </p:nvSpPr>
        <p:spPr>
          <a:xfrm>
            <a:off x="0" y="6583362"/>
            <a:ext cx="3657600" cy="24321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a:t>
            </a:r>
            <a:r>
              <a:rPr lang="en-US" altLang="en-US" sz="1100" b="1" kern="0" dirty="0">
                <a:solidFill>
                  <a:prstClr val="black"/>
                </a:solidFill>
                <a:latin typeface="Arial Narrow" pitchFamily="34" charset="0"/>
                <a:cs typeface="+mn-cs"/>
              </a:rPr>
              <a:t>2</a:t>
            </a:r>
            <a:r>
              <a:rPr lang="en-US" altLang="en-US" sz="1100" b="1" kern="0" noProof="0" dirty="0">
                <a:solidFill>
                  <a:prstClr val="black"/>
                </a:solidFill>
                <a:latin typeface="Arial Narrow" pitchFamily="34" charset="0"/>
                <a:cs typeface="+mn-cs"/>
              </a:rPr>
              <a:t>: </a:t>
            </a:r>
            <a:r>
              <a:rPr lang="en-US" sz="1100" dirty="0">
                <a:solidFill>
                  <a:prstClr val="black"/>
                </a:solidFill>
              </a:rPr>
              <a:t>Compute the total cost variance.</a:t>
            </a:r>
            <a:endParaRPr lang="en-US" sz="1100" dirty="0"/>
          </a:p>
        </p:txBody>
      </p:sp>
      <p:sp>
        <p:nvSpPr>
          <p:cNvPr id="32" name="Rectangle 31">
            <a:extLst>
              <a:ext uri="{FF2B5EF4-FFF2-40B4-BE49-F238E27FC236}">
                <a16:creationId xmlns:a16="http://schemas.microsoft.com/office/drawing/2014/main" id="{AEEDBDFE-7E37-FA48-A6A3-011C8E0EE0EB}"/>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33" name="Slide Number Placeholder 7">
            <a:extLst>
              <a:ext uri="{FF2B5EF4-FFF2-40B4-BE49-F238E27FC236}">
                <a16:creationId xmlns:a16="http://schemas.microsoft.com/office/drawing/2014/main" id="{86849E25-BBE7-B24F-A5E8-3BA1E76C7FE3}"/>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20</a:t>
            </a:fld>
            <a:endParaRPr lang="en-US" dirty="0">
              <a:solidFill>
                <a:schemeClr val="tx1">
                  <a:lumMod val="50000"/>
                  <a:lumOff val="50000"/>
                </a:schemeClr>
              </a:solidFill>
            </a:endParaRP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filter="fade">
                                      <p:cBhvr>
                                        <p:cTn id="7" dur="1000"/>
                                        <p:tgtEl>
                                          <p:spTgt spid="19459"/>
                                        </p:tgtEl>
                                      </p:cBhvr>
                                    </p:animEffect>
                                    <p:anim calcmode="lin" valueType="num">
                                      <p:cBhvr>
                                        <p:cTn id="8" dur="1000" fill="hold"/>
                                        <p:tgtEl>
                                          <p:spTgt spid="19459"/>
                                        </p:tgtEl>
                                        <p:attrNameLst>
                                          <p:attrName>ppt_x</p:attrName>
                                        </p:attrNameLst>
                                      </p:cBhvr>
                                      <p:tavLst>
                                        <p:tav tm="0">
                                          <p:val>
                                            <p:strVal val="#ppt_x"/>
                                          </p:val>
                                        </p:tav>
                                        <p:tav tm="100000">
                                          <p:val>
                                            <p:strVal val="#ppt_x"/>
                                          </p:val>
                                        </p:tav>
                                      </p:tavLst>
                                    </p:anim>
                                    <p:anim calcmode="lin" valueType="num">
                                      <p:cBhvr>
                                        <p:cTn id="9" dur="1000" fill="hold"/>
                                        <p:tgtEl>
                                          <p:spTgt spid="1945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9458"/>
                                        </p:tgtEl>
                                        <p:attrNameLst>
                                          <p:attrName>style.visibility</p:attrName>
                                        </p:attrNameLst>
                                      </p:cBhvr>
                                      <p:to>
                                        <p:strVal val="visible"/>
                                      </p:to>
                                    </p:set>
                                    <p:animEffect transition="in" filter="fade">
                                      <p:cBhvr>
                                        <p:cTn id="14" dur="1000"/>
                                        <p:tgtEl>
                                          <p:spTgt spid="19458"/>
                                        </p:tgtEl>
                                      </p:cBhvr>
                                    </p:animEffect>
                                    <p:anim calcmode="lin" valueType="num">
                                      <p:cBhvr>
                                        <p:cTn id="15" dur="1000" fill="hold"/>
                                        <p:tgtEl>
                                          <p:spTgt spid="19458"/>
                                        </p:tgtEl>
                                        <p:attrNameLst>
                                          <p:attrName>ppt_x</p:attrName>
                                        </p:attrNameLst>
                                      </p:cBhvr>
                                      <p:tavLst>
                                        <p:tav tm="0">
                                          <p:val>
                                            <p:strVal val="#ppt_x"/>
                                          </p:val>
                                        </p:tav>
                                        <p:tav tm="100000">
                                          <p:val>
                                            <p:strVal val="#ppt_x"/>
                                          </p:val>
                                        </p:tav>
                                      </p:tavLst>
                                    </p:anim>
                                    <p:anim calcmode="lin" valueType="num">
                                      <p:cBhvr>
                                        <p:cTn id="16" dur="1000" fill="hold"/>
                                        <p:tgtEl>
                                          <p:spTgt spid="19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4"/>
          <p:cNvSpPr>
            <a:spLocks noGrp="1"/>
          </p:cNvSpPr>
          <p:nvPr>
            <p:ph type="ctrTitle"/>
          </p:nvPr>
        </p:nvSpPr>
        <p:spPr>
          <a:xfrm>
            <a:off x="914400" y="1524000"/>
            <a:ext cx="7315200" cy="3124200"/>
          </a:xfrm>
        </p:spPr>
        <p:txBody>
          <a:bodyPr/>
          <a:lstStyle/>
          <a:p>
            <a:br>
              <a:rPr lang="en-US" altLang="en-US" dirty="0">
                <a:ea typeface="ＭＳ Ｐゴシック" pitchFamily="34" charset="-128"/>
              </a:rPr>
            </a:br>
            <a:r>
              <a:rPr lang="en-US" altLang="en-US" dirty="0">
                <a:ea typeface="ＭＳ Ｐゴシック" pitchFamily="34" charset="-128"/>
              </a:rPr>
              <a:t>    </a:t>
            </a:r>
            <a:r>
              <a:rPr lang="en-US" altLang="en-US" sz="4400" dirty="0">
                <a:ea typeface="ＭＳ Ｐゴシック" pitchFamily="34" charset="-128"/>
              </a:rPr>
              <a:t>P3: </a:t>
            </a:r>
            <a:br>
              <a:rPr lang="en-US" altLang="en-US" sz="4400" dirty="0">
                <a:ea typeface="ＭＳ Ｐゴシック" pitchFamily="34" charset="-128"/>
              </a:rPr>
            </a:br>
            <a:r>
              <a:rPr lang="en-US" dirty="0">
                <a:solidFill>
                  <a:prstClr val="black"/>
                </a:solidFill>
              </a:rPr>
              <a:t>Compute materials and labor variances.</a:t>
            </a:r>
            <a:endParaRPr lang="en-US" altLang="en-US" sz="4400" dirty="0">
              <a:ea typeface="ＭＳ Ｐゴシック" pitchFamily="34" charset="-128"/>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126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2215227"/>
            <a:ext cx="7315200" cy="87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26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4648200"/>
            <a:ext cx="7315200" cy="76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
        <p:nvSpPr>
          <p:cNvPr id="10" name="Rectangle 9">
            <a:extLst>
              <a:ext uri="{FF2B5EF4-FFF2-40B4-BE49-F238E27FC236}">
                <a16:creationId xmlns:a16="http://schemas.microsoft.com/office/drawing/2014/main" id="{C7380047-97BE-694E-8121-EB103AEB1828}"/>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id="{B8253E82-0411-8D4B-8F39-AA498D6B8653}"/>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21</a:t>
            </a:fld>
            <a:endParaRPr lang="en-US" dirty="0">
              <a:solidFill>
                <a:schemeClr val="tx1">
                  <a:lumMod val="50000"/>
                  <a:lumOff val="50000"/>
                </a:schemeClr>
              </a:solidFill>
            </a:endParaRPr>
          </a:p>
        </p:txBody>
      </p:sp>
    </p:spTree>
    <p:extLst>
      <p:ext uri="{BB962C8B-B14F-4D97-AF65-F5344CB8AC3E}">
        <p14:creationId xmlns:p14="http://schemas.microsoft.com/office/powerpoint/2010/main" val="1353849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676275" y="1917700"/>
            <a:ext cx="7696200" cy="1117600"/>
          </a:xfrm>
          <a:prstGeom prst="rect">
            <a:avLst/>
          </a:prstGeom>
          <a:solidFill>
            <a:schemeClr val="bg1">
              <a:lumMod val="85000"/>
            </a:schemeClr>
          </a:solidFill>
          <a:ln w="25400">
            <a:solidFill>
              <a:schemeClr val="tx1"/>
            </a:solidFill>
            <a:miter lim="800000"/>
            <a:headEnd/>
            <a:tailEnd/>
          </a:ln>
        </p:spPr>
        <p:txBody>
          <a:bodyPr wrap="none" lIns="90488" tIns="44450" rIns="90488" bIns="4445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800" b="1" dirty="0">
                <a:solidFill>
                  <a:schemeClr val="tx2">
                    <a:lumMod val="50000"/>
                  </a:schemeClr>
                </a:solidFill>
              </a:rPr>
              <a:t>G-Max Company makes golf club heads with</a:t>
            </a:r>
            <a:br>
              <a:rPr lang="en-US" altLang="en-US" sz="2800" b="1" dirty="0">
                <a:solidFill>
                  <a:schemeClr val="tx2">
                    <a:lumMod val="50000"/>
                  </a:schemeClr>
                </a:solidFill>
              </a:rPr>
            </a:br>
            <a:r>
              <a:rPr lang="en-US" altLang="en-US" sz="2800" b="1" dirty="0">
                <a:solidFill>
                  <a:schemeClr val="tx2">
                    <a:lumMod val="50000"/>
                  </a:schemeClr>
                </a:solidFill>
              </a:rPr>
              <a:t>the following standard cost information:</a:t>
            </a:r>
          </a:p>
        </p:txBody>
      </p:sp>
      <p:graphicFrame>
        <p:nvGraphicFramePr>
          <p:cNvPr id="20484" name="Object 3"/>
          <p:cNvGraphicFramePr>
            <a:graphicFrameLocks/>
          </p:cNvGraphicFramePr>
          <p:nvPr>
            <p:extLst>
              <p:ext uri="{D42A27DB-BD31-4B8C-83A1-F6EECF244321}">
                <p14:modId xmlns:p14="http://schemas.microsoft.com/office/powerpoint/2010/main" val="2215788394"/>
              </p:ext>
            </p:extLst>
          </p:nvPr>
        </p:nvGraphicFramePr>
        <p:xfrm>
          <a:off x="141288" y="3624263"/>
          <a:ext cx="8850312" cy="1554162"/>
        </p:xfrm>
        <a:graphic>
          <a:graphicData uri="http://schemas.openxmlformats.org/presentationml/2006/ole">
            <mc:AlternateContent xmlns:mc="http://schemas.openxmlformats.org/markup-compatibility/2006">
              <mc:Choice xmlns:v="urn:schemas-microsoft-com:vml" Requires="v">
                <p:oleObj spid="_x0000_s20795" name="Worksheet" r:id="rId4" imgW="3629127" imgH="638006" progId="Excel.Sheet.8">
                  <p:embed/>
                </p:oleObj>
              </mc:Choice>
              <mc:Fallback>
                <p:oleObj name="Worksheet" r:id="rId4" imgW="3629127" imgH="638006" progId="Excel.Sheet.8">
                  <p:embed/>
                  <p:pic>
                    <p:nvPicPr>
                      <p:cNvPr id="0" name="Picture 22"/>
                      <p:cNvPicPr>
                        <a:picLocks noChangeArrowheads="1"/>
                      </p:cNvPicPr>
                      <p:nvPr/>
                    </p:nvPicPr>
                    <p:blipFill>
                      <a:blip r:embed="rId5"/>
                      <a:srcRect/>
                      <a:stretch>
                        <a:fillRect/>
                      </a:stretch>
                    </p:blipFill>
                    <p:spPr bwMode="auto">
                      <a:xfrm>
                        <a:off x="141288" y="3624263"/>
                        <a:ext cx="8850312" cy="1554162"/>
                      </a:xfrm>
                      <a:prstGeom prst="rect">
                        <a:avLst/>
                      </a:prstGeom>
                      <a:noFill/>
                      <a:ln w="19050">
                        <a:solidFill>
                          <a:srgbClr val="00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485" name="Rectangle 5"/>
          <p:cNvSpPr>
            <a:spLocks noGrp="1" noChangeArrowheads="1"/>
          </p:cNvSpPr>
          <p:nvPr>
            <p:ph type="title"/>
          </p:nvPr>
        </p:nvSpPr>
        <p:spPr>
          <a:xfrm>
            <a:off x="304800" y="533400"/>
            <a:ext cx="8534400" cy="1143000"/>
          </a:xfrm>
        </p:spPr>
        <p:txBody>
          <a:bodyPr/>
          <a:lstStyle/>
          <a:p>
            <a:r>
              <a:rPr lang="en-US" altLang="en-US" b="1" dirty="0"/>
              <a:t>Materials Standard Cost </a:t>
            </a:r>
          </a:p>
        </p:txBody>
      </p:sp>
      <p:sp>
        <p:nvSpPr>
          <p:cNvPr id="10" name="Rounded Rectangle 9"/>
          <p:cNvSpPr/>
          <p:nvPr/>
        </p:nvSpPr>
        <p:spPr>
          <a:xfrm>
            <a:off x="0" y="6629400"/>
            <a:ext cx="3884613" cy="1971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P3: </a:t>
            </a:r>
            <a:r>
              <a:rPr lang="en-US" sz="1100" dirty="0">
                <a:solidFill>
                  <a:prstClr val="black"/>
                </a:solidFill>
                <a:latin typeface="Calibri"/>
              </a:rPr>
              <a:t>Compute materials and labor variances.</a:t>
            </a:r>
            <a:endParaRPr lang="en-US" sz="1100" dirty="0"/>
          </a:p>
        </p:txBody>
      </p:sp>
      <p:sp>
        <p:nvSpPr>
          <p:cNvPr id="11" name="Rectangle 10">
            <a:extLst>
              <a:ext uri="{FF2B5EF4-FFF2-40B4-BE49-F238E27FC236}">
                <a16:creationId xmlns:a16="http://schemas.microsoft.com/office/drawing/2014/main" id="{CB3F1885-A932-404B-8DB5-F2F8DA5C81E4}"/>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id="{470AA619-4FCC-E649-B087-EEB9CF79B076}"/>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22</a:t>
            </a:fld>
            <a:endParaRPr lang="en-US" dirty="0">
              <a:solidFill>
                <a:schemeClr val="tx1">
                  <a:lumMod val="50000"/>
                  <a:lumOff val="50000"/>
                </a:schemeClr>
              </a:solidFill>
            </a:endParaRPr>
          </a:p>
        </p:txBody>
      </p:sp>
    </p:spTree>
  </p:cSld>
  <p:clrMapOvr>
    <a:masterClrMapping/>
  </p:clrMapOvr>
  <p:transition spd="med">
    <p:split orient="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050"/>
          <p:cNvSpPr>
            <a:spLocks noChangeArrowheads="1"/>
          </p:cNvSpPr>
          <p:nvPr/>
        </p:nvSpPr>
        <p:spPr bwMode="auto">
          <a:xfrm>
            <a:off x="482600" y="1689100"/>
            <a:ext cx="8204200" cy="1574800"/>
          </a:xfrm>
          <a:prstGeom prst="rect">
            <a:avLst/>
          </a:prstGeom>
          <a:solidFill>
            <a:schemeClr val="bg1">
              <a:lumMod val="95000"/>
            </a:schemeClr>
          </a:solidFill>
          <a:ln w="25400">
            <a:solidFill>
              <a:schemeClr val="tx1"/>
            </a:solidFill>
            <a:miter lim="800000"/>
            <a:headEnd/>
            <a:tailEnd/>
          </a:ln>
        </p:spPr>
        <p:txBody>
          <a:bodyPr wrap="none" lIns="90488" tIns="44450" rIns="90488" bIns="4445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b="1" dirty="0">
                <a:solidFill>
                  <a:schemeClr val="tx2">
                    <a:lumMod val="50000"/>
                  </a:schemeClr>
                </a:solidFill>
              </a:rPr>
              <a:t>During May, G-Max produced 3,500 club heads using</a:t>
            </a:r>
            <a:br>
              <a:rPr lang="en-US" altLang="en-US" sz="2400" b="1" dirty="0">
                <a:solidFill>
                  <a:schemeClr val="tx2">
                    <a:lumMod val="50000"/>
                  </a:schemeClr>
                </a:solidFill>
              </a:rPr>
            </a:br>
            <a:r>
              <a:rPr lang="en-US" altLang="en-US" sz="2400" b="1" dirty="0">
                <a:solidFill>
                  <a:schemeClr val="tx2">
                    <a:lumMod val="50000"/>
                  </a:schemeClr>
                </a:solidFill>
              </a:rPr>
              <a:t>1,800 pounds of material.  G-Max paid $21.00 per</a:t>
            </a:r>
            <a:br>
              <a:rPr lang="en-US" altLang="en-US" sz="2400" b="1" dirty="0">
                <a:solidFill>
                  <a:schemeClr val="tx2">
                    <a:lumMod val="50000"/>
                  </a:schemeClr>
                </a:solidFill>
              </a:rPr>
            </a:br>
            <a:r>
              <a:rPr lang="en-US" altLang="en-US" sz="2400" b="1" dirty="0">
                <a:solidFill>
                  <a:schemeClr val="tx2">
                    <a:lumMod val="50000"/>
                  </a:schemeClr>
                </a:solidFill>
              </a:rPr>
              <a:t>pound for the material.</a:t>
            </a:r>
            <a:br>
              <a:rPr lang="en-US" altLang="en-US" sz="2400" b="1" dirty="0">
                <a:solidFill>
                  <a:srgbClr val="3365FB"/>
                </a:solidFill>
              </a:rPr>
            </a:br>
            <a:r>
              <a:rPr lang="en-US" altLang="en-US" sz="2400" b="1" dirty="0">
                <a:solidFill>
                  <a:srgbClr val="FF0000"/>
                </a:solidFill>
              </a:rPr>
              <a:t>Compute the material price and quantity variances.</a:t>
            </a:r>
          </a:p>
        </p:txBody>
      </p:sp>
      <p:sp>
        <p:nvSpPr>
          <p:cNvPr id="21509" name="Rectangle 19"/>
          <p:cNvSpPr>
            <a:spLocks noGrp="1" noChangeArrowheads="1"/>
          </p:cNvSpPr>
          <p:nvPr>
            <p:ph type="title"/>
          </p:nvPr>
        </p:nvSpPr>
        <p:spPr>
          <a:xfrm>
            <a:off x="293688" y="274638"/>
            <a:ext cx="8534400" cy="1143000"/>
          </a:xfrm>
        </p:spPr>
        <p:txBody>
          <a:bodyPr/>
          <a:lstStyle/>
          <a:p>
            <a:r>
              <a:rPr lang="en-US" altLang="en-US" b="1" dirty="0"/>
              <a:t>Materials Variances</a:t>
            </a:r>
          </a:p>
        </p:txBody>
      </p:sp>
      <p:sp>
        <p:nvSpPr>
          <p:cNvPr id="10" name="TextBox 9"/>
          <p:cNvSpPr txBox="1"/>
          <p:nvPr/>
        </p:nvSpPr>
        <p:spPr>
          <a:xfrm>
            <a:off x="4114800" y="5334000"/>
            <a:ext cx="4800600" cy="1015663"/>
          </a:xfrm>
          <a:prstGeom prst="rect">
            <a:avLst/>
          </a:prstGeom>
          <a:solidFill>
            <a:schemeClr val="bg1">
              <a:lumMod val="95000"/>
            </a:schemeClr>
          </a:solidFill>
        </p:spPr>
        <p:txBody>
          <a:bodyPr wrap="square" rtlCol="0">
            <a:spAutoFit/>
          </a:bodyPr>
          <a:lstStyle/>
          <a:p>
            <a:r>
              <a:rPr lang="en-US" altLang="en-US" sz="2000" b="1" dirty="0"/>
              <a:t>Use this information to compute the material price and quantity variances before you go to the next slide. </a:t>
            </a:r>
            <a:endParaRPr lang="en-US" sz="2000" b="1" dirty="0"/>
          </a:p>
        </p:txBody>
      </p:sp>
      <p:sp>
        <p:nvSpPr>
          <p:cNvPr id="11" name="Rounded Rectangle 10"/>
          <p:cNvSpPr/>
          <p:nvPr/>
        </p:nvSpPr>
        <p:spPr>
          <a:xfrm>
            <a:off x="0" y="6629400"/>
            <a:ext cx="3884613" cy="1971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P3: </a:t>
            </a:r>
            <a:r>
              <a:rPr lang="en-US" sz="1100" dirty="0">
                <a:solidFill>
                  <a:prstClr val="black"/>
                </a:solidFill>
                <a:latin typeface="Calibri"/>
              </a:rPr>
              <a:t>Compute materials and labor variances.</a:t>
            </a:r>
            <a:endParaRPr lang="en-US" sz="1100" dirty="0"/>
          </a:p>
        </p:txBody>
      </p:sp>
      <p:graphicFrame>
        <p:nvGraphicFramePr>
          <p:cNvPr id="12" name="Object 3"/>
          <p:cNvGraphicFramePr>
            <a:graphicFrameLocks/>
          </p:cNvGraphicFramePr>
          <p:nvPr>
            <p:extLst>
              <p:ext uri="{D42A27DB-BD31-4B8C-83A1-F6EECF244321}">
                <p14:modId xmlns:p14="http://schemas.microsoft.com/office/powerpoint/2010/main" val="3842415628"/>
              </p:ext>
            </p:extLst>
          </p:nvPr>
        </p:nvGraphicFramePr>
        <p:xfrm>
          <a:off x="141288" y="3624263"/>
          <a:ext cx="8850312" cy="1554162"/>
        </p:xfrm>
        <a:graphic>
          <a:graphicData uri="http://schemas.openxmlformats.org/presentationml/2006/ole">
            <mc:AlternateContent xmlns:mc="http://schemas.openxmlformats.org/markup-compatibility/2006">
              <mc:Choice xmlns:v="urn:schemas-microsoft-com:vml" Requires="v">
                <p:oleObj spid="_x0000_s21821" name="Worksheet" r:id="rId4" imgW="3629127" imgH="638006" progId="Excel.Sheet.8">
                  <p:embed/>
                </p:oleObj>
              </mc:Choice>
              <mc:Fallback>
                <p:oleObj name="Worksheet" r:id="rId4" imgW="3629127" imgH="638006" progId="Excel.Sheet.8">
                  <p:embed/>
                  <p:pic>
                    <p:nvPicPr>
                      <p:cNvPr id="0" name=""/>
                      <p:cNvPicPr>
                        <a:picLocks noChangeArrowheads="1"/>
                      </p:cNvPicPr>
                      <p:nvPr/>
                    </p:nvPicPr>
                    <p:blipFill>
                      <a:blip r:embed="rId5"/>
                      <a:srcRect/>
                      <a:stretch>
                        <a:fillRect/>
                      </a:stretch>
                    </p:blipFill>
                    <p:spPr bwMode="auto">
                      <a:xfrm>
                        <a:off x="141288" y="3624263"/>
                        <a:ext cx="8850312" cy="1554162"/>
                      </a:xfrm>
                      <a:prstGeom prst="rect">
                        <a:avLst/>
                      </a:prstGeom>
                      <a:noFill/>
                      <a:ln w="19050">
                        <a:solidFill>
                          <a:srgbClr val="00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Rectangle 12">
            <a:extLst>
              <a:ext uri="{FF2B5EF4-FFF2-40B4-BE49-F238E27FC236}">
                <a16:creationId xmlns:a16="http://schemas.microsoft.com/office/drawing/2014/main" id="{F67E5710-DD44-5442-A72C-1ED7DE6E5621}"/>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4" name="Slide Number Placeholder 7">
            <a:extLst>
              <a:ext uri="{FF2B5EF4-FFF2-40B4-BE49-F238E27FC236}">
                <a16:creationId xmlns:a16="http://schemas.microsoft.com/office/drawing/2014/main" id="{DAB9C3BA-7EEC-4D4F-A955-D0869A4C5668}"/>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23</a:t>
            </a:fld>
            <a:endParaRPr lang="en-US" dirty="0">
              <a:solidFill>
                <a:schemeClr val="tx1">
                  <a:lumMod val="50000"/>
                  <a:lumOff val="50000"/>
                </a:schemeClr>
              </a:solidFill>
            </a:endParaRPr>
          </a:p>
        </p:txBody>
      </p:sp>
    </p:spTree>
  </p:cSld>
  <p:clrMapOvr>
    <a:masterClrMapping/>
  </p:clrMapOvr>
  <p:transition spd="med">
    <p:split orient="vert" dir="in"/>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219075" y="2286000"/>
            <a:ext cx="8772525" cy="976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80000"/>
              </a:lnSpc>
              <a:spcBef>
                <a:spcPct val="20000"/>
              </a:spcBef>
            </a:pPr>
            <a:r>
              <a:rPr lang="en-US" altLang="en-US" sz="2400" b="1" dirty="0"/>
              <a:t>Actual Quantity         Actual Quantity	     Standard Quantity</a:t>
            </a:r>
            <a:br>
              <a:rPr lang="en-US" altLang="en-US" sz="2400" b="1" dirty="0"/>
            </a:br>
            <a:r>
              <a:rPr lang="en-US" altLang="en-US" sz="2400" b="1" dirty="0"/>
              <a:t>            ×                                  ×                                   × </a:t>
            </a:r>
            <a:br>
              <a:rPr lang="en-US" altLang="en-US" sz="2400" b="1" dirty="0"/>
            </a:br>
            <a:r>
              <a:rPr lang="en-US" altLang="en-US" sz="2400" b="1" dirty="0"/>
              <a:t>  Actual Price             Standard Price           Standard Price</a:t>
            </a:r>
          </a:p>
        </p:txBody>
      </p:sp>
      <p:sp>
        <p:nvSpPr>
          <p:cNvPr id="22531" name="Rectangle 6"/>
          <p:cNvSpPr>
            <a:spLocks noChangeArrowheads="1"/>
          </p:cNvSpPr>
          <p:nvPr/>
        </p:nvSpPr>
        <p:spPr bwMode="auto">
          <a:xfrm>
            <a:off x="0" y="3124200"/>
            <a:ext cx="8848725" cy="1751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400" b="1" dirty="0">
                <a:solidFill>
                  <a:schemeClr val="hlink"/>
                </a:solidFill>
              </a:rPr>
              <a:t>      </a:t>
            </a:r>
            <a:r>
              <a:rPr lang="en-US" altLang="en-US" sz="2400" b="1" dirty="0">
                <a:solidFill>
                  <a:srgbClr val="0033CC"/>
                </a:solidFill>
              </a:rPr>
              <a:t>1,800 lbs.                     1,800 lbs.                      1,750 lbs.</a:t>
            </a:r>
            <a:br>
              <a:rPr lang="en-US" altLang="en-US" sz="2400" b="1" dirty="0">
                <a:solidFill>
                  <a:srgbClr val="0033CC"/>
                </a:solidFill>
              </a:rPr>
            </a:br>
            <a:r>
              <a:rPr lang="en-US" altLang="en-US" sz="2400" b="1" dirty="0">
                <a:solidFill>
                  <a:srgbClr val="0033CC"/>
                </a:solidFill>
              </a:rPr>
              <a:t>             ×                                  ×                                   ×</a:t>
            </a:r>
            <a:br>
              <a:rPr lang="en-US" altLang="en-US" sz="2400" b="1" dirty="0">
                <a:solidFill>
                  <a:srgbClr val="0033CC"/>
                </a:solidFill>
              </a:rPr>
            </a:br>
            <a:r>
              <a:rPr lang="en-US" altLang="en-US" sz="2400" b="1" dirty="0">
                <a:solidFill>
                  <a:srgbClr val="0033CC"/>
                </a:solidFill>
              </a:rPr>
              <a:t>   $21.00 per lb.              $20.00 per lb.              $20.00 per lb.</a:t>
            </a:r>
          </a:p>
          <a:p>
            <a:pPr eaLnBrk="1" hangingPunct="1">
              <a:spcBef>
                <a:spcPct val="50000"/>
              </a:spcBef>
            </a:pPr>
            <a:r>
              <a:rPr lang="en-US" altLang="en-US" sz="2400" b="1" dirty="0">
                <a:solidFill>
                  <a:schemeClr val="hlink"/>
                </a:solidFill>
              </a:rPr>
              <a:t>     </a:t>
            </a:r>
            <a:r>
              <a:rPr lang="en-US" altLang="en-US" sz="2400" b="1" dirty="0">
                <a:solidFill>
                  <a:srgbClr val="FF0000"/>
                </a:solidFill>
              </a:rPr>
              <a:t>$37,800                        $36,000                        $35,000</a:t>
            </a:r>
            <a:r>
              <a:rPr lang="en-US" altLang="en-US" sz="2400" b="1" dirty="0">
                <a:solidFill>
                  <a:schemeClr val="hlink"/>
                </a:solidFill>
              </a:rPr>
              <a:t>   </a:t>
            </a:r>
          </a:p>
        </p:txBody>
      </p:sp>
      <p:sp>
        <p:nvSpPr>
          <p:cNvPr id="22532" name="Arc 8"/>
          <p:cNvSpPr>
            <a:spLocks/>
          </p:cNvSpPr>
          <p:nvPr/>
        </p:nvSpPr>
        <p:spPr bwMode="auto">
          <a:xfrm rot="-5400000">
            <a:off x="5219700" y="1943100"/>
            <a:ext cx="1828800" cy="1143000"/>
          </a:xfrm>
          <a:custGeom>
            <a:avLst/>
            <a:gdLst>
              <a:gd name="T0" fmla="*/ 2147483647 w 23261"/>
              <a:gd name="T1" fmla="*/ 2147483647 h 23724"/>
              <a:gd name="T2" fmla="*/ 2147483647 w 23261"/>
              <a:gd name="T3" fmla="*/ 2147483647 h 23724"/>
              <a:gd name="T4" fmla="*/ 2147483647 w 23261"/>
              <a:gd name="T5" fmla="*/ 2147483647 h 23724"/>
              <a:gd name="T6" fmla="*/ 0 60000 65536"/>
              <a:gd name="T7" fmla="*/ 0 60000 65536"/>
              <a:gd name="T8" fmla="*/ 0 60000 65536"/>
              <a:gd name="T9" fmla="*/ 0 w 23261"/>
              <a:gd name="T10" fmla="*/ 0 h 23724"/>
              <a:gd name="T11" fmla="*/ 23261 w 23261"/>
              <a:gd name="T12" fmla="*/ 23724 h 23724"/>
            </a:gdLst>
            <a:ahLst/>
            <a:cxnLst>
              <a:cxn ang="T6">
                <a:pos x="T0" y="T1"/>
              </a:cxn>
              <a:cxn ang="T7">
                <a:pos x="T2" y="T3"/>
              </a:cxn>
              <a:cxn ang="T8">
                <a:pos x="T4" y="T5"/>
              </a:cxn>
            </a:cxnLst>
            <a:rect l="T9" t="T10" r="T11" b="T12"/>
            <a:pathLst>
              <a:path w="23261" h="23724" fill="none" extrusionOk="0">
                <a:moveTo>
                  <a:pt x="104" y="23724"/>
                </a:moveTo>
                <a:cubicBezTo>
                  <a:pt x="34" y="23018"/>
                  <a:pt x="0" y="22309"/>
                  <a:pt x="0" y="21600"/>
                </a:cubicBezTo>
                <a:cubicBezTo>
                  <a:pt x="0" y="9670"/>
                  <a:pt x="9670" y="0"/>
                  <a:pt x="21600" y="0"/>
                </a:cubicBezTo>
                <a:cubicBezTo>
                  <a:pt x="22154" y="-1"/>
                  <a:pt x="22708" y="21"/>
                  <a:pt x="23261" y="63"/>
                </a:cubicBezTo>
              </a:path>
              <a:path w="23261" h="23724" stroke="0" extrusionOk="0">
                <a:moveTo>
                  <a:pt x="104" y="23724"/>
                </a:moveTo>
                <a:cubicBezTo>
                  <a:pt x="34" y="23018"/>
                  <a:pt x="0" y="22309"/>
                  <a:pt x="0" y="21600"/>
                </a:cubicBezTo>
                <a:cubicBezTo>
                  <a:pt x="0" y="9670"/>
                  <a:pt x="9670" y="0"/>
                  <a:pt x="21600" y="0"/>
                </a:cubicBezTo>
                <a:cubicBezTo>
                  <a:pt x="22154" y="-1"/>
                  <a:pt x="22708" y="21"/>
                  <a:pt x="23261" y="63"/>
                </a:cubicBezTo>
                <a:lnTo>
                  <a:pt x="21600" y="21600"/>
                </a:lnTo>
                <a:lnTo>
                  <a:pt x="104" y="23724"/>
                </a:lnTo>
                <a:close/>
              </a:path>
            </a:pathLst>
          </a:custGeom>
          <a:noFill/>
          <a:ln w="25400" cap="rnd">
            <a:solidFill>
              <a:srgbClr val="FF0000"/>
            </a:solidFill>
            <a:round/>
            <a:headEnd type="triangle" w="med" len="med"/>
            <a:tailEnd/>
          </a:ln>
          <a:extLst>
            <a:ext uri="{909E8E84-426E-40dd-AFC4-6F175D3DCCD1}">
              <a14:hiddenFill xmlns="" xmlns:a14="http://schemas.microsoft.com/office/drawing/2010/main">
                <a:solidFill>
                  <a:srgbClr val="FFFFFF"/>
                </a:solidFill>
              </a14:hiddenFill>
            </a:ext>
          </a:extLst>
        </p:spPr>
        <p:txBody>
          <a:bodyPr wrap="none" anchor="ctr"/>
          <a:lstStyle/>
          <a:p>
            <a:endParaRPr lang="en-GB" dirty="0"/>
          </a:p>
        </p:txBody>
      </p:sp>
      <p:sp>
        <p:nvSpPr>
          <p:cNvPr id="22533" name="Rectangle 9"/>
          <p:cNvSpPr>
            <a:spLocks noChangeArrowheads="1"/>
          </p:cNvSpPr>
          <p:nvPr/>
        </p:nvSpPr>
        <p:spPr bwMode="auto">
          <a:xfrm>
            <a:off x="914400" y="1143000"/>
            <a:ext cx="6675438" cy="457200"/>
          </a:xfrm>
          <a:prstGeom prst="rect">
            <a:avLst/>
          </a:prstGeom>
          <a:solidFill>
            <a:schemeClr val="bg1">
              <a:lumMod val="95000"/>
            </a:schemeClr>
          </a:solidFill>
          <a:ln w="25400">
            <a:solidFill>
              <a:srgbClr val="FF0000"/>
            </a:solidFill>
            <a:miter lim="800000"/>
            <a:headEnd/>
            <a:tailEnd/>
          </a:ln>
        </p:spPr>
        <p:txBody>
          <a:bodyPr wrap="none" lIns="90488" tIns="44450" rIns="90488" bIns="4445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b="1" dirty="0"/>
              <a:t>SQ = 3,500 units × 0.5 lb. per unit = 1,750 lbs.</a:t>
            </a:r>
          </a:p>
        </p:txBody>
      </p:sp>
      <p:sp>
        <p:nvSpPr>
          <p:cNvPr id="22534" name="Freeform 10"/>
          <p:cNvSpPr>
            <a:spLocks/>
          </p:cNvSpPr>
          <p:nvPr/>
        </p:nvSpPr>
        <p:spPr bwMode="auto">
          <a:xfrm>
            <a:off x="609600" y="4800600"/>
            <a:ext cx="3143250" cy="619125"/>
          </a:xfrm>
          <a:custGeom>
            <a:avLst/>
            <a:gdLst>
              <a:gd name="T0" fmla="*/ 2147483647 w 1980"/>
              <a:gd name="T1" fmla="*/ 2147483647 h 390"/>
              <a:gd name="T2" fmla="*/ 2147483647 w 1980"/>
              <a:gd name="T3" fmla="*/ 2147483647 h 390"/>
              <a:gd name="T4" fmla="*/ 2147483647 w 1980"/>
              <a:gd name="T5" fmla="*/ 2147483647 h 390"/>
              <a:gd name="T6" fmla="*/ 2147483647 w 1980"/>
              <a:gd name="T7" fmla="*/ 2147483647 h 390"/>
              <a:gd name="T8" fmla="*/ 2147483647 w 1980"/>
              <a:gd name="T9" fmla="*/ 2147483647 h 390"/>
              <a:gd name="T10" fmla="*/ 2147483647 w 1980"/>
              <a:gd name="T11" fmla="*/ 2147483647 h 390"/>
              <a:gd name="T12" fmla="*/ 2147483647 w 1980"/>
              <a:gd name="T13" fmla="*/ 2147483647 h 390"/>
              <a:gd name="T14" fmla="*/ 2147483647 w 1980"/>
              <a:gd name="T15" fmla="*/ 2147483647 h 390"/>
              <a:gd name="T16" fmla="*/ 2147483647 w 1980"/>
              <a:gd name="T17" fmla="*/ 2147483647 h 390"/>
              <a:gd name="T18" fmla="*/ 2147483647 w 1980"/>
              <a:gd name="T19" fmla="*/ 2147483647 h 390"/>
              <a:gd name="T20" fmla="*/ 2147483647 w 1980"/>
              <a:gd name="T21" fmla="*/ 2147483647 h 390"/>
              <a:gd name="T22" fmla="*/ 2147483647 w 1980"/>
              <a:gd name="T23" fmla="*/ 2147483647 h 390"/>
              <a:gd name="T24" fmla="*/ 2147483647 w 1980"/>
              <a:gd name="T25" fmla="*/ 2147483647 h 390"/>
              <a:gd name="T26" fmla="*/ 2147483647 w 1980"/>
              <a:gd name="T27" fmla="*/ 2147483647 h 390"/>
              <a:gd name="T28" fmla="*/ 2147483647 w 1980"/>
              <a:gd name="T29" fmla="*/ 2147483647 h 390"/>
              <a:gd name="T30" fmla="*/ 2147483647 w 1980"/>
              <a:gd name="T31" fmla="*/ 2147483647 h 390"/>
              <a:gd name="T32" fmla="*/ 2147483647 w 1980"/>
              <a:gd name="T33" fmla="*/ 2147483647 h 390"/>
              <a:gd name="T34" fmla="*/ 2147483647 w 1980"/>
              <a:gd name="T35" fmla="*/ 2147483647 h 390"/>
              <a:gd name="T36" fmla="*/ 2147483647 w 1980"/>
              <a:gd name="T37" fmla="*/ 2147483647 h 390"/>
              <a:gd name="T38" fmla="*/ 2147483647 w 1980"/>
              <a:gd name="T39" fmla="*/ 2147483647 h 390"/>
              <a:gd name="T40" fmla="*/ 2147483647 w 1980"/>
              <a:gd name="T41" fmla="*/ 2147483647 h 390"/>
              <a:gd name="T42" fmla="*/ 2147483647 w 1980"/>
              <a:gd name="T43" fmla="*/ 2147483647 h 390"/>
              <a:gd name="T44" fmla="*/ 2147483647 w 1980"/>
              <a:gd name="T45" fmla="*/ 2147483647 h 390"/>
              <a:gd name="T46" fmla="*/ 2147483647 w 1980"/>
              <a:gd name="T47" fmla="*/ 2147483647 h 390"/>
              <a:gd name="T48" fmla="*/ 2147483647 w 1980"/>
              <a:gd name="T49" fmla="*/ 2147483647 h 390"/>
              <a:gd name="T50" fmla="*/ 2147483647 w 1980"/>
              <a:gd name="T51" fmla="*/ 2147483647 h 390"/>
              <a:gd name="T52" fmla="*/ 2147483647 w 1980"/>
              <a:gd name="T53" fmla="*/ 2147483647 h 390"/>
              <a:gd name="T54" fmla="*/ 2147483647 w 1980"/>
              <a:gd name="T55" fmla="*/ 2147483647 h 390"/>
              <a:gd name="T56" fmla="*/ 2147483647 w 1980"/>
              <a:gd name="T57" fmla="*/ 2147483647 h 390"/>
              <a:gd name="T58" fmla="*/ 2147483647 w 1980"/>
              <a:gd name="T59" fmla="*/ 2147483647 h 390"/>
              <a:gd name="T60" fmla="*/ 2147483647 w 1980"/>
              <a:gd name="T61" fmla="*/ 2147483647 h 390"/>
              <a:gd name="T62" fmla="*/ 2147483647 w 1980"/>
              <a:gd name="T63" fmla="*/ 2147483647 h 390"/>
              <a:gd name="T64" fmla="*/ 2147483647 w 1980"/>
              <a:gd name="T65" fmla="*/ 2147483647 h 390"/>
              <a:gd name="T66" fmla="*/ 2147483647 w 1980"/>
              <a:gd name="T67" fmla="*/ 2147483647 h 390"/>
              <a:gd name="T68" fmla="*/ 2147483647 w 1980"/>
              <a:gd name="T69" fmla="*/ 2147483647 h 390"/>
              <a:gd name="T70" fmla="*/ 2147483647 w 1980"/>
              <a:gd name="T71" fmla="*/ 2147483647 h 390"/>
              <a:gd name="T72" fmla="*/ 2147483647 w 1980"/>
              <a:gd name="T73" fmla="*/ 2147483647 h 390"/>
              <a:gd name="T74" fmla="*/ 2147483647 w 1980"/>
              <a:gd name="T75" fmla="*/ 2147483647 h 390"/>
              <a:gd name="T76" fmla="*/ 2147483647 w 1980"/>
              <a:gd name="T77" fmla="*/ 2147483647 h 390"/>
              <a:gd name="T78" fmla="*/ 2147483647 w 1980"/>
              <a:gd name="T79" fmla="*/ 2147483647 h 390"/>
              <a:gd name="T80" fmla="*/ 2147483647 w 1980"/>
              <a:gd name="T81" fmla="*/ 2147483647 h 390"/>
              <a:gd name="T82" fmla="*/ 2147483647 w 1980"/>
              <a:gd name="T83" fmla="*/ 2147483647 h 390"/>
              <a:gd name="T84" fmla="*/ 2147483647 w 1980"/>
              <a:gd name="T85" fmla="*/ 2147483647 h 390"/>
              <a:gd name="T86" fmla="*/ 2147483647 w 1980"/>
              <a:gd name="T87" fmla="*/ 2147483647 h 390"/>
              <a:gd name="T88" fmla="*/ 2147483647 w 1980"/>
              <a:gd name="T89" fmla="*/ 2147483647 h 390"/>
              <a:gd name="T90" fmla="*/ 2147483647 w 1980"/>
              <a:gd name="T91" fmla="*/ 2147483647 h 390"/>
              <a:gd name="T92" fmla="*/ 2147483647 w 1980"/>
              <a:gd name="T93" fmla="*/ 2147483647 h 390"/>
              <a:gd name="T94" fmla="*/ 2147483647 w 1980"/>
              <a:gd name="T95" fmla="*/ 2147483647 h 390"/>
              <a:gd name="T96" fmla="*/ 2147483647 w 1980"/>
              <a:gd name="T97" fmla="*/ 2147483647 h 390"/>
              <a:gd name="T98" fmla="*/ 2147483647 w 1980"/>
              <a:gd name="T99" fmla="*/ 2147483647 h 390"/>
              <a:gd name="T100" fmla="*/ 2147483647 w 1980"/>
              <a:gd name="T101" fmla="*/ 2147483647 h 390"/>
              <a:gd name="T102" fmla="*/ 2147483647 w 1980"/>
              <a:gd name="T103" fmla="*/ 2147483647 h 390"/>
              <a:gd name="T104" fmla="*/ 2147483647 w 1980"/>
              <a:gd name="T105" fmla="*/ 2147483647 h 390"/>
              <a:gd name="T106" fmla="*/ 2147483647 w 1980"/>
              <a:gd name="T107" fmla="*/ 2147483647 h 390"/>
              <a:gd name="T108" fmla="*/ 2147483647 w 1980"/>
              <a:gd name="T109" fmla="*/ 2147483647 h 390"/>
              <a:gd name="T110" fmla="*/ 2147483647 w 1980"/>
              <a:gd name="T111" fmla="*/ 2147483647 h 39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980"/>
              <a:gd name="T169" fmla="*/ 0 h 390"/>
              <a:gd name="T170" fmla="*/ 1980 w 1980"/>
              <a:gd name="T171" fmla="*/ 390 h 39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980" h="390">
                <a:moveTo>
                  <a:pt x="1608" y="257"/>
                </a:moveTo>
                <a:lnTo>
                  <a:pt x="1645" y="255"/>
                </a:lnTo>
                <a:lnTo>
                  <a:pt x="1681" y="251"/>
                </a:lnTo>
                <a:lnTo>
                  <a:pt x="1718" y="244"/>
                </a:lnTo>
                <a:lnTo>
                  <a:pt x="1753" y="235"/>
                </a:lnTo>
                <a:lnTo>
                  <a:pt x="1787" y="224"/>
                </a:lnTo>
                <a:lnTo>
                  <a:pt x="1819" y="209"/>
                </a:lnTo>
                <a:lnTo>
                  <a:pt x="1849" y="194"/>
                </a:lnTo>
                <a:lnTo>
                  <a:pt x="1876" y="176"/>
                </a:lnTo>
                <a:lnTo>
                  <a:pt x="1900" y="156"/>
                </a:lnTo>
                <a:lnTo>
                  <a:pt x="1922" y="135"/>
                </a:lnTo>
                <a:lnTo>
                  <a:pt x="1940" y="112"/>
                </a:lnTo>
                <a:lnTo>
                  <a:pt x="1955" y="89"/>
                </a:lnTo>
                <a:lnTo>
                  <a:pt x="1966" y="64"/>
                </a:lnTo>
                <a:lnTo>
                  <a:pt x="1975" y="39"/>
                </a:lnTo>
                <a:lnTo>
                  <a:pt x="1978" y="13"/>
                </a:lnTo>
                <a:lnTo>
                  <a:pt x="1979" y="0"/>
                </a:lnTo>
                <a:lnTo>
                  <a:pt x="1978" y="21"/>
                </a:lnTo>
                <a:lnTo>
                  <a:pt x="1972" y="43"/>
                </a:lnTo>
                <a:lnTo>
                  <a:pt x="1961" y="64"/>
                </a:lnTo>
                <a:lnTo>
                  <a:pt x="1949" y="83"/>
                </a:lnTo>
                <a:lnTo>
                  <a:pt x="1933" y="102"/>
                </a:lnTo>
                <a:lnTo>
                  <a:pt x="1913" y="119"/>
                </a:lnTo>
                <a:lnTo>
                  <a:pt x="1891" y="134"/>
                </a:lnTo>
                <a:lnTo>
                  <a:pt x="1866" y="148"/>
                </a:lnTo>
                <a:lnTo>
                  <a:pt x="1839" y="159"/>
                </a:lnTo>
                <a:lnTo>
                  <a:pt x="1810" y="168"/>
                </a:lnTo>
                <a:lnTo>
                  <a:pt x="1781" y="174"/>
                </a:lnTo>
                <a:lnTo>
                  <a:pt x="1751" y="179"/>
                </a:lnTo>
                <a:lnTo>
                  <a:pt x="1719" y="180"/>
                </a:lnTo>
                <a:lnTo>
                  <a:pt x="1214" y="180"/>
                </a:lnTo>
                <a:lnTo>
                  <a:pt x="1185" y="182"/>
                </a:lnTo>
                <a:lnTo>
                  <a:pt x="1157" y="186"/>
                </a:lnTo>
                <a:lnTo>
                  <a:pt x="1129" y="193"/>
                </a:lnTo>
                <a:lnTo>
                  <a:pt x="1103" y="202"/>
                </a:lnTo>
                <a:lnTo>
                  <a:pt x="1080" y="213"/>
                </a:lnTo>
                <a:lnTo>
                  <a:pt x="1058" y="227"/>
                </a:lnTo>
                <a:lnTo>
                  <a:pt x="1038" y="242"/>
                </a:lnTo>
                <a:lnTo>
                  <a:pt x="1022" y="258"/>
                </a:lnTo>
                <a:lnTo>
                  <a:pt x="1010" y="276"/>
                </a:lnTo>
                <a:lnTo>
                  <a:pt x="1000" y="295"/>
                </a:lnTo>
                <a:lnTo>
                  <a:pt x="994" y="316"/>
                </a:lnTo>
                <a:lnTo>
                  <a:pt x="991" y="335"/>
                </a:lnTo>
                <a:lnTo>
                  <a:pt x="990" y="338"/>
                </a:lnTo>
                <a:lnTo>
                  <a:pt x="990" y="335"/>
                </a:lnTo>
                <a:lnTo>
                  <a:pt x="986" y="316"/>
                </a:lnTo>
                <a:lnTo>
                  <a:pt x="980" y="295"/>
                </a:lnTo>
                <a:lnTo>
                  <a:pt x="971" y="276"/>
                </a:lnTo>
                <a:lnTo>
                  <a:pt x="958" y="258"/>
                </a:lnTo>
                <a:lnTo>
                  <a:pt x="941" y="242"/>
                </a:lnTo>
                <a:lnTo>
                  <a:pt x="922" y="227"/>
                </a:lnTo>
                <a:lnTo>
                  <a:pt x="900" y="213"/>
                </a:lnTo>
                <a:lnTo>
                  <a:pt x="876" y="202"/>
                </a:lnTo>
                <a:lnTo>
                  <a:pt x="851" y="193"/>
                </a:lnTo>
                <a:lnTo>
                  <a:pt x="824" y="186"/>
                </a:lnTo>
                <a:lnTo>
                  <a:pt x="795" y="182"/>
                </a:lnTo>
                <a:lnTo>
                  <a:pt x="766" y="180"/>
                </a:lnTo>
                <a:lnTo>
                  <a:pt x="261" y="180"/>
                </a:lnTo>
                <a:lnTo>
                  <a:pt x="231" y="179"/>
                </a:lnTo>
                <a:lnTo>
                  <a:pt x="199" y="174"/>
                </a:lnTo>
                <a:lnTo>
                  <a:pt x="169" y="168"/>
                </a:lnTo>
                <a:lnTo>
                  <a:pt x="141" y="159"/>
                </a:lnTo>
                <a:lnTo>
                  <a:pt x="115" y="148"/>
                </a:lnTo>
                <a:lnTo>
                  <a:pt x="90" y="134"/>
                </a:lnTo>
                <a:lnTo>
                  <a:pt x="67" y="119"/>
                </a:lnTo>
                <a:lnTo>
                  <a:pt x="48" y="102"/>
                </a:lnTo>
                <a:lnTo>
                  <a:pt x="32" y="83"/>
                </a:lnTo>
                <a:lnTo>
                  <a:pt x="19" y="64"/>
                </a:lnTo>
                <a:lnTo>
                  <a:pt x="9" y="43"/>
                </a:lnTo>
                <a:lnTo>
                  <a:pt x="3" y="21"/>
                </a:lnTo>
                <a:lnTo>
                  <a:pt x="0" y="0"/>
                </a:lnTo>
                <a:lnTo>
                  <a:pt x="2" y="13"/>
                </a:lnTo>
                <a:lnTo>
                  <a:pt x="6" y="39"/>
                </a:lnTo>
                <a:lnTo>
                  <a:pt x="13" y="64"/>
                </a:lnTo>
                <a:lnTo>
                  <a:pt x="25" y="89"/>
                </a:lnTo>
                <a:lnTo>
                  <a:pt x="40" y="112"/>
                </a:lnTo>
                <a:lnTo>
                  <a:pt x="59" y="135"/>
                </a:lnTo>
                <a:lnTo>
                  <a:pt x="81" y="156"/>
                </a:lnTo>
                <a:lnTo>
                  <a:pt x="105" y="176"/>
                </a:lnTo>
                <a:lnTo>
                  <a:pt x="132" y="194"/>
                </a:lnTo>
                <a:lnTo>
                  <a:pt x="161" y="209"/>
                </a:lnTo>
                <a:lnTo>
                  <a:pt x="193" y="224"/>
                </a:lnTo>
                <a:lnTo>
                  <a:pt x="227" y="235"/>
                </a:lnTo>
                <a:lnTo>
                  <a:pt x="262" y="244"/>
                </a:lnTo>
                <a:lnTo>
                  <a:pt x="299" y="251"/>
                </a:lnTo>
                <a:lnTo>
                  <a:pt x="334" y="255"/>
                </a:lnTo>
                <a:lnTo>
                  <a:pt x="372" y="257"/>
                </a:lnTo>
                <a:lnTo>
                  <a:pt x="803" y="257"/>
                </a:lnTo>
                <a:lnTo>
                  <a:pt x="830" y="259"/>
                </a:lnTo>
                <a:lnTo>
                  <a:pt x="856" y="262"/>
                </a:lnTo>
                <a:lnTo>
                  <a:pt x="879" y="269"/>
                </a:lnTo>
                <a:lnTo>
                  <a:pt x="903" y="277"/>
                </a:lnTo>
                <a:lnTo>
                  <a:pt x="923" y="289"/>
                </a:lnTo>
                <a:lnTo>
                  <a:pt x="943" y="302"/>
                </a:lnTo>
                <a:lnTo>
                  <a:pt x="958" y="317"/>
                </a:lnTo>
                <a:lnTo>
                  <a:pt x="971" y="333"/>
                </a:lnTo>
                <a:lnTo>
                  <a:pt x="980" y="350"/>
                </a:lnTo>
                <a:lnTo>
                  <a:pt x="986" y="369"/>
                </a:lnTo>
                <a:lnTo>
                  <a:pt x="990" y="387"/>
                </a:lnTo>
                <a:lnTo>
                  <a:pt x="990" y="389"/>
                </a:lnTo>
                <a:lnTo>
                  <a:pt x="992" y="370"/>
                </a:lnTo>
                <a:lnTo>
                  <a:pt x="997" y="352"/>
                </a:lnTo>
                <a:lnTo>
                  <a:pt x="1007" y="335"/>
                </a:lnTo>
                <a:lnTo>
                  <a:pt x="1019" y="318"/>
                </a:lnTo>
                <a:lnTo>
                  <a:pt x="1035" y="304"/>
                </a:lnTo>
                <a:lnTo>
                  <a:pt x="1053" y="290"/>
                </a:lnTo>
                <a:lnTo>
                  <a:pt x="1073" y="279"/>
                </a:lnTo>
                <a:lnTo>
                  <a:pt x="1097" y="270"/>
                </a:lnTo>
                <a:lnTo>
                  <a:pt x="1120" y="263"/>
                </a:lnTo>
                <a:lnTo>
                  <a:pt x="1146" y="259"/>
                </a:lnTo>
                <a:lnTo>
                  <a:pt x="1172" y="257"/>
                </a:lnTo>
                <a:lnTo>
                  <a:pt x="1175" y="257"/>
                </a:lnTo>
                <a:lnTo>
                  <a:pt x="1608" y="257"/>
                </a:lnTo>
              </a:path>
            </a:pathLst>
          </a:custGeom>
          <a:solidFill>
            <a:srgbClr val="FF0000"/>
          </a:solidFill>
          <a:ln w="12700" cap="rnd">
            <a:solidFill>
              <a:srgbClr val="FF0000"/>
            </a:solidFill>
            <a:round/>
            <a:headEnd/>
            <a:tailEnd/>
          </a:ln>
        </p:spPr>
        <p:txBody>
          <a:bodyPr/>
          <a:lstStyle/>
          <a:p>
            <a:endParaRPr lang="en-GB" dirty="0"/>
          </a:p>
        </p:txBody>
      </p:sp>
      <p:sp>
        <p:nvSpPr>
          <p:cNvPr id="22535" name="Rectangle 11"/>
          <p:cNvSpPr>
            <a:spLocks noChangeArrowheads="1"/>
          </p:cNvSpPr>
          <p:nvPr/>
        </p:nvSpPr>
        <p:spPr bwMode="auto">
          <a:xfrm>
            <a:off x="228600" y="5334000"/>
            <a:ext cx="3895725" cy="7053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2000" b="1" dirty="0">
                <a:solidFill>
                  <a:srgbClr val="0000FF"/>
                </a:solidFill>
              </a:rPr>
              <a:t>Price Variance</a:t>
            </a:r>
            <a:br>
              <a:rPr lang="en-US" altLang="en-US" sz="2000" b="1" dirty="0">
                <a:solidFill>
                  <a:srgbClr val="0000FF"/>
                </a:solidFill>
              </a:rPr>
            </a:br>
            <a:r>
              <a:rPr lang="en-US" altLang="en-US" sz="2000" b="1" dirty="0">
                <a:solidFill>
                  <a:srgbClr val="0000FF"/>
                </a:solidFill>
              </a:rPr>
              <a:t>$1,800 </a:t>
            </a:r>
            <a:r>
              <a:rPr lang="en-US" altLang="en-US" sz="2000" b="1" u="sng" dirty="0">
                <a:solidFill>
                  <a:srgbClr val="0000FF"/>
                </a:solidFill>
              </a:rPr>
              <a:t>Unfavorable</a:t>
            </a:r>
          </a:p>
        </p:txBody>
      </p:sp>
      <p:sp>
        <p:nvSpPr>
          <p:cNvPr id="22536" name="Rectangle 12"/>
          <p:cNvSpPr>
            <a:spLocks noChangeArrowheads="1"/>
          </p:cNvSpPr>
          <p:nvPr/>
        </p:nvSpPr>
        <p:spPr bwMode="auto">
          <a:xfrm>
            <a:off x="4495800" y="5334000"/>
            <a:ext cx="3895725" cy="7053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2000" b="1" dirty="0">
                <a:solidFill>
                  <a:srgbClr val="0000FF"/>
                </a:solidFill>
              </a:rPr>
              <a:t>Quantity Variance</a:t>
            </a:r>
            <a:br>
              <a:rPr lang="en-US" altLang="en-US" sz="2000" b="1" dirty="0">
                <a:solidFill>
                  <a:srgbClr val="0000FF"/>
                </a:solidFill>
              </a:rPr>
            </a:br>
            <a:r>
              <a:rPr lang="en-US" altLang="en-US" sz="2000" b="1" dirty="0">
                <a:solidFill>
                  <a:srgbClr val="0000FF"/>
                </a:solidFill>
              </a:rPr>
              <a:t>$1,000 </a:t>
            </a:r>
            <a:r>
              <a:rPr lang="en-US" altLang="en-US" sz="2000" b="1" u="sng" dirty="0">
                <a:solidFill>
                  <a:srgbClr val="0000FF"/>
                </a:solidFill>
              </a:rPr>
              <a:t>Unfavorable</a:t>
            </a:r>
          </a:p>
        </p:txBody>
      </p:sp>
      <p:sp>
        <p:nvSpPr>
          <p:cNvPr id="22537" name="Freeform 13"/>
          <p:cNvSpPr>
            <a:spLocks/>
          </p:cNvSpPr>
          <p:nvPr/>
        </p:nvSpPr>
        <p:spPr bwMode="auto">
          <a:xfrm>
            <a:off x="4724400" y="4800600"/>
            <a:ext cx="3143250" cy="619125"/>
          </a:xfrm>
          <a:custGeom>
            <a:avLst/>
            <a:gdLst>
              <a:gd name="T0" fmla="*/ 2147483647 w 1980"/>
              <a:gd name="T1" fmla="*/ 2147483647 h 390"/>
              <a:gd name="T2" fmla="*/ 2147483647 w 1980"/>
              <a:gd name="T3" fmla="*/ 2147483647 h 390"/>
              <a:gd name="T4" fmla="*/ 2147483647 w 1980"/>
              <a:gd name="T5" fmla="*/ 2147483647 h 390"/>
              <a:gd name="T6" fmla="*/ 2147483647 w 1980"/>
              <a:gd name="T7" fmla="*/ 2147483647 h 390"/>
              <a:gd name="T8" fmla="*/ 2147483647 w 1980"/>
              <a:gd name="T9" fmla="*/ 2147483647 h 390"/>
              <a:gd name="T10" fmla="*/ 2147483647 w 1980"/>
              <a:gd name="T11" fmla="*/ 2147483647 h 390"/>
              <a:gd name="T12" fmla="*/ 2147483647 w 1980"/>
              <a:gd name="T13" fmla="*/ 2147483647 h 390"/>
              <a:gd name="T14" fmla="*/ 2147483647 w 1980"/>
              <a:gd name="T15" fmla="*/ 2147483647 h 390"/>
              <a:gd name="T16" fmla="*/ 2147483647 w 1980"/>
              <a:gd name="T17" fmla="*/ 2147483647 h 390"/>
              <a:gd name="T18" fmla="*/ 2147483647 w 1980"/>
              <a:gd name="T19" fmla="*/ 2147483647 h 390"/>
              <a:gd name="T20" fmla="*/ 2147483647 w 1980"/>
              <a:gd name="T21" fmla="*/ 2147483647 h 390"/>
              <a:gd name="T22" fmla="*/ 2147483647 w 1980"/>
              <a:gd name="T23" fmla="*/ 2147483647 h 390"/>
              <a:gd name="T24" fmla="*/ 2147483647 w 1980"/>
              <a:gd name="T25" fmla="*/ 2147483647 h 390"/>
              <a:gd name="T26" fmla="*/ 2147483647 w 1980"/>
              <a:gd name="T27" fmla="*/ 2147483647 h 390"/>
              <a:gd name="T28" fmla="*/ 2147483647 w 1980"/>
              <a:gd name="T29" fmla="*/ 2147483647 h 390"/>
              <a:gd name="T30" fmla="*/ 2147483647 w 1980"/>
              <a:gd name="T31" fmla="*/ 2147483647 h 390"/>
              <a:gd name="T32" fmla="*/ 2147483647 w 1980"/>
              <a:gd name="T33" fmla="*/ 2147483647 h 390"/>
              <a:gd name="T34" fmla="*/ 2147483647 w 1980"/>
              <a:gd name="T35" fmla="*/ 2147483647 h 390"/>
              <a:gd name="T36" fmla="*/ 2147483647 w 1980"/>
              <a:gd name="T37" fmla="*/ 2147483647 h 390"/>
              <a:gd name="T38" fmla="*/ 2147483647 w 1980"/>
              <a:gd name="T39" fmla="*/ 2147483647 h 390"/>
              <a:gd name="T40" fmla="*/ 2147483647 w 1980"/>
              <a:gd name="T41" fmla="*/ 2147483647 h 390"/>
              <a:gd name="T42" fmla="*/ 2147483647 w 1980"/>
              <a:gd name="T43" fmla="*/ 2147483647 h 390"/>
              <a:gd name="T44" fmla="*/ 2147483647 w 1980"/>
              <a:gd name="T45" fmla="*/ 2147483647 h 390"/>
              <a:gd name="T46" fmla="*/ 2147483647 w 1980"/>
              <a:gd name="T47" fmla="*/ 2147483647 h 390"/>
              <a:gd name="T48" fmla="*/ 2147483647 w 1980"/>
              <a:gd name="T49" fmla="*/ 2147483647 h 390"/>
              <a:gd name="T50" fmla="*/ 2147483647 w 1980"/>
              <a:gd name="T51" fmla="*/ 2147483647 h 390"/>
              <a:gd name="T52" fmla="*/ 2147483647 w 1980"/>
              <a:gd name="T53" fmla="*/ 2147483647 h 390"/>
              <a:gd name="T54" fmla="*/ 2147483647 w 1980"/>
              <a:gd name="T55" fmla="*/ 2147483647 h 390"/>
              <a:gd name="T56" fmla="*/ 2147483647 w 1980"/>
              <a:gd name="T57" fmla="*/ 2147483647 h 390"/>
              <a:gd name="T58" fmla="*/ 2147483647 w 1980"/>
              <a:gd name="T59" fmla="*/ 2147483647 h 390"/>
              <a:gd name="T60" fmla="*/ 2147483647 w 1980"/>
              <a:gd name="T61" fmla="*/ 2147483647 h 390"/>
              <a:gd name="T62" fmla="*/ 2147483647 w 1980"/>
              <a:gd name="T63" fmla="*/ 2147483647 h 390"/>
              <a:gd name="T64" fmla="*/ 2147483647 w 1980"/>
              <a:gd name="T65" fmla="*/ 2147483647 h 390"/>
              <a:gd name="T66" fmla="*/ 2147483647 w 1980"/>
              <a:gd name="T67" fmla="*/ 2147483647 h 390"/>
              <a:gd name="T68" fmla="*/ 2147483647 w 1980"/>
              <a:gd name="T69" fmla="*/ 2147483647 h 390"/>
              <a:gd name="T70" fmla="*/ 2147483647 w 1980"/>
              <a:gd name="T71" fmla="*/ 2147483647 h 390"/>
              <a:gd name="T72" fmla="*/ 2147483647 w 1980"/>
              <a:gd name="T73" fmla="*/ 2147483647 h 390"/>
              <a:gd name="T74" fmla="*/ 2147483647 w 1980"/>
              <a:gd name="T75" fmla="*/ 2147483647 h 390"/>
              <a:gd name="T76" fmla="*/ 2147483647 w 1980"/>
              <a:gd name="T77" fmla="*/ 2147483647 h 390"/>
              <a:gd name="T78" fmla="*/ 2147483647 w 1980"/>
              <a:gd name="T79" fmla="*/ 2147483647 h 390"/>
              <a:gd name="T80" fmla="*/ 2147483647 w 1980"/>
              <a:gd name="T81" fmla="*/ 2147483647 h 390"/>
              <a:gd name="T82" fmla="*/ 2147483647 w 1980"/>
              <a:gd name="T83" fmla="*/ 2147483647 h 390"/>
              <a:gd name="T84" fmla="*/ 2147483647 w 1980"/>
              <a:gd name="T85" fmla="*/ 2147483647 h 390"/>
              <a:gd name="T86" fmla="*/ 2147483647 w 1980"/>
              <a:gd name="T87" fmla="*/ 2147483647 h 390"/>
              <a:gd name="T88" fmla="*/ 2147483647 w 1980"/>
              <a:gd name="T89" fmla="*/ 2147483647 h 390"/>
              <a:gd name="T90" fmla="*/ 2147483647 w 1980"/>
              <a:gd name="T91" fmla="*/ 2147483647 h 390"/>
              <a:gd name="T92" fmla="*/ 2147483647 w 1980"/>
              <a:gd name="T93" fmla="*/ 2147483647 h 390"/>
              <a:gd name="T94" fmla="*/ 2147483647 w 1980"/>
              <a:gd name="T95" fmla="*/ 2147483647 h 390"/>
              <a:gd name="T96" fmla="*/ 2147483647 w 1980"/>
              <a:gd name="T97" fmla="*/ 2147483647 h 390"/>
              <a:gd name="T98" fmla="*/ 2147483647 w 1980"/>
              <a:gd name="T99" fmla="*/ 2147483647 h 390"/>
              <a:gd name="T100" fmla="*/ 2147483647 w 1980"/>
              <a:gd name="T101" fmla="*/ 2147483647 h 390"/>
              <a:gd name="T102" fmla="*/ 2147483647 w 1980"/>
              <a:gd name="T103" fmla="*/ 2147483647 h 390"/>
              <a:gd name="T104" fmla="*/ 2147483647 w 1980"/>
              <a:gd name="T105" fmla="*/ 2147483647 h 390"/>
              <a:gd name="T106" fmla="*/ 2147483647 w 1980"/>
              <a:gd name="T107" fmla="*/ 2147483647 h 390"/>
              <a:gd name="T108" fmla="*/ 2147483647 w 1980"/>
              <a:gd name="T109" fmla="*/ 2147483647 h 390"/>
              <a:gd name="T110" fmla="*/ 2147483647 w 1980"/>
              <a:gd name="T111" fmla="*/ 2147483647 h 39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980"/>
              <a:gd name="T169" fmla="*/ 0 h 390"/>
              <a:gd name="T170" fmla="*/ 1980 w 1980"/>
              <a:gd name="T171" fmla="*/ 390 h 39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980" h="390">
                <a:moveTo>
                  <a:pt x="1608" y="257"/>
                </a:moveTo>
                <a:lnTo>
                  <a:pt x="1645" y="255"/>
                </a:lnTo>
                <a:lnTo>
                  <a:pt x="1681" y="251"/>
                </a:lnTo>
                <a:lnTo>
                  <a:pt x="1718" y="244"/>
                </a:lnTo>
                <a:lnTo>
                  <a:pt x="1753" y="235"/>
                </a:lnTo>
                <a:lnTo>
                  <a:pt x="1787" y="224"/>
                </a:lnTo>
                <a:lnTo>
                  <a:pt x="1819" y="209"/>
                </a:lnTo>
                <a:lnTo>
                  <a:pt x="1849" y="194"/>
                </a:lnTo>
                <a:lnTo>
                  <a:pt x="1876" y="176"/>
                </a:lnTo>
                <a:lnTo>
                  <a:pt x="1900" y="156"/>
                </a:lnTo>
                <a:lnTo>
                  <a:pt x="1922" y="135"/>
                </a:lnTo>
                <a:lnTo>
                  <a:pt x="1940" y="112"/>
                </a:lnTo>
                <a:lnTo>
                  <a:pt x="1955" y="89"/>
                </a:lnTo>
                <a:lnTo>
                  <a:pt x="1966" y="64"/>
                </a:lnTo>
                <a:lnTo>
                  <a:pt x="1975" y="39"/>
                </a:lnTo>
                <a:lnTo>
                  <a:pt x="1978" y="13"/>
                </a:lnTo>
                <a:lnTo>
                  <a:pt x="1979" y="0"/>
                </a:lnTo>
                <a:lnTo>
                  <a:pt x="1978" y="21"/>
                </a:lnTo>
                <a:lnTo>
                  <a:pt x="1972" y="43"/>
                </a:lnTo>
                <a:lnTo>
                  <a:pt x="1961" y="64"/>
                </a:lnTo>
                <a:lnTo>
                  <a:pt x="1949" y="83"/>
                </a:lnTo>
                <a:lnTo>
                  <a:pt x="1933" y="102"/>
                </a:lnTo>
                <a:lnTo>
                  <a:pt x="1913" y="119"/>
                </a:lnTo>
                <a:lnTo>
                  <a:pt x="1891" y="134"/>
                </a:lnTo>
                <a:lnTo>
                  <a:pt x="1866" y="148"/>
                </a:lnTo>
                <a:lnTo>
                  <a:pt x="1839" y="159"/>
                </a:lnTo>
                <a:lnTo>
                  <a:pt x="1810" y="168"/>
                </a:lnTo>
                <a:lnTo>
                  <a:pt x="1781" y="174"/>
                </a:lnTo>
                <a:lnTo>
                  <a:pt x="1751" y="179"/>
                </a:lnTo>
                <a:lnTo>
                  <a:pt x="1719" y="180"/>
                </a:lnTo>
                <a:lnTo>
                  <a:pt x="1214" y="180"/>
                </a:lnTo>
                <a:lnTo>
                  <a:pt x="1185" y="182"/>
                </a:lnTo>
                <a:lnTo>
                  <a:pt x="1157" y="186"/>
                </a:lnTo>
                <a:lnTo>
                  <a:pt x="1129" y="193"/>
                </a:lnTo>
                <a:lnTo>
                  <a:pt x="1103" y="202"/>
                </a:lnTo>
                <a:lnTo>
                  <a:pt x="1080" y="213"/>
                </a:lnTo>
                <a:lnTo>
                  <a:pt x="1058" y="227"/>
                </a:lnTo>
                <a:lnTo>
                  <a:pt x="1038" y="242"/>
                </a:lnTo>
                <a:lnTo>
                  <a:pt x="1022" y="258"/>
                </a:lnTo>
                <a:lnTo>
                  <a:pt x="1010" y="276"/>
                </a:lnTo>
                <a:lnTo>
                  <a:pt x="1000" y="295"/>
                </a:lnTo>
                <a:lnTo>
                  <a:pt x="994" y="316"/>
                </a:lnTo>
                <a:lnTo>
                  <a:pt x="991" y="335"/>
                </a:lnTo>
                <a:lnTo>
                  <a:pt x="990" y="338"/>
                </a:lnTo>
                <a:lnTo>
                  <a:pt x="990" y="335"/>
                </a:lnTo>
                <a:lnTo>
                  <a:pt x="986" y="316"/>
                </a:lnTo>
                <a:lnTo>
                  <a:pt x="980" y="295"/>
                </a:lnTo>
                <a:lnTo>
                  <a:pt x="971" y="276"/>
                </a:lnTo>
                <a:lnTo>
                  <a:pt x="958" y="258"/>
                </a:lnTo>
                <a:lnTo>
                  <a:pt x="941" y="242"/>
                </a:lnTo>
                <a:lnTo>
                  <a:pt x="922" y="227"/>
                </a:lnTo>
                <a:lnTo>
                  <a:pt x="900" y="213"/>
                </a:lnTo>
                <a:lnTo>
                  <a:pt x="876" y="202"/>
                </a:lnTo>
                <a:lnTo>
                  <a:pt x="851" y="193"/>
                </a:lnTo>
                <a:lnTo>
                  <a:pt x="824" y="186"/>
                </a:lnTo>
                <a:lnTo>
                  <a:pt x="795" y="182"/>
                </a:lnTo>
                <a:lnTo>
                  <a:pt x="766" y="180"/>
                </a:lnTo>
                <a:lnTo>
                  <a:pt x="261" y="180"/>
                </a:lnTo>
                <a:lnTo>
                  <a:pt x="231" y="179"/>
                </a:lnTo>
                <a:lnTo>
                  <a:pt x="199" y="174"/>
                </a:lnTo>
                <a:lnTo>
                  <a:pt x="169" y="168"/>
                </a:lnTo>
                <a:lnTo>
                  <a:pt x="141" y="159"/>
                </a:lnTo>
                <a:lnTo>
                  <a:pt x="115" y="148"/>
                </a:lnTo>
                <a:lnTo>
                  <a:pt x="90" y="134"/>
                </a:lnTo>
                <a:lnTo>
                  <a:pt x="67" y="119"/>
                </a:lnTo>
                <a:lnTo>
                  <a:pt x="48" y="102"/>
                </a:lnTo>
                <a:lnTo>
                  <a:pt x="32" y="83"/>
                </a:lnTo>
                <a:lnTo>
                  <a:pt x="19" y="64"/>
                </a:lnTo>
                <a:lnTo>
                  <a:pt x="9" y="43"/>
                </a:lnTo>
                <a:lnTo>
                  <a:pt x="3" y="21"/>
                </a:lnTo>
                <a:lnTo>
                  <a:pt x="0" y="0"/>
                </a:lnTo>
                <a:lnTo>
                  <a:pt x="2" y="13"/>
                </a:lnTo>
                <a:lnTo>
                  <a:pt x="6" y="39"/>
                </a:lnTo>
                <a:lnTo>
                  <a:pt x="13" y="64"/>
                </a:lnTo>
                <a:lnTo>
                  <a:pt x="25" y="89"/>
                </a:lnTo>
                <a:lnTo>
                  <a:pt x="40" y="112"/>
                </a:lnTo>
                <a:lnTo>
                  <a:pt x="59" y="135"/>
                </a:lnTo>
                <a:lnTo>
                  <a:pt x="81" y="156"/>
                </a:lnTo>
                <a:lnTo>
                  <a:pt x="105" y="176"/>
                </a:lnTo>
                <a:lnTo>
                  <a:pt x="132" y="194"/>
                </a:lnTo>
                <a:lnTo>
                  <a:pt x="161" y="209"/>
                </a:lnTo>
                <a:lnTo>
                  <a:pt x="193" y="224"/>
                </a:lnTo>
                <a:lnTo>
                  <a:pt x="227" y="235"/>
                </a:lnTo>
                <a:lnTo>
                  <a:pt x="262" y="244"/>
                </a:lnTo>
                <a:lnTo>
                  <a:pt x="299" y="251"/>
                </a:lnTo>
                <a:lnTo>
                  <a:pt x="334" y="255"/>
                </a:lnTo>
                <a:lnTo>
                  <a:pt x="372" y="257"/>
                </a:lnTo>
                <a:lnTo>
                  <a:pt x="803" y="257"/>
                </a:lnTo>
                <a:lnTo>
                  <a:pt x="830" y="259"/>
                </a:lnTo>
                <a:lnTo>
                  <a:pt x="856" y="262"/>
                </a:lnTo>
                <a:lnTo>
                  <a:pt x="879" y="269"/>
                </a:lnTo>
                <a:lnTo>
                  <a:pt x="903" y="277"/>
                </a:lnTo>
                <a:lnTo>
                  <a:pt x="923" y="289"/>
                </a:lnTo>
                <a:lnTo>
                  <a:pt x="943" y="302"/>
                </a:lnTo>
                <a:lnTo>
                  <a:pt x="958" y="317"/>
                </a:lnTo>
                <a:lnTo>
                  <a:pt x="971" y="333"/>
                </a:lnTo>
                <a:lnTo>
                  <a:pt x="980" y="350"/>
                </a:lnTo>
                <a:lnTo>
                  <a:pt x="986" y="369"/>
                </a:lnTo>
                <a:lnTo>
                  <a:pt x="990" y="387"/>
                </a:lnTo>
                <a:lnTo>
                  <a:pt x="990" y="389"/>
                </a:lnTo>
                <a:lnTo>
                  <a:pt x="992" y="370"/>
                </a:lnTo>
                <a:lnTo>
                  <a:pt x="997" y="352"/>
                </a:lnTo>
                <a:lnTo>
                  <a:pt x="1007" y="335"/>
                </a:lnTo>
                <a:lnTo>
                  <a:pt x="1019" y="318"/>
                </a:lnTo>
                <a:lnTo>
                  <a:pt x="1035" y="304"/>
                </a:lnTo>
                <a:lnTo>
                  <a:pt x="1053" y="290"/>
                </a:lnTo>
                <a:lnTo>
                  <a:pt x="1073" y="279"/>
                </a:lnTo>
                <a:lnTo>
                  <a:pt x="1097" y="270"/>
                </a:lnTo>
                <a:lnTo>
                  <a:pt x="1120" y="263"/>
                </a:lnTo>
                <a:lnTo>
                  <a:pt x="1146" y="259"/>
                </a:lnTo>
                <a:lnTo>
                  <a:pt x="1172" y="257"/>
                </a:lnTo>
                <a:lnTo>
                  <a:pt x="1175" y="257"/>
                </a:lnTo>
                <a:lnTo>
                  <a:pt x="1608" y="257"/>
                </a:lnTo>
              </a:path>
            </a:pathLst>
          </a:custGeom>
          <a:solidFill>
            <a:srgbClr val="FF0000"/>
          </a:solidFill>
          <a:ln w="12700" cap="rnd">
            <a:solidFill>
              <a:srgbClr val="FF0000"/>
            </a:solidFill>
            <a:round/>
            <a:headEnd/>
            <a:tailEnd/>
          </a:ln>
        </p:spPr>
        <p:txBody>
          <a:bodyPr/>
          <a:lstStyle/>
          <a:p>
            <a:endParaRPr lang="en-GB" dirty="0"/>
          </a:p>
        </p:txBody>
      </p:sp>
      <p:sp>
        <p:nvSpPr>
          <p:cNvPr id="22538" name="Rectangle 19"/>
          <p:cNvSpPr>
            <a:spLocks noGrp="1" noChangeArrowheads="1"/>
          </p:cNvSpPr>
          <p:nvPr>
            <p:ph type="title"/>
          </p:nvPr>
        </p:nvSpPr>
        <p:spPr>
          <a:xfrm>
            <a:off x="293688" y="274638"/>
            <a:ext cx="8534400" cy="1143000"/>
          </a:xfrm>
        </p:spPr>
        <p:txBody>
          <a:bodyPr/>
          <a:lstStyle/>
          <a:p>
            <a:r>
              <a:rPr lang="en-US" altLang="en-US" b="1" dirty="0"/>
              <a:t>Materials Variances </a:t>
            </a:r>
            <a:r>
              <a:rPr lang="en-US" altLang="en-US" sz="3600" b="1" dirty="0"/>
              <a:t>(Pt. 2)</a:t>
            </a:r>
            <a:endParaRPr lang="en-US" altLang="en-US" b="1" dirty="0"/>
          </a:p>
        </p:txBody>
      </p:sp>
      <p:grpSp>
        <p:nvGrpSpPr>
          <p:cNvPr id="15" name="Group 14"/>
          <p:cNvGrpSpPr/>
          <p:nvPr/>
        </p:nvGrpSpPr>
        <p:grpSpPr>
          <a:xfrm>
            <a:off x="304800" y="1676400"/>
            <a:ext cx="2209803" cy="685800"/>
            <a:chOff x="228600" y="1295400"/>
            <a:chExt cx="2209803" cy="685800"/>
          </a:xfrm>
        </p:grpSpPr>
        <p:sp>
          <p:nvSpPr>
            <p:cNvPr id="16" name="Right Brace 15"/>
            <p:cNvSpPr/>
            <p:nvPr/>
          </p:nvSpPr>
          <p:spPr>
            <a:xfrm rot="16200000">
              <a:off x="1181103" y="723900"/>
              <a:ext cx="304799" cy="2209801"/>
            </a:xfrm>
            <a:prstGeom prst="rightBrace">
              <a:avLst>
                <a:gd name="adj1" fmla="val 0"/>
                <a:gd name="adj2" fmla="val 52285"/>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TextBox 16"/>
            <p:cNvSpPr txBox="1"/>
            <p:nvPr/>
          </p:nvSpPr>
          <p:spPr>
            <a:xfrm>
              <a:off x="228600" y="1295400"/>
              <a:ext cx="2209800" cy="461665"/>
            </a:xfrm>
            <a:prstGeom prst="rect">
              <a:avLst/>
            </a:prstGeom>
            <a:solidFill>
              <a:schemeClr val="bg1">
                <a:lumMod val="85000"/>
              </a:schemeClr>
            </a:solidFill>
          </p:spPr>
          <p:txBody>
            <a:bodyPr wrap="square" rtlCol="0">
              <a:spAutoFit/>
            </a:bodyPr>
            <a:lstStyle/>
            <a:p>
              <a:pPr algn="ctr"/>
              <a:r>
                <a:rPr lang="en-US" sz="2400" b="1" dirty="0">
                  <a:solidFill>
                    <a:schemeClr val="accent1">
                      <a:lumMod val="50000"/>
                    </a:schemeClr>
                  </a:solidFill>
                </a:rPr>
                <a:t>Actual Cost</a:t>
              </a:r>
            </a:p>
          </p:txBody>
        </p:sp>
      </p:grpSp>
      <p:grpSp>
        <p:nvGrpSpPr>
          <p:cNvPr id="18" name="Group 17"/>
          <p:cNvGrpSpPr/>
          <p:nvPr/>
        </p:nvGrpSpPr>
        <p:grpSpPr>
          <a:xfrm>
            <a:off x="6172200" y="1676400"/>
            <a:ext cx="2667000" cy="685799"/>
            <a:chOff x="228600" y="1295400"/>
            <a:chExt cx="2514599" cy="685799"/>
          </a:xfrm>
        </p:grpSpPr>
        <p:sp>
          <p:nvSpPr>
            <p:cNvPr id="19" name="Right Brace 18"/>
            <p:cNvSpPr/>
            <p:nvPr/>
          </p:nvSpPr>
          <p:spPr>
            <a:xfrm rot="16200000">
              <a:off x="1371600" y="609601"/>
              <a:ext cx="228599" cy="2514598"/>
            </a:xfrm>
            <a:prstGeom prst="rightBrace">
              <a:avLst>
                <a:gd name="adj1" fmla="val 0"/>
                <a:gd name="adj2" fmla="val 52285"/>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0" name="TextBox 19"/>
            <p:cNvSpPr txBox="1"/>
            <p:nvPr/>
          </p:nvSpPr>
          <p:spPr>
            <a:xfrm>
              <a:off x="228600" y="1295400"/>
              <a:ext cx="2438400" cy="461665"/>
            </a:xfrm>
            <a:prstGeom prst="rect">
              <a:avLst/>
            </a:prstGeom>
            <a:solidFill>
              <a:schemeClr val="bg1">
                <a:lumMod val="85000"/>
              </a:schemeClr>
            </a:solidFill>
          </p:spPr>
          <p:txBody>
            <a:bodyPr wrap="square" rtlCol="0">
              <a:spAutoFit/>
            </a:bodyPr>
            <a:lstStyle/>
            <a:p>
              <a:pPr algn="ctr"/>
              <a:r>
                <a:rPr lang="en-US" sz="2400" b="1" dirty="0">
                  <a:solidFill>
                    <a:schemeClr val="accent1">
                      <a:lumMod val="50000"/>
                    </a:schemeClr>
                  </a:solidFill>
                </a:rPr>
                <a:t>Standard Cost</a:t>
              </a:r>
            </a:p>
          </p:txBody>
        </p:sp>
      </p:grpSp>
      <p:sp>
        <p:nvSpPr>
          <p:cNvPr id="21" name="Freeform 10"/>
          <p:cNvSpPr>
            <a:spLocks/>
          </p:cNvSpPr>
          <p:nvPr/>
        </p:nvSpPr>
        <p:spPr bwMode="auto">
          <a:xfrm>
            <a:off x="3429000" y="6019800"/>
            <a:ext cx="1828800" cy="152400"/>
          </a:xfrm>
          <a:custGeom>
            <a:avLst/>
            <a:gdLst>
              <a:gd name="T0" fmla="*/ 2147483647 w 1980"/>
              <a:gd name="T1" fmla="*/ 2147483647 h 390"/>
              <a:gd name="T2" fmla="*/ 2147483647 w 1980"/>
              <a:gd name="T3" fmla="*/ 2147483647 h 390"/>
              <a:gd name="T4" fmla="*/ 2147483647 w 1980"/>
              <a:gd name="T5" fmla="*/ 2147483647 h 390"/>
              <a:gd name="T6" fmla="*/ 2147483647 w 1980"/>
              <a:gd name="T7" fmla="*/ 2147483647 h 390"/>
              <a:gd name="T8" fmla="*/ 2147483647 w 1980"/>
              <a:gd name="T9" fmla="*/ 2147483647 h 390"/>
              <a:gd name="T10" fmla="*/ 2147483647 w 1980"/>
              <a:gd name="T11" fmla="*/ 2147483647 h 390"/>
              <a:gd name="T12" fmla="*/ 2147483647 w 1980"/>
              <a:gd name="T13" fmla="*/ 2147483647 h 390"/>
              <a:gd name="T14" fmla="*/ 2147483647 w 1980"/>
              <a:gd name="T15" fmla="*/ 2147483647 h 390"/>
              <a:gd name="T16" fmla="*/ 2147483647 w 1980"/>
              <a:gd name="T17" fmla="*/ 2147483647 h 390"/>
              <a:gd name="T18" fmla="*/ 2147483647 w 1980"/>
              <a:gd name="T19" fmla="*/ 2147483647 h 390"/>
              <a:gd name="T20" fmla="*/ 2147483647 w 1980"/>
              <a:gd name="T21" fmla="*/ 2147483647 h 390"/>
              <a:gd name="T22" fmla="*/ 2147483647 w 1980"/>
              <a:gd name="T23" fmla="*/ 2147483647 h 390"/>
              <a:gd name="T24" fmla="*/ 2147483647 w 1980"/>
              <a:gd name="T25" fmla="*/ 2147483647 h 390"/>
              <a:gd name="T26" fmla="*/ 2147483647 w 1980"/>
              <a:gd name="T27" fmla="*/ 2147483647 h 390"/>
              <a:gd name="T28" fmla="*/ 2147483647 w 1980"/>
              <a:gd name="T29" fmla="*/ 2147483647 h 390"/>
              <a:gd name="T30" fmla="*/ 2147483647 w 1980"/>
              <a:gd name="T31" fmla="*/ 2147483647 h 390"/>
              <a:gd name="T32" fmla="*/ 2147483647 w 1980"/>
              <a:gd name="T33" fmla="*/ 2147483647 h 390"/>
              <a:gd name="T34" fmla="*/ 2147483647 w 1980"/>
              <a:gd name="T35" fmla="*/ 2147483647 h 390"/>
              <a:gd name="T36" fmla="*/ 2147483647 w 1980"/>
              <a:gd name="T37" fmla="*/ 2147483647 h 390"/>
              <a:gd name="T38" fmla="*/ 2147483647 w 1980"/>
              <a:gd name="T39" fmla="*/ 2147483647 h 390"/>
              <a:gd name="T40" fmla="*/ 2147483647 w 1980"/>
              <a:gd name="T41" fmla="*/ 2147483647 h 390"/>
              <a:gd name="T42" fmla="*/ 2147483647 w 1980"/>
              <a:gd name="T43" fmla="*/ 2147483647 h 390"/>
              <a:gd name="T44" fmla="*/ 2147483647 w 1980"/>
              <a:gd name="T45" fmla="*/ 2147483647 h 390"/>
              <a:gd name="T46" fmla="*/ 2147483647 w 1980"/>
              <a:gd name="T47" fmla="*/ 2147483647 h 390"/>
              <a:gd name="T48" fmla="*/ 2147483647 w 1980"/>
              <a:gd name="T49" fmla="*/ 2147483647 h 390"/>
              <a:gd name="T50" fmla="*/ 2147483647 w 1980"/>
              <a:gd name="T51" fmla="*/ 2147483647 h 390"/>
              <a:gd name="T52" fmla="*/ 2147483647 w 1980"/>
              <a:gd name="T53" fmla="*/ 2147483647 h 390"/>
              <a:gd name="T54" fmla="*/ 2147483647 w 1980"/>
              <a:gd name="T55" fmla="*/ 2147483647 h 390"/>
              <a:gd name="T56" fmla="*/ 2147483647 w 1980"/>
              <a:gd name="T57" fmla="*/ 2147483647 h 390"/>
              <a:gd name="T58" fmla="*/ 2147483647 w 1980"/>
              <a:gd name="T59" fmla="*/ 2147483647 h 390"/>
              <a:gd name="T60" fmla="*/ 2147483647 w 1980"/>
              <a:gd name="T61" fmla="*/ 2147483647 h 390"/>
              <a:gd name="T62" fmla="*/ 2147483647 w 1980"/>
              <a:gd name="T63" fmla="*/ 2147483647 h 390"/>
              <a:gd name="T64" fmla="*/ 2147483647 w 1980"/>
              <a:gd name="T65" fmla="*/ 2147483647 h 390"/>
              <a:gd name="T66" fmla="*/ 2147483647 w 1980"/>
              <a:gd name="T67" fmla="*/ 2147483647 h 390"/>
              <a:gd name="T68" fmla="*/ 2147483647 w 1980"/>
              <a:gd name="T69" fmla="*/ 2147483647 h 390"/>
              <a:gd name="T70" fmla="*/ 2147483647 w 1980"/>
              <a:gd name="T71" fmla="*/ 2147483647 h 390"/>
              <a:gd name="T72" fmla="*/ 2147483647 w 1980"/>
              <a:gd name="T73" fmla="*/ 2147483647 h 390"/>
              <a:gd name="T74" fmla="*/ 2147483647 w 1980"/>
              <a:gd name="T75" fmla="*/ 2147483647 h 390"/>
              <a:gd name="T76" fmla="*/ 2147483647 w 1980"/>
              <a:gd name="T77" fmla="*/ 2147483647 h 390"/>
              <a:gd name="T78" fmla="*/ 2147483647 w 1980"/>
              <a:gd name="T79" fmla="*/ 2147483647 h 390"/>
              <a:gd name="T80" fmla="*/ 2147483647 w 1980"/>
              <a:gd name="T81" fmla="*/ 2147483647 h 390"/>
              <a:gd name="T82" fmla="*/ 2147483647 w 1980"/>
              <a:gd name="T83" fmla="*/ 2147483647 h 390"/>
              <a:gd name="T84" fmla="*/ 2147483647 w 1980"/>
              <a:gd name="T85" fmla="*/ 2147483647 h 390"/>
              <a:gd name="T86" fmla="*/ 2147483647 w 1980"/>
              <a:gd name="T87" fmla="*/ 2147483647 h 390"/>
              <a:gd name="T88" fmla="*/ 2147483647 w 1980"/>
              <a:gd name="T89" fmla="*/ 2147483647 h 390"/>
              <a:gd name="T90" fmla="*/ 2147483647 w 1980"/>
              <a:gd name="T91" fmla="*/ 2147483647 h 390"/>
              <a:gd name="T92" fmla="*/ 2147483647 w 1980"/>
              <a:gd name="T93" fmla="*/ 2147483647 h 390"/>
              <a:gd name="T94" fmla="*/ 2147483647 w 1980"/>
              <a:gd name="T95" fmla="*/ 2147483647 h 390"/>
              <a:gd name="T96" fmla="*/ 2147483647 w 1980"/>
              <a:gd name="T97" fmla="*/ 2147483647 h 390"/>
              <a:gd name="T98" fmla="*/ 2147483647 w 1980"/>
              <a:gd name="T99" fmla="*/ 2147483647 h 390"/>
              <a:gd name="T100" fmla="*/ 2147483647 w 1980"/>
              <a:gd name="T101" fmla="*/ 2147483647 h 390"/>
              <a:gd name="T102" fmla="*/ 2147483647 w 1980"/>
              <a:gd name="T103" fmla="*/ 2147483647 h 390"/>
              <a:gd name="T104" fmla="*/ 2147483647 w 1980"/>
              <a:gd name="T105" fmla="*/ 2147483647 h 390"/>
              <a:gd name="T106" fmla="*/ 2147483647 w 1980"/>
              <a:gd name="T107" fmla="*/ 2147483647 h 390"/>
              <a:gd name="T108" fmla="*/ 2147483647 w 1980"/>
              <a:gd name="T109" fmla="*/ 2147483647 h 390"/>
              <a:gd name="T110" fmla="*/ 2147483647 w 1980"/>
              <a:gd name="T111" fmla="*/ 2147483647 h 39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980"/>
              <a:gd name="T169" fmla="*/ 0 h 390"/>
              <a:gd name="T170" fmla="*/ 1980 w 1980"/>
              <a:gd name="T171" fmla="*/ 390 h 39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980" h="390">
                <a:moveTo>
                  <a:pt x="1608" y="257"/>
                </a:moveTo>
                <a:lnTo>
                  <a:pt x="1645" y="255"/>
                </a:lnTo>
                <a:lnTo>
                  <a:pt x="1681" y="251"/>
                </a:lnTo>
                <a:lnTo>
                  <a:pt x="1718" y="244"/>
                </a:lnTo>
                <a:lnTo>
                  <a:pt x="1753" y="235"/>
                </a:lnTo>
                <a:lnTo>
                  <a:pt x="1787" y="224"/>
                </a:lnTo>
                <a:lnTo>
                  <a:pt x="1819" y="209"/>
                </a:lnTo>
                <a:lnTo>
                  <a:pt x="1849" y="194"/>
                </a:lnTo>
                <a:lnTo>
                  <a:pt x="1876" y="176"/>
                </a:lnTo>
                <a:lnTo>
                  <a:pt x="1900" y="156"/>
                </a:lnTo>
                <a:lnTo>
                  <a:pt x="1922" y="135"/>
                </a:lnTo>
                <a:lnTo>
                  <a:pt x="1940" y="112"/>
                </a:lnTo>
                <a:lnTo>
                  <a:pt x="1955" y="89"/>
                </a:lnTo>
                <a:lnTo>
                  <a:pt x="1966" y="64"/>
                </a:lnTo>
                <a:lnTo>
                  <a:pt x="1975" y="39"/>
                </a:lnTo>
                <a:lnTo>
                  <a:pt x="1978" y="13"/>
                </a:lnTo>
                <a:lnTo>
                  <a:pt x="1979" y="0"/>
                </a:lnTo>
                <a:lnTo>
                  <a:pt x="1978" y="21"/>
                </a:lnTo>
                <a:lnTo>
                  <a:pt x="1972" y="43"/>
                </a:lnTo>
                <a:lnTo>
                  <a:pt x="1961" y="64"/>
                </a:lnTo>
                <a:lnTo>
                  <a:pt x="1949" y="83"/>
                </a:lnTo>
                <a:lnTo>
                  <a:pt x="1933" y="102"/>
                </a:lnTo>
                <a:lnTo>
                  <a:pt x="1913" y="119"/>
                </a:lnTo>
                <a:lnTo>
                  <a:pt x="1891" y="134"/>
                </a:lnTo>
                <a:lnTo>
                  <a:pt x="1866" y="148"/>
                </a:lnTo>
                <a:lnTo>
                  <a:pt x="1839" y="159"/>
                </a:lnTo>
                <a:lnTo>
                  <a:pt x="1810" y="168"/>
                </a:lnTo>
                <a:lnTo>
                  <a:pt x="1781" y="174"/>
                </a:lnTo>
                <a:lnTo>
                  <a:pt x="1751" y="179"/>
                </a:lnTo>
                <a:lnTo>
                  <a:pt x="1719" y="180"/>
                </a:lnTo>
                <a:lnTo>
                  <a:pt x="1214" y="180"/>
                </a:lnTo>
                <a:lnTo>
                  <a:pt x="1185" y="182"/>
                </a:lnTo>
                <a:lnTo>
                  <a:pt x="1157" y="186"/>
                </a:lnTo>
                <a:lnTo>
                  <a:pt x="1129" y="193"/>
                </a:lnTo>
                <a:lnTo>
                  <a:pt x="1103" y="202"/>
                </a:lnTo>
                <a:lnTo>
                  <a:pt x="1080" y="213"/>
                </a:lnTo>
                <a:lnTo>
                  <a:pt x="1058" y="227"/>
                </a:lnTo>
                <a:lnTo>
                  <a:pt x="1038" y="242"/>
                </a:lnTo>
                <a:lnTo>
                  <a:pt x="1022" y="258"/>
                </a:lnTo>
                <a:lnTo>
                  <a:pt x="1010" y="276"/>
                </a:lnTo>
                <a:lnTo>
                  <a:pt x="1000" y="295"/>
                </a:lnTo>
                <a:lnTo>
                  <a:pt x="994" y="316"/>
                </a:lnTo>
                <a:lnTo>
                  <a:pt x="991" y="335"/>
                </a:lnTo>
                <a:lnTo>
                  <a:pt x="990" y="338"/>
                </a:lnTo>
                <a:lnTo>
                  <a:pt x="990" y="335"/>
                </a:lnTo>
                <a:lnTo>
                  <a:pt x="986" y="316"/>
                </a:lnTo>
                <a:lnTo>
                  <a:pt x="980" y="295"/>
                </a:lnTo>
                <a:lnTo>
                  <a:pt x="971" y="276"/>
                </a:lnTo>
                <a:lnTo>
                  <a:pt x="958" y="258"/>
                </a:lnTo>
                <a:lnTo>
                  <a:pt x="941" y="242"/>
                </a:lnTo>
                <a:lnTo>
                  <a:pt x="922" y="227"/>
                </a:lnTo>
                <a:lnTo>
                  <a:pt x="900" y="213"/>
                </a:lnTo>
                <a:lnTo>
                  <a:pt x="876" y="202"/>
                </a:lnTo>
                <a:lnTo>
                  <a:pt x="851" y="193"/>
                </a:lnTo>
                <a:lnTo>
                  <a:pt x="824" y="186"/>
                </a:lnTo>
                <a:lnTo>
                  <a:pt x="795" y="182"/>
                </a:lnTo>
                <a:lnTo>
                  <a:pt x="766" y="180"/>
                </a:lnTo>
                <a:lnTo>
                  <a:pt x="261" y="180"/>
                </a:lnTo>
                <a:lnTo>
                  <a:pt x="231" y="179"/>
                </a:lnTo>
                <a:lnTo>
                  <a:pt x="199" y="174"/>
                </a:lnTo>
                <a:lnTo>
                  <a:pt x="169" y="168"/>
                </a:lnTo>
                <a:lnTo>
                  <a:pt x="141" y="159"/>
                </a:lnTo>
                <a:lnTo>
                  <a:pt x="115" y="148"/>
                </a:lnTo>
                <a:lnTo>
                  <a:pt x="90" y="134"/>
                </a:lnTo>
                <a:lnTo>
                  <a:pt x="67" y="119"/>
                </a:lnTo>
                <a:lnTo>
                  <a:pt x="48" y="102"/>
                </a:lnTo>
                <a:lnTo>
                  <a:pt x="32" y="83"/>
                </a:lnTo>
                <a:lnTo>
                  <a:pt x="19" y="64"/>
                </a:lnTo>
                <a:lnTo>
                  <a:pt x="9" y="43"/>
                </a:lnTo>
                <a:lnTo>
                  <a:pt x="3" y="21"/>
                </a:lnTo>
                <a:lnTo>
                  <a:pt x="0" y="0"/>
                </a:lnTo>
                <a:lnTo>
                  <a:pt x="2" y="13"/>
                </a:lnTo>
                <a:lnTo>
                  <a:pt x="6" y="39"/>
                </a:lnTo>
                <a:lnTo>
                  <a:pt x="13" y="64"/>
                </a:lnTo>
                <a:lnTo>
                  <a:pt x="25" y="89"/>
                </a:lnTo>
                <a:lnTo>
                  <a:pt x="40" y="112"/>
                </a:lnTo>
                <a:lnTo>
                  <a:pt x="59" y="135"/>
                </a:lnTo>
                <a:lnTo>
                  <a:pt x="81" y="156"/>
                </a:lnTo>
                <a:lnTo>
                  <a:pt x="105" y="176"/>
                </a:lnTo>
                <a:lnTo>
                  <a:pt x="132" y="194"/>
                </a:lnTo>
                <a:lnTo>
                  <a:pt x="161" y="209"/>
                </a:lnTo>
                <a:lnTo>
                  <a:pt x="193" y="224"/>
                </a:lnTo>
                <a:lnTo>
                  <a:pt x="227" y="235"/>
                </a:lnTo>
                <a:lnTo>
                  <a:pt x="262" y="244"/>
                </a:lnTo>
                <a:lnTo>
                  <a:pt x="299" y="251"/>
                </a:lnTo>
                <a:lnTo>
                  <a:pt x="334" y="255"/>
                </a:lnTo>
                <a:lnTo>
                  <a:pt x="372" y="257"/>
                </a:lnTo>
                <a:lnTo>
                  <a:pt x="803" y="257"/>
                </a:lnTo>
                <a:lnTo>
                  <a:pt x="830" y="259"/>
                </a:lnTo>
                <a:lnTo>
                  <a:pt x="856" y="262"/>
                </a:lnTo>
                <a:lnTo>
                  <a:pt x="879" y="269"/>
                </a:lnTo>
                <a:lnTo>
                  <a:pt x="903" y="277"/>
                </a:lnTo>
                <a:lnTo>
                  <a:pt x="923" y="289"/>
                </a:lnTo>
                <a:lnTo>
                  <a:pt x="943" y="302"/>
                </a:lnTo>
                <a:lnTo>
                  <a:pt x="958" y="317"/>
                </a:lnTo>
                <a:lnTo>
                  <a:pt x="971" y="333"/>
                </a:lnTo>
                <a:lnTo>
                  <a:pt x="980" y="350"/>
                </a:lnTo>
                <a:lnTo>
                  <a:pt x="986" y="369"/>
                </a:lnTo>
                <a:lnTo>
                  <a:pt x="990" y="387"/>
                </a:lnTo>
                <a:lnTo>
                  <a:pt x="990" y="389"/>
                </a:lnTo>
                <a:lnTo>
                  <a:pt x="992" y="370"/>
                </a:lnTo>
                <a:lnTo>
                  <a:pt x="997" y="352"/>
                </a:lnTo>
                <a:lnTo>
                  <a:pt x="1007" y="335"/>
                </a:lnTo>
                <a:lnTo>
                  <a:pt x="1019" y="318"/>
                </a:lnTo>
                <a:lnTo>
                  <a:pt x="1035" y="304"/>
                </a:lnTo>
                <a:lnTo>
                  <a:pt x="1053" y="290"/>
                </a:lnTo>
                <a:lnTo>
                  <a:pt x="1073" y="279"/>
                </a:lnTo>
                <a:lnTo>
                  <a:pt x="1097" y="270"/>
                </a:lnTo>
                <a:lnTo>
                  <a:pt x="1120" y="263"/>
                </a:lnTo>
                <a:lnTo>
                  <a:pt x="1146" y="259"/>
                </a:lnTo>
                <a:lnTo>
                  <a:pt x="1172" y="257"/>
                </a:lnTo>
                <a:lnTo>
                  <a:pt x="1175" y="257"/>
                </a:lnTo>
                <a:lnTo>
                  <a:pt x="1608" y="257"/>
                </a:lnTo>
              </a:path>
            </a:pathLst>
          </a:custGeom>
          <a:solidFill>
            <a:srgbClr val="FF0000"/>
          </a:solidFill>
          <a:ln w="12700" cap="rnd">
            <a:solidFill>
              <a:srgbClr val="FF0000"/>
            </a:solidFill>
            <a:round/>
            <a:headEnd/>
            <a:tailEnd/>
          </a:ln>
        </p:spPr>
        <p:txBody>
          <a:bodyPr/>
          <a:lstStyle/>
          <a:p>
            <a:endParaRPr lang="en-GB" dirty="0"/>
          </a:p>
        </p:txBody>
      </p:sp>
      <p:sp>
        <p:nvSpPr>
          <p:cNvPr id="22" name="TextBox 21"/>
          <p:cNvSpPr txBox="1"/>
          <p:nvPr/>
        </p:nvSpPr>
        <p:spPr>
          <a:xfrm>
            <a:off x="2057400" y="6096000"/>
            <a:ext cx="4953000" cy="369332"/>
          </a:xfrm>
          <a:prstGeom prst="rect">
            <a:avLst/>
          </a:prstGeom>
          <a:noFill/>
        </p:spPr>
        <p:txBody>
          <a:bodyPr wrap="square" rtlCol="0">
            <a:spAutoFit/>
          </a:bodyPr>
          <a:lstStyle/>
          <a:p>
            <a:pPr algn="ctr"/>
            <a:r>
              <a:rPr lang="en-US" b="1" dirty="0"/>
              <a:t>$2,800 Total  Direct Materials Variance (U)</a:t>
            </a:r>
          </a:p>
        </p:txBody>
      </p:sp>
      <p:sp>
        <p:nvSpPr>
          <p:cNvPr id="24" name="TextBox 23"/>
          <p:cNvSpPr txBox="1"/>
          <p:nvPr/>
        </p:nvSpPr>
        <p:spPr>
          <a:xfrm>
            <a:off x="4038600" y="5486400"/>
            <a:ext cx="609600" cy="584775"/>
          </a:xfrm>
          <a:prstGeom prst="rect">
            <a:avLst/>
          </a:prstGeom>
          <a:noFill/>
        </p:spPr>
        <p:txBody>
          <a:bodyPr wrap="square" rtlCol="0">
            <a:spAutoFit/>
          </a:bodyPr>
          <a:lstStyle/>
          <a:p>
            <a:r>
              <a:rPr lang="en-US" sz="3200" b="1" dirty="0"/>
              <a:t>+</a:t>
            </a:r>
          </a:p>
        </p:txBody>
      </p:sp>
      <p:sp>
        <p:nvSpPr>
          <p:cNvPr id="23" name="Rounded Rectangle 22"/>
          <p:cNvSpPr/>
          <p:nvPr/>
        </p:nvSpPr>
        <p:spPr>
          <a:xfrm>
            <a:off x="0" y="6629400"/>
            <a:ext cx="3884613" cy="1971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3</a:t>
            </a:r>
            <a:r>
              <a:rPr lang="en-US" altLang="en-US" sz="1100" b="1" kern="0" noProof="0" dirty="0">
                <a:solidFill>
                  <a:prstClr val="black"/>
                </a:solidFill>
                <a:latin typeface="Arial Narrow" pitchFamily="34" charset="0"/>
                <a:cs typeface="+mn-cs"/>
              </a:rPr>
              <a:t>: </a:t>
            </a:r>
            <a:r>
              <a:rPr lang="en-US" sz="1100" dirty="0">
                <a:solidFill>
                  <a:prstClr val="black"/>
                </a:solidFill>
                <a:latin typeface="Calibri"/>
              </a:rPr>
              <a:t>Compute materials and labor variances.</a:t>
            </a:r>
            <a:endParaRPr lang="en-US" sz="1100" dirty="0"/>
          </a:p>
        </p:txBody>
      </p:sp>
      <p:sp>
        <p:nvSpPr>
          <p:cNvPr id="26" name="Rectangle 25">
            <a:extLst>
              <a:ext uri="{FF2B5EF4-FFF2-40B4-BE49-F238E27FC236}">
                <a16:creationId xmlns:a16="http://schemas.microsoft.com/office/drawing/2014/main" id="{0FA4DCCC-8549-FF49-A090-F4931FF8076E}"/>
              </a:ext>
            </a:extLst>
          </p:cNvPr>
          <p:cNvSpPr>
            <a:spLocks noGrp="1" noChangeArrowheads="1"/>
          </p:cNvSpPr>
          <p:nvPr/>
        </p:nvSpPr>
        <p:spPr bwMode="auto">
          <a:xfrm>
            <a:off x="6521570" y="64224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27" name="Slide Number Placeholder 7">
            <a:extLst>
              <a:ext uri="{FF2B5EF4-FFF2-40B4-BE49-F238E27FC236}">
                <a16:creationId xmlns:a16="http://schemas.microsoft.com/office/drawing/2014/main" id="{57D7F81F-3BB9-0242-ABEC-0CF1B1E4ECE8}"/>
              </a:ext>
            </a:extLst>
          </p:cNvPr>
          <p:cNvSpPr txBox="1">
            <a:spLocks/>
          </p:cNvSpPr>
          <p:nvPr/>
        </p:nvSpPr>
        <p:spPr>
          <a:xfrm>
            <a:off x="6521570" y="64166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24</a:t>
            </a:fld>
            <a:endParaRPr lang="en-US" dirty="0">
              <a:solidFill>
                <a:schemeClr val="tx1">
                  <a:lumMod val="50000"/>
                  <a:lumOff val="50000"/>
                </a:schemeClr>
              </a:solidFill>
            </a:endParaRP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2534"/>
                                        </p:tgtEl>
                                        <p:attrNameLst>
                                          <p:attrName>style.visibility</p:attrName>
                                        </p:attrNameLst>
                                      </p:cBhvr>
                                      <p:to>
                                        <p:strVal val="visible"/>
                                      </p:to>
                                    </p:set>
                                    <p:animEffect transition="in" filter="fade">
                                      <p:cBhvr>
                                        <p:cTn id="7" dur="1000"/>
                                        <p:tgtEl>
                                          <p:spTgt spid="22534"/>
                                        </p:tgtEl>
                                      </p:cBhvr>
                                    </p:animEffect>
                                    <p:anim calcmode="lin" valueType="num">
                                      <p:cBhvr>
                                        <p:cTn id="8" dur="1000" fill="hold"/>
                                        <p:tgtEl>
                                          <p:spTgt spid="22534"/>
                                        </p:tgtEl>
                                        <p:attrNameLst>
                                          <p:attrName>ppt_x</p:attrName>
                                        </p:attrNameLst>
                                      </p:cBhvr>
                                      <p:tavLst>
                                        <p:tav tm="0">
                                          <p:val>
                                            <p:strVal val="#ppt_x"/>
                                          </p:val>
                                        </p:tav>
                                        <p:tav tm="100000">
                                          <p:val>
                                            <p:strVal val="#ppt_x"/>
                                          </p:val>
                                        </p:tav>
                                      </p:tavLst>
                                    </p:anim>
                                    <p:anim calcmode="lin" valueType="num">
                                      <p:cBhvr>
                                        <p:cTn id="9" dur="1000" fill="hold"/>
                                        <p:tgtEl>
                                          <p:spTgt spid="2253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22535"/>
                                        </p:tgtEl>
                                        <p:attrNameLst>
                                          <p:attrName>style.visibility</p:attrName>
                                        </p:attrNameLst>
                                      </p:cBhvr>
                                      <p:to>
                                        <p:strVal val="visible"/>
                                      </p:to>
                                    </p:set>
                                    <p:animEffect transition="in" filter="fade">
                                      <p:cBhvr>
                                        <p:cTn id="13" dur="1000"/>
                                        <p:tgtEl>
                                          <p:spTgt spid="22535"/>
                                        </p:tgtEl>
                                      </p:cBhvr>
                                    </p:animEffect>
                                    <p:anim calcmode="lin" valueType="num">
                                      <p:cBhvr>
                                        <p:cTn id="14" dur="1000" fill="hold"/>
                                        <p:tgtEl>
                                          <p:spTgt spid="22535"/>
                                        </p:tgtEl>
                                        <p:attrNameLst>
                                          <p:attrName>ppt_x</p:attrName>
                                        </p:attrNameLst>
                                      </p:cBhvr>
                                      <p:tavLst>
                                        <p:tav tm="0">
                                          <p:val>
                                            <p:strVal val="#ppt_x"/>
                                          </p:val>
                                        </p:tav>
                                        <p:tav tm="100000">
                                          <p:val>
                                            <p:strVal val="#ppt_x"/>
                                          </p:val>
                                        </p:tav>
                                      </p:tavLst>
                                    </p:anim>
                                    <p:anim calcmode="lin" valueType="num">
                                      <p:cBhvr>
                                        <p:cTn id="15" dur="1000" fill="hold"/>
                                        <p:tgtEl>
                                          <p:spTgt spid="2253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1500"/>
                                  </p:stCondLst>
                                  <p:childTnLst>
                                    <p:set>
                                      <p:cBhvr>
                                        <p:cTn id="18" dur="1" fill="hold">
                                          <p:stCondLst>
                                            <p:cond delay="0"/>
                                          </p:stCondLst>
                                        </p:cTn>
                                        <p:tgtEl>
                                          <p:spTgt spid="22537"/>
                                        </p:tgtEl>
                                        <p:attrNameLst>
                                          <p:attrName>style.visibility</p:attrName>
                                        </p:attrNameLst>
                                      </p:cBhvr>
                                      <p:to>
                                        <p:strVal val="visible"/>
                                      </p:to>
                                    </p:set>
                                    <p:animEffect transition="in" filter="fade">
                                      <p:cBhvr>
                                        <p:cTn id="19" dur="1000"/>
                                        <p:tgtEl>
                                          <p:spTgt spid="22537"/>
                                        </p:tgtEl>
                                      </p:cBhvr>
                                    </p:animEffect>
                                    <p:anim calcmode="lin" valueType="num">
                                      <p:cBhvr>
                                        <p:cTn id="20" dur="1000" fill="hold"/>
                                        <p:tgtEl>
                                          <p:spTgt spid="22537"/>
                                        </p:tgtEl>
                                        <p:attrNameLst>
                                          <p:attrName>ppt_x</p:attrName>
                                        </p:attrNameLst>
                                      </p:cBhvr>
                                      <p:tavLst>
                                        <p:tav tm="0">
                                          <p:val>
                                            <p:strVal val="#ppt_x"/>
                                          </p:val>
                                        </p:tav>
                                        <p:tav tm="100000">
                                          <p:val>
                                            <p:strVal val="#ppt_x"/>
                                          </p:val>
                                        </p:tav>
                                      </p:tavLst>
                                    </p:anim>
                                    <p:anim calcmode="lin" valueType="num">
                                      <p:cBhvr>
                                        <p:cTn id="21" dur="1000" fill="hold"/>
                                        <p:tgtEl>
                                          <p:spTgt spid="22537"/>
                                        </p:tgtEl>
                                        <p:attrNameLst>
                                          <p:attrName>ppt_y</p:attrName>
                                        </p:attrNameLst>
                                      </p:cBhvr>
                                      <p:tavLst>
                                        <p:tav tm="0">
                                          <p:val>
                                            <p:strVal val="#ppt_y-.1"/>
                                          </p:val>
                                        </p:tav>
                                        <p:tav tm="100000">
                                          <p:val>
                                            <p:strVal val="#ppt_y"/>
                                          </p:val>
                                        </p:tav>
                                      </p:tavLst>
                                    </p:anim>
                                  </p:childTnLst>
                                </p:cTn>
                              </p:par>
                            </p:childTnLst>
                          </p:cTn>
                        </p:par>
                        <p:par>
                          <p:cTn id="22" fill="hold">
                            <p:stCondLst>
                              <p:cond delay="4500"/>
                            </p:stCondLst>
                            <p:childTnLst>
                              <p:par>
                                <p:cTn id="23" presetID="47" presetClass="entr" presetSubtype="0" fill="hold" grpId="0" nodeType="afterEffect">
                                  <p:stCondLst>
                                    <p:cond delay="0"/>
                                  </p:stCondLst>
                                  <p:childTnLst>
                                    <p:set>
                                      <p:cBhvr>
                                        <p:cTn id="24" dur="1" fill="hold">
                                          <p:stCondLst>
                                            <p:cond delay="0"/>
                                          </p:stCondLst>
                                        </p:cTn>
                                        <p:tgtEl>
                                          <p:spTgt spid="22536"/>
                                        </p:tgtEl>
                                        <p:attrNameLst>
                                          <p:attrName>style.visibility</p:attrName>
                                        </p:attrNameLst>
                                      </p:cBhvr>
                                      <p:to>
                                        <p:strVal val="visible"/>
                                      </p:to>
                                    </p:set>
                                    <p:animEffect transition="in" filter="fade">
                                      <p:cBhvr>
                                        <p:cTn id="25" dur="1000"/>
                                        <p:tgtEl>
                                          <p:spTgt spid="22536"/>
                                        </p:tgtEl>
                                      </p:cBhvr>
                                    </p:animEffect>
                                    <p:anim calcmode="lin" valueType="num">
                                      <p:cBhvr>
                                        <p:cTn id="26" dur="1000" fill="hold"/>
                                        <p:tgtEl>
                                          <p:spTgt spid="22536"/>
                                        </p:tgtEl>
                                        <p:attrNameLst>
                                          <p:attrName>ppt_x</p:attrName>
                                        </p:attrNameLst>
                                      </p:cBhvr>
                                      <p:tavLst>
                                        <p:tav tm="0">
                                          <p:val>
                                            <p:strVal val="#ppt_x"/>
                                          </p:val>
                                        </p:tav>
                                        <p:tav tm="100000">
                                          <p:val>
                                            <p:strVal val="#ppt_x"/>
                                          </p:val>
                                        </p:tav>
                                      </p:tavLst>
                                    </p:anim>
                                    <p:anim calcmode="lin" valueType="num">
                                      <p:cBhvr>
                                        <p:cTn id="27" dur="1000" fill="hold"/>
                                        <p:tgtEl>
                                          <p:spTgt spid="2253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dissolve">
                                      <p:cBhvr>
                                        <p:cTn id="32" dur="500"/>
                                        <p:tgtEl>
                                          <p:spTgt spid="21"/>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dissolve">
                                      <p:cBhvr>
                                        <p:cTn id="35" dur="500"/>
                                        <p:tgtEl>
                                          <p:spTgt spid="24"/>
                                        </p:tgtEl>
                                      </p:cBhvr>
                                    </p:animEffect>
                                  </p:childTnLst>
                                </p:cTn>
                              </p:par>
                            </p:childTnLst>
                          </p:cTn>
                        </p:par>
                        <p:par>
                          <p:cTn id="36" fill="hold">
                            <p:stCondLst>
                              <p:cond delay="500"/>
                            </p:stCondLst>
                            <p:childTnLst>
                              <p:par>
                                <p:cTn id="37" presetID="9"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dissolve">
                                      <p:cBhvr>
                                        <p:cTn id="3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4" grpId="0" animBg="1"/>
      <p:bldP spid="22535" grpId="0"/>
      <p:bldP spid="22536" grpId="0"/>
      <p:bldP spid="22537" grpId="0" animBg="1"/>
      <p:bldP spid="21" grpId="0" animBg="1"/>
      <p:bldP spid="22"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reeform 2"/>
          <p:cNvSpPr>
            <a:spLocks/>
          </p:cNvSpPr>
          <p:nvPr/>
        </p:nvSpPr>
        <p:spPr bwMode="auto">
          <a:xfrm>
            <a:off x="304800" y="2362200"/>
            <a:ext cx="3886200" cy="3006725"/>
          </a:xfrm>
          <a:custGeom>
            <a:avLst/>
            <a:gdLst>
              <a:gd name="T0" fmla="*/ 2147483647 w 2751"/>
              <a:gd name="T1" fmla="*/ 0 h 1894"/>
              <a:gd name="T2" fmla="*/ 2147483647 w 2751"/>
              <a:gd name="T3" fmla="*/ 2147483647 h 1894"/>
              <a:gd name="T4" fmla="*/ 2147483647 w 2751"/>
              <a:gd name="T5" fmla="*/ 2147483647 h 1894"/>
              <a:gd name="T6" fmla="*/ 2147483647 w 2751"/>
              <a:gd name="T7" fmla="*/ 2147483647 h 1894"/>
              <a:gd name="T8" fmla="*/ 2147483647 w 2751"/>
              <a:gd name="T9" fmla="*/ 2147483647 h 1894"/>
              <a:gd name="T10" fmla="*/ 2147483647 w 2751"/>
              <a:gd name="T11" fmla="*/ 2147483647 h 1894"/>
              <a:gd name="T12" fmla="*/ 2147483647 w 2751"/>
              <a:gd name="T13" fmla="*/ 2147483647 h 1894"/>
              <a:gd name="T14" fmla="*/ 2147483647 w 2751"/>
              <a:gd name="T15" fmla="*/ 2147483647 h 1894"/>
              <a:gd name="T16" fmla="*/ 2147483647 w 2751"/>
              <a:gd name="T17" fmla="*/ 2147483647 h 1894"/>
              <a:gd name="T18" fmla="*/ 2147483647 w 2751"/>
              <a:gd name="T19" fmla="*/ 2147483647 h 1894"/>
              <a:gd name="T20" fmla="*/ 2147483647 w 2751"/>
              <a:gd name="T21" fmla="*/ 2147483647 h 1894"/>
              <a:gd name="T22" fmla="*/ 2147483647 w 2751"/>
              <a:gd name="T23" fmla="*/ 2147483647 h 1894"/>
              <a:gd name="T24" fmla="*/ 2147483647 w 2751"/>
              <a:gd name="T25" fmla="*/ 2147483647 h 1894"/>
              <a:gd name="T26" fmla="*/ 2147483647 w 2751"/>
              <a:gd name="T27" fmla="*/ 2147483647 h 1894"/>
              <a:gd name="T28" fmla="*/ 2147483647 w 2751"/>
              <a:gd name="T29" fmla="*/ 2147483647 h 1894"/>
              <a:gd name="T30" fmla="*/ 2147483647 w 2751"/>
              <a:gd name="T31" fmla="*/ 2147483647 h 1894"/>
              <a:gd name="T32" fmla="*/ 2147483647 w 2751"/>
              <a:gd name="T33" fmla="*/ 2147483647 h 1894"/>
              <a:gd name="T34" fmla="*/ 2147483647 w 2751"/>
              <a:gd name="T35" fmla="*/ 2147483647 h 1894"/>
              <a:gd name="T36" fmla="*/ 2147483647 w 2751"/>
              <a:gd name="T37" fmla="*/ 2147483647 h 1894"/>
              <a:gd name="T38" fmla="*/ 2147483647 w 2751"/>
              <a:gd name="T39" fmla="*/ 2147483647 h 1894"/>
              <a:gd name="T40" fmla="*/ 2147483647 w 2751"/>
              <a:gd name="T41" fmla="*/ 2147483647 h 1894"/>
              <a:gd name="T42" fmla="*/ 2147483647 w 2751"/>
              <a:gd name="T43" fmla="*/ 2147483647 h 1894"/>
              <a:gd name="T44" fmla="*/ 2147483647 w 2751"/>
              <a:gd name="T45" fmla="*/ 2147483647 h 1894"/>
              <a:gd name="T46" fmla="*/ 2147483647 w 2751"/>
              <a:gd name="T47" fmla="*/ 2147483647 h 1894"/>
              <a:gd name="T48" fmla="*/ 2147483647 w 2751"/>
              <a:gd name="T49" fmla="*/ 2147483647 h 1894"/>
              <a:gd name="T50" fmla="*/ 2147483647 w 2751"/>
              <a:gd name="T51" fmla="*/ 2147483647 h 1894"/>
              <a:gd name="T52" fmla="*/ 2147483647 w 2751"/>
              <a:gd name="T53" fmla="*/ 2147483647 h 1894"/>
              <a:gd name="T54" fmla="*/ 2147483647 w 2751"/>
              <a:gd name="T55" fmla="*/ 2147483647 h 1894"/>
              <a:gd name="T56" fmla="*/ 2147483647 w 2751"/>
              <a:gd name="T57" fmla="*/ 2147483647 h 1894"/>
              <a:gd name="T58" fmla="*/ 2147483647 w 2751"/>
              <a:gd name="T59" fmla="*/ 2147483647 h 1894"/>
              <a:gd name="T60" fmla="*/ 2147483647 w 2751"/>
              <a:gd name="T61" fmla="*/ 2147483647 h 1894"/>
              <a:gd name="T62" fmla="*/ 2147483647 w 2751"/>
              <a:gd name="T63" fmla="*/ 2147483647 h 1894"/>
              <a:gd name="T64" fmla="*/ 2147483647 w 2751"/>
              <a:gd name="T65" fmla="*/ 2147483647 h 1894"/>
              <a:gd name="T66" fmla="*/ 2147483647 w 2751"/>
              <a:gd name="T67" fmla="*/ 2147483647 h 1894"/>
              <a:gd name="T68" fmla="*/ 2147483647 w 2751"/>
              <a:gd name="T69" fmla="*/ 2147483647 h 1894"/>
              <a:gd name="T70" fmla="*/ 2147483647 w 2751"/>
              <a:gd name="T71" fmla="*/ 2147483647 h 1894"/>
              <a:gd name="T72" fmla="*/ 2147483647 w 2751"/>
              <a:gd name="T73" fmla="*/ 2147483647 h 1894"/>
              <a:gd name="T74" fmla="*/ 2147483647 w 2751"/>
              <a:gd name="T75" fmla="*/ 2147483647 h 1894"/>
              <a:gd name="T76" fmla="*/ 2147483647 w 2751"/>
              <a:gd name="T77" fmla="*/ 2147483647 h 1894"/>
              <a:gd name="T78" fmla="*/ 2147483647 w 2751"/>
              <a:gd name="T79" fmla="*/ 2147483647 h 1894"/>
              <a:gd name="T80" fmla="*/ 2147483647 w 2751"/>
              <a:gd name="T81" fmla="*/ 2147483647 h 1894"/>
              <a:gd name="T82" fmla="*/ 2147483647 w 2751"/>
              <a:gd name="T83" fmla="*/ 2147483647 h 1894"/>
              <a:gd name="T84" fmla="*/ 2147483647 w 2751"/>
              <a:gd name="T85" fmla="*/ 2147483647 h 1894"/>
              <a:gd name="T86" fmla="*/ 2147483647 w 2751"/>
              <a:gd name="T87" fmla="*/ 2147483647 h 1894"/>
              <a:gd name="T88" fmla="*/ 2147483647 w 2751"/>
              <a:gd name="T89" fmla="*/ 2147483647 h 1894"/>
              <a:gd name="T90" fmla="*/ 2147483647 w 2751"/>
              <a:gd name="T91" fmla="*/ 2147483647 h 1894"/>
              <a:gd name="T92" fmla="*/ 2147483647 w 2751"/>
              <a:gd name="T93" fmla="*/ 2147483647 h 1894"/>
              <a:gd name="T94" fmla="*/ 2147483647 w 2751"/>
              <a:gd name="T95" fmla="*/ 2147483647 h 1894"/>
              <a:gd name="T96" fmla="*/ 2147483647 w 2751"/>
              <a:gd name="T97" fmla="*/ 2147483647 h 1894"/>
              <a:gd name="T98" fmla="*/ 0 w 2751"/>
              <a:gd name="T99" fmla="*/ 2147483647 h 1894"/>
              <a:gd name="T100" fmla="*/ 0 w 2751"/>
              <a:gd name="T101" fmla="*/ 2147483647 h 1894"/>
              <a:gd name="T102" fmla="*/ 2147483647 w 2751"/>
              <a:gd name="T103" fmla="*/ 2147483647 h 1894"/>
              <a:gd name="T104" fmla="*/ 2147483647 w 2751"/>
              <a:gd name="T105" fmla="*/ 2147483647 h 1894"/>
              <a:gd name="T106" fmla="*/ 2147483647 w 2751"/>
              <a:gd name="T107" fmla="*/ 2147483647 h 1894"/>
              <a:gd name="T108" fmla="*/ 2147483647 w 2751"/>
              <a:gd name="T109" fmla="*/ 2147483647 h 1894"/>
              <a:gd name="T110" fmla="*/ 2147483647 w 2751"/>
              <a:gd name="T111" fmla="*/ 2147483647 h 1894"/>
              <a:gd name="T112" fmla="*/ 2147483647 w 2751"/>
              <a:gd name="T113" fmla="*/ 2147483647 h 1894"/>
              <a:gd name="T114" fmla="*/ 2147483647 w 2751"/>
              <a:gd name="T115" fmla="*/ 2147483647 h 1894"/>
              <a:gd name="T116" fmla="*/ 2147483647 w 2751"/>
              <a:gd name="T117" fmla="*/ 0 h 1894"/>
              <a:gd name="T118" fmla="*/ 2147483647 w 2751"/>
              <a:gd name="T119" fmla="*/ 0 h 189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751"/>
              <a:gd name="T181" fmla="*/ 0 h 1894"/>
              <a:gd name="T182" fmla="*/ 2751 w 2751"/>
              <a:gd name="T183" fmla="*/ 1894 h 189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751" h="1894">
                <a:moveTo>
                  <a:pt x="2567" y="0"/>
                </a:moveTo>
                <a:lnTo>
                  <a:pt x="2597" y="8"/>
                </a:lnTo>
                <a:lnTo>
                  <a:pt x="2632" y="23"/>
                </a:lnTo>
                <a:lnTo>
                  <a:pt x="2663" y="42"/>
                </a:lnTo>
                <a:lnTo>
                  <a:pt x="2687" y="66"/>
                </a:lnTo>
                <a:lnTo>
                  <a:pt x="2709" y="93"/>
                </a:lnTo>
                <a:lnTo>
                  <a:pt x="2728" y="125"/>
                </a:lnTo>
                <a:lnTo>
                  <a:pt x="2742" y="159"/>
                </a:lnTo>
                <a:lnTo>
                  <a:pt x="2750" y="194"/>
                </a:lnTo>
                <a:lnTo>
                  <a:pt x="2750" y="1314"/>
                </a:lnTo>
                <a:lnTo>
                  <a:pt x="2740" y="1361"/>
                </a:lnTo>
                <a:lnTo>
                  <a:pt x="2726" y="1422"/>
                </a:lnTo>
                <a:lnTo>
                  <a:pt x="2705" y="1481"/>
                </a:lnTo>
                <a:lnTo>
                  <a:pt x="2679" y="1536"/>
                </a:lnTo>
                <a:lnTo>
                  <a:pt x="2650" y="1591"/>
                </a:lnTo>
                <a:lnTo>
                  <a:pt x="2616" y="1642"/>
                </a:lnTo>
                <a:lnTo>
                  <a:pt x="2575" y="1688"/>
                </a:lnTo>
                <a:lnTo>
                  <a:pt x="2532" y="1735"/>
                </a:lnTo>
                <a:lnTo>
                  <a:pt x="2485" y="1771"/>
                </a:lnTo>
                <a:lnTo>
                  <a:pt x="2436" y="1804"/>
                </a:lnTo>
                <a:lnTo>
                  <a:pt x="2384" y="1836"/>
                </a:lnTo>
                <a:lnTo>
                  <a:pt x="2326" y="1859"/>
                </a:lnTo>
                <a:lnTo>
                  <a:pt x="2271" y="1879"/>
                </a:lnTo>
                <a:lnTo>
                  <a:pt x="2212" y="1893"/>
                </a:lnTo>
                <a:lnTo>
                  <a:pt x="2243" y="1885"/>
                </a:lnTo>
                <a:lnTo>
                  <a:pt x="2274" y="1872"/>
                </a:lnTo>
                <a:lnTo>
                  <a:pt x="2302" y="1853"/>
                </a:lnTo>
                <a:lnTo>
                  <a:pt x="2325" y="1832"/>
                </a:lnTo>
                <a:lnTo>
                  <a:pt x="2343" y="1804"/>
                </a:lnTo>
                <a:lnTo>
                  <a:pt x="2361" y="1777"/>
                </a:lnTo>
                <a:lnTo>
                  <a:pt x="2371" y="1745"/>
                </a:lnTo>
                <a:lnTo>
                  <a:pt x="2373" y="1711"/>
                </a:lnTo>
                <a:lnTo>
                  <a:pt x="2373" y="1677"/>
                </a:lnTo>
                <a:lnTo>
                  <a:pt x="2369" y="1644"/>
                </a:lnTo>
                <a:lnTo>
                  <a:pt x="2357" y="1617"/>
                </a:lnTo>
                <a:lnTo>
                  <a:pt x="2341" y="1585"/>
                </a:lnTo>
                <a:lnTo>
                  <a:pt x="2318" y="1559"/>
                </a:lnTo>
                <a:lnTo>
                  <a:pt x="2294" y="1540"/>
                </a:lnTo>
                <a:lnTo>
                  <a:pt x="2267" y="1523"/>
                </a:lnTo>
                <a:lnTo>
                  <a:pt x="2237" y="1513"/>
                </a:lnTo>
                <a:lnTo>
                  <a:pt x="2212" y="1506"/>
                </a:lnTo>
                <a:lnTo>
                  <a:pt x="181" y="1506"/>
                </a:lnTo>
                <a:lnTo>
                  <a:pt x="149" y="1500"/>
                </a:lnTo>
                <a:lnTo>
                  <a:pt x="118" y="1485"/>
                </a:lnTo>
                <a:lnTo>
                  <a:pt x="87" y="1466"/>
                </a:lnTo>
                <a:lnTo>
                  <a:pt x="61" y="1441"/>
                </a:lnTo>
                <a:lnTo>
                  <a:pt x="41" y="1413"/>
                </a:lnTo>
                <a:lnTo>
                  <a:pt x="20" y="1384"/>
                </a:lnTo>
                <a:lnTo>
                  <a:pt x="8" y="1350"/>
                </a:lnTo>
                <a:lnTo>
                  <a:pt x="0" y="1314"/>
                </a:lnTo>
                <a:lnTo>
                  <a:pt x="0" y="194"/>
                </a:lnTo>
                <a:lnTo>
                  <a:pt x="8" y="159"/>
                </a:lnTo>
                <a:lnTo>
                  <a:pt x="20" y="125"/>
                </a:lnTo>
                <a:lnTo>
                  <a:pt x="39" y="95"/>
                </a:lnTo>
                <a:lnTo>
                  <a:pt x="59" y="66"/>
                </a:lnTo>
                <a:lnTo>
                  <a:pt x="87" y="42"/>
                </a:lnTo>
                <a:lnTo>
                  <a:pt x="116" y="23"/>
                </a:lnTo>
                <a:lnTo>
                  <a:pt x="149" y="8"/>
                </a:lnTo>
                <a:lnTo>
                  <a:pt x="181" y="0"/>
                </a:lnTo>
                <a:lnTo>
                  <a:pt x="2567" y="0"/>
                </a:lnTo>
              </a:path>
            </a:pathLst>
          </a:custGeom>
          <a:solidFill>
            <a:srgbClr val="CCECFF"/>
          </a:solidFill>
          <a:ln w="12700" cap="rnd">
            <a:solidFill>
              <a:srgbClr val="000000"/>
            </a:solidFill>
            <a:round/>
            <a:headEnd/>
            <a:tailEnd/>
          </a:ln>
        </p:spPr>
        <p:txBody>
          <a:bodyPr lIns="0" tIns="0" rIns="0" bIns="0"/>
          <a:lstStyle/>
          <a:p>
            <a:endParaRPr lang="en-GB" dirty="0"/>
          </a:p>
        </p:txBody>
      </p:sp>
      <p:sp>
        <p:nvSpPr>
          <p:cNvPr id="23555" name="Rectangle 3"/>
          <p:cNvSpPr>
            <a:spLocks noChangeArrowheads="1"/>
          </p:cNvSpPr>
          <p:nvPr/>
        </p:nvSpPr>
        <p:spPr bwMode="auto">
          <a:xfrm>
            <a:off x="381000" y="2514600"/>
            <a:ext cx="3606758" cy="20533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90000"/>
              </a:lnSpc>
              <a:spcBef>
                <a:spcPct val="40000"/>
              </a:spcBef>
            </a:pPr>
            <a:r>
              <a:rPr lang="en-US" altLang="en-US" sz="2200" b="1" dirty="0">
                <a:solidFill>
                  <a:srgbClr val="414141"/>
                </a:solidFill>
              </a:rPr>
              <a:t>I am not responsible for</a:t>
            </a:r>
            <a:br>
              <a:rPr lang="en-US" altLang="en-US" sz="2200" b="1" dirty="0">
                <a:solidFill>
                  <a:srgbClr val="414141"/>
                </a:solidFill>
              </a:rPr>
            </a:br>
            <a:r>
              <a:rPr lang="en-US" altLang="en-US" sz="2200" b="1" dirty="0">
                <a:solidFill>
                  <a:srgbClr val="414141"/>
                </a:solidFill>
              </a:rPr>
              <a:t> this unfavorable material</a:t>
            </a:r>
            <a:br>
              <a:rPr lang="en-US" altLang="en-US" sz="2200" b="1" dirty="0">
                <a:solidFill>
                  <a:srgbClr val="414141"/>
                </a:solidFill>
              </a:rPr>
            </a:br>
            <a:r>
              <a:rPr lang="en-US" altLang="en-US" sz="2200" b="1" dirty="0">
                <a:solidFill>
                  <a:srgbClr val="414141"/>
                </a:solidFill>
              </a:rPr>
              <a:t>quantity variance.</a:t>
            </a:r>
          </a:p>
          <a:p>
            <a:pPr algn="ctr" eaLnBrk="1" hangingPunct="1">
              <a:lnSpc>
                <a:spcPct val="90000"/>
              </a:lnSpc>
              <a:spcBef>
                <a:spcPct val="40000"/>
              </a:spcBef>
            </a:pPr>
            <a:r>
              <a:rPr lang="en-US" altLang="en-US" sz="2200" b="1" dirty="0">
                <a:solidFill>
                  <a:srgbClr val="414141"/>
                </a:solidFill>
              </a:rPr>
              <a:t> You purchased cheap</a:t>
            </a:r>
            <a:br>
              <a:rPr lang="en-US" altLang="en-US" sz="2200" b="1" dirty="0">
                <a:solidFill>
                  <a:srgbClr val="414141"/>
                </a:solidFill>
              </a:rPr>
            </a:br>
            <a:r>
              <a:rPr lang="en-US" altLang="en-US" sz="2200" b="1" dirty="0">
                <a:solidFill>
                  <a:srgbClr val="414141"/>
                </a:solidFill>
              </a:rPr>
              <a:t>material, so my people</a:t>
            </a:r>
            <a:br>
              <a:rPr lang="en-US" altLang="en-US" sz="2200" b="1" dirty="0">
                <a:solidFill>
                  <a:srgbClr val="414141"/>
                </a:solidFill>
              </a:rPr>
            </a:br>
            <a:r>
              <a:rPr lang="en-US" altLang="en-US" sz="2200" b="1" dirty="0">
                <a:solidFill>
                  <a:srgbClr val="414141"/>
                </a:solidFill>
              </a:rPr>
              <a:t>had to use more of it.</a:t>
            </a:r>
          </a:p>
        </p:txBody>
      </p:sp>
      <p:grpSp>
        <p:nvGrpSpPr>
          <p:cNvPr id="2" name="Group 11"/>
          <p:cNvGrpSpPr>
            <a:grpSpLocks/>
          </p:cNvGrpSpPr>
          <p:nvPr/>
        </p:nvGrpSpPr>
        <p:grpSpPr bwMode="auto">
          <a:xfrm>
            <a:off x="4267200" y="2209800"/>
            <a:ext cx="4648200" cy="2971800"/>
            <a:chOff x="2640" y="1056"/>
            <a:chExt cx="3071" cy="2256"/>
          </a:xfrm>
        </p:grpSpPr>
        <p:sp>
          <p:nvSpPr>
            <p:cNvPr id="23561" name="Freeform 5"/>
            <p:cNvSpPr>
              <a:spLocks/>
            </p:cNvSpPr>
            <p:nvPr/>
          </p:nvSpPr>
          <p:spPr bwMode="auto">
            <a:xfrm>
              <a:off x="2640" y="1056"/>
              <a:ext cx="3071" cy="2256"/>
            </a:xfrm>
            <a:custGeom>
              <a:avLst/>
              <a:gdLst>
                <a:gd name="T0" fmla="*/ 3195 w 2751"/>
                <a:gd name="T1" fmla="*/ 0 h 2593"/>
                <a:gd name="T2" fmla="*/ 2691 w 2751"/>
                <a:gd name="T3" fmla="*/ 3 h 2593"/>
                <a:gd name="T4" fmla="*/ 2058 w 2751"/>
                <a:gd name="T5" fmla="*/ 3 h 2593"/>
                <a:gd name="T6" fmla="*/ 1532 w 2751"/>
                <a:gd name="T7" fmla="*/ 3 h 2593"/>
                <a:gd name="T8" fmla="*/ 1101 w 2751"/>
                <a:gd name="T9" fmla="*/ 3 h 2593"/>
                <a:gd name="T10" fmla="*/ 713 w 2751"/>
                <a:gd name="T11" fmla="*/ 3 h 2593"/>
                <a:gd name="T12" fmla="*/ 396 w 2751"/>
                <a:gd name="T13" fmla="*/ 4 h 2593"/>
                <a:gd name="T14" fmla="*/ 135 w 2751"/>
                <a:gd name="T15" fmla="*/ 6 h 2593"/>
                <a:gd name="T16" fmla="*/ 0 w 2751"/>
                <a:gd name="T17" fmla="*/ 8 h 2593"/>
                <a:gd name="T18" fmla="*/ 0 w 2751"/>
                <a:gd name="T19" fmla="*/ 49 h 2593"/>
                <a:gd name="T20" fmla="*/ 169 w 2751"/>
                <a:gd name="T21" fmla="*/ 50 h 2593"/>
                <a:gd name="T22" fmla="*/ 411 w 2751"/>
                <a:gd name="T23" fmla="*/ 51 h 2593"/>
                <a:gd name="T24" fmla="*/ 791 w 2751"/>
                <a:gd name="T25" fmla="*/ 55 h 2593"/>
                <a:gd name="T26" fmla="*/ 1236 w 2751"/>
                <a:gd name="T27" fmla="*/ 56 h 2593"/>
                <a:gd name="T28" fmla="*/ 1754 w 2751"/>
                <a:gd name="T29" fmla="*/ 58 h 2593"/>
                <a:gd name="T30" fmla="*/ 2342 w 2751"/>
                <a:gd name="T31" fmla="*/ 60 h 2593"/>
                <a:gd name="T32" fmla="*/ 3052 w 2751"/>
                <a:gd name="T33" fmla="*/ 62 h 2593"/>
                <a:gd name="T34" fmla="*/ 3803 w 2751"/>
                <a:gd name="T35" fmla="*/ 64 h 2593"/>
                <a:gd name="T36" fmla="*/ 4629 w 2751"/>
                <a:gd name="T37" fmla="*/ 64 h 2593"/>
                <a:gd name="T38" fmla="*/ 5509 w 2751"/>
                <a:gd name="T39" fmla="*/ 66 h 2593"/>
                <a:gd name="T40" fmla="*/ 6407 w 2751"/>
                <a:gd name="T41" fmla="*/ 67 h 2593"/>
                <a:gd name="T42" fmla="*/ 7403 w 2751"/>
                <a:gd name="T43" fmla="*/ 68 h 2593"/>
                <a:gd name="T44" fmla="*/ 8360 w 2751"/>
                <a:gd name="T45" fmla="*/ 68 h 2593"/>
                <a:gd name="T46" fmla="*/ 9413 w 2751"/>
                <a:gd name="T47" fmla="*/ 69 h 2593"/>
                <a:gd name="T48" fmla="*/ 8862 w 2751"/>
                <a:gd name="T49" fmla="*/ 69 h 2593"/>
                <a:gd name="T50" fmla="*/ 8315 w 2751"/>
                <a:gd name="T51" fmla="*/ 68 h 2593"/>
                <a:gd name="T52" fmla="*/ 7822 w 2751"/>
                <a:gd name="T53" fmla="*/ 68 h 2593"/>
                <a:gd name="T54" fmla="*/ 7436 w 2751"/>
                <a:gd name="T55" fmla="*/ 67 h 2593"/>
                <a:gd name="T56" fmla="*/ 7112 w 2751"/>
                <a:gd name="T57" fmla="*/ 66 h 2593"/>
                <a:gd name="T58" fmla="*/ 6779 w 2751"/>
                <a:gd name="T59" fmla="*/ 65 h 2593"/>
                <a:gd name="T60" fmla="*/ 6606 w 2751"/>
                <a:gd name="T61" fmla="*/ 64 h 2593"/>
                <a:gd name="T62" fmla="*/ 6592 w 2751"/>
                <a:gd name="T63" fmla="*/ 63 h 2593"/>
                <a:gd name="T64" fmla="*/ 6592 w 2751"/>
                <a:gd name="T65" fmla="*/ 62 h 2593"/>
                <a:gd name="T66" fmla="*/ 6661 w 2751"/>
                <a:gd name="T67" fmla="*/ 60 h 2593"/>
                <a:gd name="T68" fmla="*/ 6868 w 2751"/>
                <a:gd name="T69" fmla="*/ 59 h 2593"/>
                <a:gd name="T70" fmla="*/ 7152 w 2751"/>
                <a:gd name="T71" fmla="*/ 58 h 2593"/>
                <a:gd name="T72" fmla="*/ 7553 w 2751"/>
                <a:gd name="T73" fmla="*/ 57 h 2593"/>
                <a:gd name="T74" fmla="*/ 7974 w 2751"/>
                <a:gd name="T75" fmla="*/ 56 h 2593"/>
                <a:gd name="T76" fmla="*/ 8433 w 2751"/>
                <a:gd name="T77" fmla="*/ 56 h 2593"/>
                <a:gd name="T78" fmla="*/ 8985 w 2751"/>
                <a:gd name="T79" fmla="*/ 56 h 2593"/>
                <a:gd name="T80" fmla="*/ 9413 w 2751"/>
                <a:gd name="T81" fmla="*/ 56 h 2593"/>
                <a:gd name="T82" fmla="*/ 44908 w 2751"/>
                <a:gd name="T83" fmla="*/ 56 h 2593"/>
                <a:gd name="T84" fmla="*/ 45482 w 2751"/>
                <a:gd name="T85" fmla="*/ 56 h 2593"/>
                <a:gd name="T86" fmla="*/ 46034 w 2751"/>
                <a:gd name="T87" fmla="*/ 55 h 2593"/>
                <a:gd name="T88" fmla="*/ 46548 w 2751"/>
                <a:gd name="T89" fmla="*/ 54 h 2593"/>
                <a:gd name="T90" fmla="*/ 47002 w 2751"/>
                <a:gd name="T91" fmla="*/ 53 h 2593"/>
                <a:gd name="T92" fmla="*/ 47351 w 2751"/>
                <a:gd name="T93" fmla="*/ 51 h 2593"/>
                <a:gd name="T94" fmla="*/ 47738 w 2751"/>
                <a:gd name="T95" fmla="*/ 50 h 2593"/>
                <a:gd name="T96" fmla="*/ 47917 w 2751"/>
                <a:gd name="T97" fmla="*/ 50 h 2593"/>
                <a:gd name="T98" fmla="*/ 48078 w 2751"/>
                <a:gd name="T99" fmla="*/ 49 h 2593"/>
                <a:gd name="T100" fmla="*/ 48078 w 2751"/>
                <a:gd name="T101" fmla="*/ 8 h 2593"/>
                <a:gd name="T102" fmla="*/ 47917 w 2751"/>
                <a:gd name="T103" fmla="*/ 6 h 2593"/>
                <a:gd name="T104" fmla="*/ 47738 w 2751"/>
                <a:gd name="T105" fmla="*/ 4 h 2593"/>
                <a:gd name="T106" fmla="*/ 47393 w 2751"/>
                <a:gd name="T107" fmla="*/ 3 h 2593"/>
                <a:gd name="T108" fmla="*/ 47037 w 2751"/>
                <a:gd name="T109" fmla="*/ 3 h 2593"/>
                <a:gd name="T110" fmla="*/ 46548 w 2751"/>
                <a:gd name="T111" fmla="*/ 3 h 2593"/>
                <a:gd name="T112" fmla="*/ 46042 w 2751"/>
                <a:gd name="T113" fmla="*/ 3 h 2593"/>
                <a:gd name="T114" fmla="*/ 45482 w 2751"/>
                <a:gd name="T115" fmla="*/ 3 h 2593"/>
                <a:gd name="T116" fmla="*/ 44908 w 2751"/>
                <a:gd name="T117" fmla="*/ 0 h 2593"/>
                <a:gd name="T118" fmla="*/ 3195 w 2751"/>
                <a:gd name="T119" fmla="*/ 0 h 25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751"/>
                <a:gd name="T181" fmla="*/ 0 h 2593"/>
                <a:gd name="T182" fmla="*/ 2751 w 2751"/>
                <a:gd name="T183" fmla="*/ 2593 h 25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751" h="2593">
                  <a:moveTo>
                    <a:pt x="183" y="0"/>
                  </a:moveTo>
                  <a:lnTo>
                    <a:pt x="153" y="12"/>
                  </a:lnTo>
                  <a:lnTo>
                    <a:pt x="118" y="32"/>
                  </a:lnTo>
                  <a:lnTo>
                    <a:pt x="87" y="58"/>
                  </a:lnTo>
                  <a:lnTo>
                    <a:pt x="63" y="90"/>
                  </a:lnTo>
                  <a:lnTo>
                    <a:pt x="41" y="128"/>
                  </a:lnTo>
                  <a:lnTo>
                    <a:pt x="22" y="171"/>
                  </a:lnTo>
                  <a:lnTo>
                    <a:pt x="8" y="218"/>
                  </a:lnTo>
                  <a:lnTo>
                    <a:pt x="0" y="266"/>
                  </a:lnTo>
                  <a:lnTo>
                    <a:pt x="0" y="1800"/>
                  </a:lnTo>
                  <a:lnTo>
                    <a:pt x="10" y="1863"/>
                  </a:lnTo>
                  <a:lnTo>
                    <a:pt x="24" y="1947"/>
                  </a:lnTo>
                  <a:lnTo>
                    <a:pt x="45" y="2028"/>
                  </a:lnTo>
                  <a:lnTo>
                    <a:pt x="71" y="2103"/>
                  </a:lnTo>
                  <a:lnTo>
                    <a:pt x="100" y="2178"/>
                  </a:lnTo>
                  <a:lnTo>
                    <a:pt x="134" y="2248"/>
                  </a:lnTo>
                  <a:lnTo>
                    <a:pt x="175" y="2312"/>
                  </a:lnTo>
                  <a:lnTo>
                    <a:pt x="218" y="2375"/>
                  </a:lnTo>
                  <a:lnTo>
                    <a:pt x="265" y="2425"/>
                  </a:lnTo>
                  <a:lnTo>
                    <a:pt x="314" y="2471"/>
                  </a:lnTo>
                  <a:lnTo>
                    <a:pt x="366" y="2515"/>
                  </a:lnTo>
                  <a:lnTo>
                    <a:pt x="424" y="2546"/>
                  </a:lnTo>
                  <a:lnTo>
                    <a:pt x="479" y="2572"/>
                  </a:lnTo>
                  <a:lnTo>
                    <a:pt x="538" y="2592"/>
                  </a:lnTo>
                  <a:lnTo>
                    <a:pt x="507" y="2580"/>
                  </a:lnTo>
                  <a:lnTo>
                    <a:pt x="476" y="2563"/>
                  </a:lnTo>
                  <a:lnTo>
                    <a:pt x="448" y="2537"/>
                  </a:lnTo>
                  <a:lnTo>
                    <a:pt x="425" y="2508"/>
                  </a:lnTo>
                  <a:lnTo>
                    <a:pt x="407" y="2471"/>
                  </a:lnTo>
                  <a:lnTo>
                    <a:pt x="389" y="2433"/>
                  </a:lnTo>
                  <a:lnTo>
                    <a:pt x="379" y="2390"/>
                  </a:lnTo>
                  <a:lnTo>
                    <a:pt x="377" y="2343"/>
                  </a:lnTo>
                  <a:lnTo>
                    <a:pt x="377" y="2297"/>
                  </a:lnTo>
                  <a:lnTo>
                    <a:pt x="381" y="2252"/>
                  </a:lnTo>
                  <a:lnTo>
                    <a:pt x="393" y="2214"/>
                  </a:lnTo>
                  <a:lnTo>
                    <a:pt x="409" y="2170"/>
                  </a:lnTo>
                  <a:lnTo>
                    <a:pt x="432" y="2135"/>
                  </a:lnTo>
                  <a:lnTo>
                    <a:pt x="456" y="2109"/>
                  </a:lnTo>
                  <a:lnTo>
                    <a:pt x="483" y="2086"/>
                  </a:lnTo>
                  <a:lnTo>
                    <a:pt x="513" y="2072"/>
                  </a:lnTo>
                  <a:lnTo>
                    <a:pt x="538" y="2063"/>
                  </a:lnTo>
                  <a:lnTo>
                    <a:pt x="2569" y="2063"/>
                  </a:lnTo>
                  <a:lnTo>
                    <a:pt x="2601" y="2054"/>
                  </a:lnTo>
                  <a:lnTo>
                    <a:pt x="2632" y="2034"/>
                  </a:lnTo>
                  <a:lnTo>
                    <a:pt x="2663" y="2007"/>
                  </a:lnTo>
                  <a:lnTo>
                    <a:pt x="2689" y="1973"/>
                  </a:lnTo>
                  <a:lnTo>
                    <a:pt x="2709" y="1935"/>
                  </a:lnTo>
                  <a:lnTo>
                    <a:pt x="2730" y="1895"/>
                  </a:lnTo>
                  <a:lnTo>
                    <a:pt x="2742" y="1848"/>
                  </a:lnTo>
                  <a:lnTo>
                    <a:pt x="2750" y="1800"/>
                  </a:lnTo>
                  <a:lnTo>
                    <a:pt x="2750" y="266"/>
                  </a:lnTo>
                  <a:lnTo>
                    <a:pt x="2742" y="218"/>
                  </a:lnTo>
                  <a:lnTo>
                    <a:pt x="2730" y="171"/>
                  </a:lnTo>
                  <a:lnTo>
                    <a:pt x="2711" y="130"/>
                  </a:lnTo>
                  <a:lnTo>
                    <a:pt x="2691" y="90"/>
                  </a:lnTo>
                  <a:lnTo>
                    <a:pt x="2663" y="58"/>
                  </a:lnTo>
                  <a:lnTo>
                    <a:pt x="2634" y="32"/>
                  </a:lnTo>
                  <a:lnTo>
                    <a:pt x="2601" y="12"/>
                  </a:lnTo>
                  <a:lnTo>
                    <a:pt x="2569" y="0"/>
                  </a:lnTo>
                  <a:lnTo>
                    <a:pt x="183" y="0"/>
                  </a:lnTo>
                </a:path>
              </a:pathLst>
            </a:custGeom>
            <a:solidFill>
              <a:srgbClr val="F6E9B4"/>
            </a:solidFill>
            <a:ln w="12700" cap="rnd">
              <a:solidFill>
                <a:srgbClr val="000000"/>
              </a:solidFill>
              <a:round/>
              <a:headEnd/>
              <a:tailEnd/>
            </a:ln>
          </p:spPr>
          <p:txBody>
            <a:bodyPr/>
            <a:lstStyle/>
            <a:p>
              <a:endParaRPr lang="en-GB" dirty="0">
                <a:solidFill>
                  <a:schemeClr val="tx2">
                    <a:lumMod val="50000"/>
                  </a:schemeClr>
                </a:solidFill>
              </a:endParaRPr>
            </a:p>
          </p:txBody>
        </p:sp>
        <p:sp>
          <p:nvSpPr>
            <p:cNvPr id="23562" name="Rectangle 6"/>
            <p:cNvSpPr>
              <a:spLocks noChangeArrowheads="1"/>
            </p:cNvSpPr>
            <p:nvPr/>
          </p:nvSpPr>
          <p:spPr bwMode="auto">
            <a:xfrm>
              <a:off x="2664" y="1187"/>
              <a:ext cx="3024" cy="13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90000"/>
                </a:lnSpc>
                <a:spcBef>
                  <a:spcPct val="40000"/>
                </a:spcBef>
              </a:pPr>
              <a:r>
                <a:rPr lang="en-US" altLang="en-US" sz="2200" b="1" dirty="0">
                  <a:solidFill>
                    <a:schemeClr val="tx2">
                      <a:lumMod val="50000"/>
                    </a:schemeClr>
                  </a:solidFill>
                  <a:latin typeface="Arial Narrow" pitchFamily="34" charset="0"/>
                </a:rPr>
                <a:t>You used too much material because of poorly trained workers and poorly maintained equipment.</a:t>
              </a:r>
            </a:p>
            <a:p>
              <a:pPr algn="ctr" eaLnBrk="1" hangingPunct="1">
                <a:lnSpc>
                  <a:spcPct val="90000"/>
                </a:lnSpc>
                <a:spcBef>
                  <a:spcPct val="40000"/>
                </a:spcBef>
              </a:pPr>
              <a:r>
                <a:rPr lang="en-US" altLang="en-US" sz="2200" b="1" dirty="0">
                  <a:solidFill>
                    <a:schemeClr val="tx2">
                      <a:lumMod val="50000"/>
                    </a:schemeClr>
                  </a:solidFill>
                  <a:latin typeface="Arial Narrow" pitchFamily="34" charset="0"/>
                </a:rPr>
                <a:t>Also, your poor scheduling requires me to rush order material at a higher price, causing unfavorable price variances.  </a:t>
              </a:r>
            </a:p>
          </p:txBody>
        </p:sp>
      </p:grpSp>
      <p:sp>
        <p:nvSpPr>
          <p:cNvPr id="23559" name="Rectangle 19"/>
          <p:cNvSpPr>
            <a:spLocks noGrp="1" noChangeArrowheads="1"/>
          </p:cNvSpPr>
          <p:nvPr>
            <p:ph type="title"/>
          </p:nvPr>
        </p:nvSpPr>
        <p:spPr>
          <a:xfrm>
            <a:off x="293688" y="274638"/>
            <a:ext cx="8534400" cy="1143000"/>
          </a:xfrm>
        </p:spPr>
        <p:txBody>
          <a:bodyPr/>
          <a:lstStyle/>
          <a:p>
            <a:r>
              <a:rPr lang="en-US" altLang="en-US" b="1" dirty="0"/>
              <a:t>Evaluating Materials Variances</a:t>
            </a:r>
          </a:p>
        </p:txBody>
      </p:sp>
      <p:sp>
        <p:nvSpPr>
          <p:cNvPr id="14" name="TextBox 13"/>
          <p:cNvSpPr txBox="1"/>
          <p:nvPr/>
        </p:nvSpPr>
        <p:spPr>
          <a:xfrm>
            <a:off x="1219200" y="1303114"/>
            <a:ext cx="7162800" cy="461665"/>
          </a:xfrm>
          <a:prstGeom prst="rect">
            <a:avLst/>
          </a:prstGeom>
          <a:solidFill>
            <a:schemeClr val="bg1">
              <a:lumMod val="95000"/>
            </a:schemeClr>
          </a:solidFill>
          <a:ln>
            <a:solidFill>
              <a:schemeClr val="accent1">
                <a:lumMod val="50000"/>
              </a:schemeClr>
            </a:solidFill>
          </a:ln>
        </p:spPr>
        <p:txBody>
          <a:bodyPr wrap="square" rtlCol="0">
            <a:spAutoFit/>
          </a:bodyPr>
          <a:lstStyle/>
          <a:p>
            <a:r>
              <a:rPr lang="en-US" sz="2400" dirty="0"/>
              <a:t>Who is responsible for material cost variances??</a:t>
            </a:r>
          </a:p>
        </p:txBody>
      </p:sp>
      <p:sp>
        <p:nvSpPr>
          <p:cNvPr id="15" name="Rounded Rectangle 14"/>
          <p:cNvSpPr/>
          <p:nvPr/>
        </p:nvSpPr>
        <p:spPr>
          <a:xfrm>
            <a:off x="0" y="6629400"/>
            <a:ext cx="3884613" cy="1971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P3: </a:t>
            </a:r>
            <a:r>
              <a:rPr lang="en-US" sz="1100" dirty="0">
                <a:solidFill>
                  <a:prstClr val="black"/>
                </a:solidFill>
                <a:latin typeface="Calibri"/>
              </a:rPr>
              <a:t>Compute materials and labor variances.</a:t>
            </a:r>
            <a:endParaRPr lang="en-US" sz="1100" dirty="0"/>
          </a:p>
        </p:txBody>
      </p:sp>
      <p:sp>
        <p:nvSpPr>
          <p:cNvPr id="16" name="Rectangle 15">
            <a:extLst>
              <a:ext uri="{FF2B5EF4-FFF2-40B4-BE49-F238E27FC236}">
                <a16:creationId xmlns:a16="http://schemas.microsoft.com/office/drawing/2014/main" id="{984B8DB2-3C21-4442-8AB9-2C7BB4ECC7BA}"/>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7" name="Slide Number Placeholder 7">
            <a:extLst>
              <a:ext uri="{FF2B5EF4-FFF2-40B4-BE49-F238E27FC236}">
                <a16:creationId xmlns:a16="http://schemas.microsoft.com/office/drawing/2014/main" id="{DF163D53-D1D1-0E43-8667-FC5767305AB0}"/>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25</a:t>
            </a:fld>
            <a:endParaRPr lang="en-US" dirty="0">
              <a:solidFill>
                <a:schemeClr val="tx1">
                  <a:lumMod val="50000"/>
                  <a:lumOff val="50000"/>
                </a:schemeClr>
              </a:solidFill>
            </a:endParaRPr>
          </a:p>
        </p:txBody>
      </p:sp>
      <p:pic>
        <p:nvPicPr>
          <p:cNvPr id="12" name="Picture 11">
            <a:extLst>
              <a:ext uri="{FF2B5EF4-FFF2-40B4-BE49-F238E27FC236}">
                <a16:creationId xmlns:a16="http://schemas.microsoft.com/office/drawing/2014/main" id="{D6D22D87-DFE5-4601-83AE-7ABC432D4C79}"/>
              </a:ext>
            </a:extLst>
          </p:cNvPr>
          <p:cNvPicPr>
            <a:picLocks noChangeAspect="1"/>
          </p:cNvPicPr>
          <p:nvPr/>
        </p:nvPicPr>
        <p:blipFill>
          <a:blip r:embed="rId3"/>
          <a:stretch>
            <a:fillRect/>
          </a:stretch>
        </p:blipFill>
        <p:spPr>
          <a:xfrm>
            <a:off x="1452985" y="5060443"/>
            <a:ext cx="1990725" cy="1438275"/>
          </a:xfrm>
          <a:prstGeom prst="rect">
            <a:avLst/>
          </a:prstGeom>
        </p:spPr>
      </p:pic>
      <p:pic>
        <p:nvPicPr>
          <p:cNvPr id="13" name="Picture 12">
            <a:extLst>
              <a:ext uri="{FF2B5EF4-FFF2-40B4-BE49-F238E27FC236}">
                <a16:creationId xmlns:a16="http://schemas.microsoft.com/office/drawing/2014/main" id="{8F27F40D-640C-4032-9BF3-7F7CD9779154}"/>
              </a:ext>
            </a:extLst>
          </p:cNvPr>
          <p:cNvPicPr>
            <a:picLocks noChangeAspect="1"/>
          </p:cNvPicPr>
          <p:nvPr/>
        </p:nvPicPr>
        <p:blipFill>
          <a:blip r:embed="rId4"/>
          <a:stretch>
            <a:fillRect/>
          </a:stretch>
        </p:blipFill>
        <p:spPr>
          <a:xfrm>
            <a:off x="5221264" y="4581729"/>
            <a:ext cx="3438148" cy="1758745"/>
          </a:xfrm>
          <a:prstGeom prst="rect">
            <a:avLst/>
          </a:prstGeom>
        </p:spPr>
      </p:pic>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fade">
                                      <p:cBhvr>
                                        <p:cTn id="7" dur="1000"/>
                                        <p:tgtEl>
                                          <p:spTgt spid="23554"/>
                                        </p:tgtEl>
                                      </p:cBhvr>
                                    </p:animEffect>
                                    <p:anim calcmode="lin" valueType="num">
                                      <p:cBhvr>
                                        <p:cTn id="8" dur="1000" fill="hold"/>
                                        <p:tgtEl>
                                          <p:spTgt spid="23554"/>
                                        </p:tgtEl>
                                        <p:attrNameLst>
                                          <p:attrName>ppt_x</p:attrName>
                                        </p:attrNameLst>
                                      </p:cBhvr>
                                      <p:tavLst>
                                        <p:tav tm="0">
                                          <p:val>
                                            <p:strVal val="#ppt_x"/>
                                          </p:val>
                                        </p:tav>
                                        <p:tav tm="100000">
                                          <p:val>
                                            <p:strVal val="#ppt_x"/>
                                          </p:val>
                                        </p:tav>
                                      </p:tavLst>
                                    </p:anim>
                                    <p:anim calcmode="lin" valueType="num">
                                      <p:cBhvr>
                                        <p:cTn id="9" dur="1000" fill="hold"/>
                                        <p:tgtEl>
                                          <p:spTgt spid="2355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555"/>
                                        </p:tgtEl>
                                        <p:attrNameLst>
                                          <p:attrName>style.visibility</p:attrName>
                                        </p:attrNameLst>
                                      </p:cBhvr>
                                      <p:to>
                                        <p:strVal val="visible"/>
                                      </p:to>
                                    </p:set>
                                    <p:animEffect transition="in" filter="fade">
                                      <p:cBhvr>
                                        <p:cTn id="12" dur="1000"/>
                                        <p:tgtEl>
                                          <p:spTgt spid="23555"/>
                                        </p:tgtEl>
                                      </p:cBhvr>
                                    </p:animEffect>
                                    <p:anim calcmode="lin" valueType="num">
                                      <p:cBhvr>
                                        <p:cTn id="13" dur="1000" fill="hold"/>
                                        <p:tgtEl>
                                          <p:spTgt spid="23555"/>
                                        </p:tgtEl>
                                        <p:attrNameLst>
                                          <p:attrName>ppt_x</p:attrName>
                                        </p:attrNameLst>
                                      </p:cBhvr>
                                      <p:tavLst>
                                        <p:tav tm="0">
                                          <p:val>
                                            <p:strVal val="#ppt_x"/>
                                          </p:val>
                                        </p:tav>
                                        <p:tav tm="100000">
                                          <p:val>
                                            <p:strVal val="#ppt_x"/>
                                          </p:val>
                                        </p:tav>
                                      </p:tavLst>
                                    </p:anim>
                                    <p:anim calcmode="lin" valueType="num">
                                      <p:cBhvr>
                                        <p:cTn id="14" dur="1000" fill="hold"/>
                                        <p:tgtEl>
                                          <p:spTgt spid="2355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dissolv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nimBg="1"/>
      <p:bldP spid="2355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371475" y="2667000"/>
            <a:ext cx="8772525" cy="2116137"/>
            <a:chOff x="176213" y="1976438"/>
            <a:chExt cx="8772525" cy="2116137"/>
          </a:xfrm>
        </p:grpSpPr>
        <p:sp>
          <p:nvSpPr>
            <p:cNvPr id="24578" name="Rectangle 2"/>
            <p:cNvSpPr>
              <a:spLocks noChangeArrowheads="1"/>
            </p:cNvSpPr>
            <p:nvPr/>
          </p:nvSpPr>
          <p:spPr bwMode="auto">
            <a:xfrm>
              <a:off x="176213" y="1976438"/>
              <a:ext cx="8772525" cy="976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80000"/>
                </a:lnSpc>
                <a:spcBef>
                  <a:spcPct val="20000"/>
                </a:spcBef>
              </a:pPr>
              <a:r>
                <a:rPr lang="en-US" altLang="en-US" sz="2400" b="1" dirty="0">
                  <a:solidFill>
                    <a:srgbClr val="FC0128"/>
                  </a:solidFill>
                </a:rPr>
                <a:t> A</a:t>
              </a:r>
              <a:r>
                <a:rPr lang="en-US" altLang="en-US" sz="2400" b="1" dirty="0"/>
                <a:t>ctual</a:t>
              </a:r>
              <a:r>
                <a:rPr lang="en-US" altLang="en-US" sz="2400" b="1" dirty="0">
                  <a:solidFill>
                    <a:srgbClr val="FFFFFF"/>
                  </a:solidFill>
                </a:rPr>
                <a:t> </a:t>
              </a:r>
              <a:r>
                <a:rPr lang="en-US" altLang="en-US" sz="2400" b="1" dirty="0">
                  <a:solidFill>
                    <a:srgbClr val="FC0128"/>
                  </a:solidFill>
                </a:rPr>
                <a:t>H</a:t>
              </a:r>
              <a:r>
                <a:rPr lang="en-US" altLang="en-US" sz="2400" b="1" dirty="0"/>
                <a:t>ours </a:t>
              </a:r>
              <a:r>
                <a:rPr lang="en-US" altLang="en-US" sz="2400" b="1" dirty="0">
                  <a:solidFill>
                    <a:srgbClr val="FFFFFF"/>
                  </a:solidFill>
                </a:rPr>
                <a:t>             </a:t>
              </a:r>
              <a:r>
                <a:rPr lang="en-US" altLang="en-US" sz="2400" b="1" dirty="0">
                  <a:solidFill>
                    <a:srgbClr val="FC0128"/>
                  </a:solidFill>
                </a:rPr>
                <a:t>A</a:t>
              </a:r>
              <a:r>
                <a:rPr lang="en-US" altLang="en-US" sz="2400" b="1" dirty="0"/>
                <a:t>ctual</a:t>
              </a:r>
              <a:r>
                <a:rPr lang="en-US" altLang="en-US" sz="2400" b="1" dirty="0">
                  <a:solidFill>
                    <a:srgbClr val="FFFFFF"/>
                  </a:solidFill>
                </a:rPr>
                <a:t> </a:t>
              </a:r>
              <a:r>
                <a:rPr lang="en-US" altLang="en-US" sz="2400" b="1" dirty="0">
                  <a:solidFill>
                    <a:srgbClr val="FC0128"/>
                  </a:solidFill>
                </a:rPr>
                <a:t>H</a:t>
              </a:r>
              <a:r>
                <a:rPr lang="en-US" altLang="en-US" sz="2400" b="1" dirty="0"/>
                <a:t>ours</a:t>
              </a:r>
              <a:r>
                <a:rPr lang="en-US" altLang="en-US" sz="2400" b="1" dirty="0">
                  <a:solidFill>
                    <a:srgbClr val="FFFFFF"/>
                  </a:solidFill>
                </a:rPr>
                <a:t>	       </a:t>
              </a:r>
              <a:r>
                <a:rPr lang="en-US" altLang="en-US" sz="2400" b="1" dirty="0">
                  <a:solidFill>
                    <a:srgbClr val="FC0128"/>
                  </a:solidFill>
                </a:rPr>
                <a:t>S</a:t>
              </a:r>
              <a:r>
                <a:rPr lang="en-US" altLang="en-US" sz="2400" b="1" dirty="0"/>
                <a:t>tandard</a:t>
              </a:r>
              <a:r>
                <a:rPr lang="en-US" altLang="en-US" sz="2400" b="1" dirty="0">
                  <a:solidFill>
                    <a:srgbClr val="FFFFFF"/>
                  </a:solidFill>
                </a:rPr>
                <a:t> </a:t>
              </a:r>
              <a:r>
                <a:rPr lang="en-US" altLang="en-US" sz="2400" b="1" dirty="0">
                  <a:solidFill>
                    <a:srgbClr val="FC0128"/>
                  </a:solidFill>
                </a:rPr>
                <a:t>H</a:t>
              </a:r>
              <a:r>
                <a:rPr lang="en-US" altLang="en-US" sz="2400" b="1" dirty="0"/>
                <a:t>ours</a:t>
              </a:r>
              <a:br>
                <a:rPr lang="en-US" altLang="en-US" sz="2400" b="1" dirty="0">
                  <a:solidFill>
                    <a:srgbClr val="FFFFFF"/>
                  </a:solidFill>
                </a:rPr>
              </a:br>
              <a:r>
                <a:rPr lang="en-US" altLang="en-US" sz="2400" b="1" dirty="0">
                  <a:solidFill>
                    <a:srgbClr val="FFFFFF"/>
                  </a:solidFill>
                </a:rPr>
                <a:t>            </a:t>
              </a:r>
              <a:r>
                <a:rPr lang="en-US" altLang="en-US" sz="2400" b="1" dirty="0"/>
                <a:t>×                                  ×                                   × </a:t>
              </a:r>
              <a:br>
                <a:rPr lang="en-US" altLang="en-US" sz="2400" b="1" dirty="0">
                  <a:solidFill>
                    <a:srgbClr val="FFFFFF"/>
                  </a:solidFill>
                </a:rPr>
              </a:br>
              <a:r>
                <a:rPr lang="en-US" altLang="en-US" sz="2400" b="1" dirty="0">
                  <a:solidFill>
                    <a:srgbClr val="FFFFFF"/>
                  </a:solidFill>
                </a:rPr>
                <a:t>  </a:t>
              </a:r>
              <a:r>
                <a:rPr lang="en-US" altLang="en-US" sz="2400" b="1" dirty="0">
                  <a:solidFill>
                    <a:srgbClr val="FC0128"/>
                  </a:solidFill>
                </a:rPr>
                <a:t>A</a:t>
              </a:r>
              <a:r>
                <a:rPr lang="en-US" altLang="en-US" sz="2400" b="1" dirty="0"/>
                <a:t>ctual</a:t>
              </a:r>
              <a:r>
                <a:rPr lang="en-US" altLang="en-US" sz="2400" b="1" dirty="0">
                  <a:solidFill>
                    <a:srgbClr val="FFFFFF"/>
                  </a:solidFill>
                </a:rPr>
                <a:t> </a:t>
              </a:r>
              <a:r>
                <a:rPr lang="en-US" altLang="en-US" sz="2400" b="1" dirty="0">
                  <a:solidFill>
                    <a:srgbClr val="FC0128"/>
                  </a:solidFill>
                </a:rPr>
                <a:t>R</a:t>
              </a:r>
              <a:r>
                <a:rPr lang="en-US" altLang="en-US" sz="2400" b="1" dirty="0"/>
                <a:t>ate </a:t>
              </a:r>
              <a:r>
                <a:rPr lang="en-US" altLang="en-US" sz="2400" b="1" dirty="0">
                  <a:solidFill>
                    <a:schemeClr val="hlink"/>
                  </a:solidFill>
                </a:rPr>
                <a:t> </a:t>
              </a:r>
              <a:r>
                <a:rPr lang="en-US" altLang="en-US" sz="2400" b="1" dirty="0">
                  <a:solidFill>
                    <a:srgbClr val="FFFFFF"/>
                  </a:solidFill>
                </a:rPr>
                <a:t>             </a:t>
              </a:r>
              <a:r>
                <a:rPr lang="en-US" altLang="en-US" sz="2400" b="1" dirty="0">
                  <a:solidFill>
                    <a:srgbClr val="FC0128"/>
                  </a:solidFill>
                </a:rPr>
                <a:t>S</a:t>
              </a:r>
              <a:r>
                <a:rPr lang="en-US" altLang="en-US" sz="2400" b="1" dirty="0"/>
                <a:t>tandard</a:t>
              </a:r>
              <a:r>
                <a:rPr lang="en-US" altLang="en-US" sz="2400" b="1" dirty="0">
                  <a:solidFill>
                    <a:srgbClr val="FFFFFF"/>
                  </a:solidFill>
                </a:rPr>
                <a:t> </a:t>
              </a:r>
              <a:r>
                <a:rPr lang="en-US" altLang="en-US" sz="2400" b="1" dirty="0">
                  <a:solidFill>
                    <a:srgbClr val="FC0128"/>
                  </a:solidFill>
                </a:rPr>
                <a:t>R</a:t>
              </a:r>
              <a:r>
                <a:rPr lang="en-US" altLang="en-US" sz="2400" b="1" dirty="0"/>
                <a:t>ate </a:t>
              </a:r>
              <a:r>
                <a:rPr lang="en-US" altLang="en-US" sz="2400" b="1" dirty="0">
                  <a:solidFill>
                    <a:srgbClr val="500093"/>
                  </a:solidFill>
                </a:rPr>
                <a:t>   </a:t>
              </a:r>
              <a:r>
                <a:rPr lang="en-US" altLang="en-US" sz="2400" b="1" dirty="0">
                  <a:solidFill>
                    <a:srgbClr val="FFFFFF"/>
                  </a:solidFill>
                </a:rPr>
                <a:t>        </a:t>
              </a:r>
              <a:r>
                <a:rPr lang="en-US" altLang="en-US" sz="2400" b="1" dirty="0">
                  <a:solidFill>
                    <a:srgbClr val="FC0128"/>
                  </a:solidFill>
                </a:rPr>
                <a:t>S</a:t>
              </a:r>
              <a:r>
                <a:rPr lang="en-US" altLang="en-US" sz="2400" b="1" dirty="0"/>
                <a:t>tandard</a:t>
              </a:r>
              <a:r>
                <a:rPr lang="en-US" altLang="en-US" sz="2400" b="1" dirty="0">
                  <a:solidFill>
                    <a:srgbClr val="FFFFFF"/>
                  </a:solidFill>
                </a:rPr>
                <a:t> </a:t>
              </a:r>
              <a:r>
                <a:rPr lang="en-US" altLang="en-US" sz="2400" b="1" dirty="0">
                  <a:solidFill>
                    <a:srgbClr val="FC0128"/>
                  </a:solidFill>
                </a:rPr>
                <a:t>R</a:t>
              </a:r>
              <a:r>
                <a:rPr lang="en-US" altLang="en-US" sz="2400" b="1" dirty="0"/>
                <a:t>ate</a:t>
              </a:r>
            </a:p>
          </p:txBody>
        </p:sp>
        <p:sp>
          <p:nvSpPr>
            <p:cNvPr id="24579" name="Line 3"/>
            <p:cNvSpPr>
              <a:spLocks noChangeShapeType="1"/>
            </p:cNvSpPr>
            <p:nvPr/>
          </p:nvSpPr>
          <p:spPr bwMode="auto">
            <a:xfrm>
              <a:off x="193675" y="2895600"/>
              <a:ext cx="23368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GB" dirty="0"/>
            </a:p>
          </p:txBody>
        </p:sp>
        <p:sp>
          <p:nvSpPr>
            <p:cNvPr id="24580" name="Line 4"/>
            <p:cNvSpPr>
              <a:spLocks noChangeShapeType="1"/>
            </p:cNvSpPr>
            <p:nvPr/>
          </p:nvSpPr>
          <p:spPr bwMode="auto">
            <a:xfrm>
              <a:off x="3317875" y="2895600"/>
              <a:ext cx="21844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GB" dirty="0"/>
            </a:p>
          </p:txBody>
        </p:sp>
        <p:sp>
          <p:nvSpPr>
            <p:cNvPr id="24581" name="Line 5"/>
            <p:cNvSpPr>
              <a:spLocks noChangeShapeType="1"/>
            </p:cNvSpPr>
            <p:nvPr/>
          </p:nvSpPr>
          <p:spPr bwMode="auto">
            <a:xfrm>
              <a:off x="6213475" y="2895600"/>
              <a:ext cx="25654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GB" dirty="0"/>
            </a:p>
          </p:txBody>
        </p:sp>
        <p:sp>
          <p:nvSpPr>
            <p:cNvPr id="24582" name="Line 6"/>
            <p:cNvSpPr>
              <a:spLocks noChangeShapeType="1"/>
            </p:cNvSpPr>
            <p:nvPr/>
          </p:nvSpPr>
          <p:spPr bwMode="auto">
            <a:xfrm>
              <a:off x="1335088" y="2919413"/>
              <a:ext cx="0" cy="431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GB" dirty="0"/>
            </a:p>
          </p:txBody>
        </p:sp>
        <p:sp>
          <p:nvSpPr>
            <p:cNvPr id="24583" name="Line 7"/>
            <p:cNvSpPr>
              <a:spLocks noChangeShapeType="1"/>
            </p:cNvSpPr>
            <p:nvPr/>
          </p:nvSpPr>
          <p:spPr bwMode="auto">
            <a:xfrm>
              <a:off x="1325563" y="3352800"/>
              <a:ext cx="2436812"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GB" dirty="0"/>
            </a:p>
          </p:txBody>
        </p:sp>
        <p:sp>
          <p:nvSpPr>
            <p:cNvPr id="24584" name="Line 8"/>
            <p:cNvSpPr>
              <a:spLocks noChangeShapeType="1"/>
            </p:cNvSpPr>
            <p:nvPr/>
          </p:nvSpPr>
          <p:spPr bwMode="auto">
            <a:xfrm flipV="1">
              <a:off x="3762375" y="2894013"/>
              <a:ext cx="0" cy="4826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GB" dirty="0"/>
            </a:p>
          </p:txBody>
        </p:sp>
        <p:sp>
          <p:nvSpPr>
            <p:cNvPr id="24585" name="Line 9"/>
            <p:cNvSpPr>
              <a:spLocks noChangeShapeType="1"/>
            </p:cNvSpPr>
            <p:nvPr/>
          </p:nvSpPr>
          <p:spPr bwMode="auto">
            <a:xfrm>
              <a:off x="5068888" y="2930525"/>
              <a:ext cx="0" cy="431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GB" dirty="0"/>
            </a:p>
          </p:txBody>
        </p:sp>
        <p:sp>
          <p:nvSpPr>
            <p:cNvPr id="24586" name="Line 10"/>
            <p:cNvSpPr>
              <a:spLocks noChangeShapeType="1"/>
            </p:cNvSpPr>
            <p:nvPr/>
          </p:nvSpPr>
          <p:spPr bwMode="auto">
            <a:xfrm>
              <a:off x="5070475" y="3352800"/>
              <a:ext cx="24130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GB" dirty="0"/>
            </a:p>
          </p:txBody>
        </p:sp>
        <p:sp>
          <p:nvSpPr>
            <p:cNvPr id="24587" name="Line 11"/>
            <p:cNvSpPr>
              <a:spLocks noChangeShapeType="1"/>
            </p:cNvSpPr>
            <p:nvPr/>
          </p:nvSpPr>
          <p:spPr bwMode="auto">
            <a:xfrm flipV="1">
              <a:off x="7485063" y="2894013"/>
              <a:ext cx="0" cy="4826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GB" dirty="0"/>
            </a:p>
          </p:txBody>
        </p:sp>
        <p:sp>
          <p:nvSpPr>
            <p:cNvPr id="24588" name="Line 12"/>
            <p:cNvSpPr>
              <a:spLocks noChangeShapeType="1"/>
            </p:cNvSpPr>
            <p:nvPr/>
          </p:nvSpPr>
          <p:spPr bwMode="auto">
            <a:xfrm>
              <a:off x="6353175" y="3365500"/>
              <a:ext cx="0" cy="355600"/>
            </a:xfrm>
            <a:prstGeom prst="line">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GB" dirty="0"/>
            </a:p>
          </p:txBody>
        </p:sp>
        <p:sp>
          <p:nvSpPr>
            <p:cNvPr id="24589" name="Line 13"/>
            <p:cNvSpPr>
              <a:spLocks noChangeShapeType="1"/>
            </p:cNvSpPr>
            <p:nvPr/>
          </p:nvSpPr>
          <p:spPr bwMode="auto">
            <a:xfrm>
              <a:off x="2543175" y="3365500"/>
              <a:ext cx="0" cy="355600"/>
            </a:xfrm>
            <a:prstGeom prst="line">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GB" dirty="0"/>
            </a:p>
          </p:txBody>
        </p:sp>
        <p:sp>
          <p:nvSpPr>
            <p:cNvPr id="24590" name="Rectangle 14"/>
            <p:cNvSpPr>
              <a:spLocks noChangeArrowheads="1"/>
            </p:cNvSpPr>
            <p:nvPr/>
          </p:nvSpPr>
          <p:spPr bwMode="auto">
            <a:xfrm>
              <a:off x="1100138" y="3576638"/>
              <a:ext cx="2971800" cy="515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800" b="1" dirty="0">
                  <a:solidFill>
                    <a:srgbClr val="FF0000"/>
                  </a:solidFill>
                </a:rPr>
                <a:t>*Rate Variance</a:t>
              </a:r>
            </a:p>
          </p:txBody>
        </p:sp>
        <p:sp>
          <p:nvSpPr>
            <p:cNvPr id="24591" name="Rectangle 15"/>
            <p:cNvSpPr>
              <a:spLocks noChangeArrowheads="1"/>
            </p:cNvSpPr>
            <p:nvPr/>
          </p:nvSpPr>
          <p:spPr bwMode="auto">
            <a:xfrm>
              <a:off x="4681538" y="3576638"/>
              <a:ext cx="3743325" cy="515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800" b="1" dirty="0">
                  <a:solidFill>
                    <a:srgbClr val="FF0000"/>
                  </a:solidFill>
                </a:rPr>
                <a:t>*Efficiency Variance</a:t>
              </a:r>
              <a:endParaRPr lang="en-US" altLang="en-US" sz="2800" b="1" dirty="0">
                <a:solidFill>
                  <a:srgbClr val="CF0E30"/>
                </a:solidFill>
              </a:endParaRPr>
            </a:p>
          </p:txBody>
        </p:sp>
      </p:grpSp>
      <p:sp>
        <p:nvSpPr>
          <p:cNvPr id="24593" name="Rectangle 17"/>
          <p:cNvSpPr>
            <a:spLocks noChangeArrowheads="1"/>
          </p:cNvSpPr>
          <p:nvPr/>
        </p:nvSpPr>
        <p:spPr bwMode="auto">
          <a:xfrm>
            <a:off x="282575" y="4876800"/>
            <a:ext cx="8556625" cy="1490152"/>
          </a:xfrm>
          <a:prstGeom prst="rect">
            <a:avLst/>
          </a:prstGeom>
          <a:solidFill>
            <a:schemeClr val="bg1">
              <a:lumMod val="95000"/>
            </a:schemeClr>
          </a:solidFill>
          <a:ln w="25400">
            <a:solidFill>
              <a:schemeClr val="accent1">
                <a:lumMod val="50000"/>
              </a:schemeClr>
            </a:solidFill>
            <a:miter lim="800000"/>
            <a:headEnd/>
            <a:tailEnd/>
          </a:ln>
        </p:spPr>
        <p:txBody>
          <a:bodyPr wrap="squar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600" b="1" dirty="0">
                <a:solidFill>
                  <a:srgbClr val="FC0128"/>
                </a:solidFill>
              </a:rPr>
              <a:t>               </a:t>
            </a:r>
            <a:r>
              <a:rPr lang="en-US" altLang="en-US" sz="2600" b="1" dirty="0">
                <a:solidFill>
                  <a:srgbClr val="FF0000"/>
                </a:solidFill>
              </a:rPr>
              <a:t>AH(AR - SR)                      SR(AH - SH)</a:t>
            </a:r>
            <a:endParaRPr lang="en-US" altLang="en-US" sz="2600" b="1" dirty="0">
              <a:solidFill>
                <a:schemeClr val="bg1"/>
              </a:solidFill>
            </a:endParaRPr>
          </a:p>
          <a:p>
            <a:pPr eaLnBrk="1" hangingPunct="1">
              <a:spcBef>
                <a:spcPct val="50000"/>
              </a:spcBef>
            </a:pPr>
            <a:r>
              <a:rPr lang="en-US" altLang="en-US" sz="2600" b="1" dirty="0">
                <a:solidFill>
                  <a:srgbClr val="FC0128"/>
                </a:solidFill>
              </a:rPr>
              <a:t>   	</a:t>
            </a:r>
            <a:r>
              <a:rPr lang="en-US" altLang="en-US" sz="2600" b="1" dirty="0">
                <a:solidFill>
                  <a:srgbClr val="FF0000"/>
                </a:solidFill>
              </a:rPr>
              <a:t>AH</a:t>
            </a:r>
            <a:r>
              <a:rPr lang="en-US" altLang="en-US" sz="2600" b="1" dirty="0">
                <a:solidFill>
                  <a:srgbClr val="FC0128"/>
                </a:solidFill>
              </a:rPr>
              <a:t> </a:t>
            </a:r>
            <a:r>
              <a:rPr lang="en-US" altLang="en-US" sz="2600" b="1" dirty="0"/>
              <a:t>= Actual Hours</a:t>
            </a:r>
            <a:r>
              <a:rPr lang="en-US" altLang="en-US" sz="2600" b="1" dirty="0">
                <a:solidFill>
                  <a:srgbClr val="500093"/>
                </a:solidFill>
              </a:rPr>
              <a:t>	 </a:t>
            </a:r>
            <a:r>
              <a:rPr lang="en-US" altLang="en-US" sz="2600" b="1" dirty="0">
                <a:solidFill>
                  <a:srgbClr val="FF0000"/>
                </a:solidFill>
              </a:rPr>
              <a:t>SR</a:t>
            </a:r>
            <a:r>
              <a:rPr lang="en-US" altLang="en-US" sz="2600" b="1" dirty="0">
                <a:solidFill>
                  <a:schemeClr val="bg1"/>
                </a:solidFill>
              </a:rPr>
              <a:t> </a:t>
            </a:r>
            <a:r>
              <a:rPr lang="en-US" altLang="en-US" sz="2600" b="1" dirty="0"/>
              <a:t>= Standard Rate</a:t>
            </a:r>
            <a:br>
              <a:rPr lang="en-US" altLang="en-US" sz="2600" b="1" dirty="0"/>
            </a:br>
            <a:r>
              <a:rPr lang="en-US" altLang="en-US" sz="2600" b="1" dirty="0">
                <a:solidFill>
                  <a:schemeClr val="bg1"/>
                </a:solidFill>
              </a:rPr>
              <a:t>   	</a:t>
            </a:r>
            <a:r>
              <a:rPr lang="en-US" altLang="en-US" sz="2600" b="1" dirty="0">
                <a:solidFill>
                  <a:srgbClr val="FF0000"/>
                </a:solidFill>
              </a:rPr>
              <a:t>AR</a:t>
            </a:r>
            <a:r>
              <a:rPr lang="en-US" altLang="en-US" sz="2600" b="1" dirty="0">
                <a:solidFill>
                  <a:srgbClr val="500093"/>
                </a:solidFill>
              </a:rPr>
              <a:t> </a:t>
            </a:r>
            <a:r>
              <a:rPr lang="en-US" altLang="en-US" sz="2600" b="1" dirty="0"/>
              <a:t>= Actual Rate	</a:t>
            </a:r>
            <a:r>
              <a:rPr lang="en-US" altLang="en-US" sz="2600" b="1" dirty="0">
                <a:solidFill>
                  <a:srgbClr val="500093"/>
                </a:solidFill>
              </a:rPr>
              <a:t>	 </a:t>
            </a:r>
            <a:r>
              <a:rPr lang="en-US" altLang="en-US" sz="2600" b="1" dirty="0">
                <a:solidFill>
                  <a:srgbClr val="FF0000"/>
                </a:solidFill>
              </a:rPr>
              <a:t>SH</a:t>
            </a:r>
            <a:r>
              <a:rPr lang="en-US" altLang="en-US" sz="2600" b="1" dirty="0">
                <a:solidFill>
                  <a:srgbClr val="500093"/>
                </a:solidFill>
              </a:rPr>
              <a:t> </a:t>
            </a:r>
            <a:r>
              <a:rPr lang="en-US" altLang="en-US" sz="2600" b="1" dirty="0"/>
              <a:t>= Standard Hours  </a:t>
            </a:r>
          </a:p>
        </p:txBody>
      </p:sp>
      <p:sp>
        <p:nvSpPr>
          <p:cNvPr id="24594" name="Rectangle 18"/>
          <p:cNvSpPr>
            <a:spLocks noGrp="1" noChangeArrowheads="1"/>
          </p:cNvSpPr>
          <p:nvPr>
            <p:ph type="title"/>
          </p:nvPr>
        </p:nvSpPr>
        <p:spPr>
          <a:xfrm>
            <a:off x="293688" y="274638"/>
            <a:ext cx="8534400" cy="1143000"/>
          </a:xfrm>
        </p:spPr>
        <p:txBody>
          <a:bodyPr/>
          <a:lstStyle/>
          <a:p>
            <a:r>
              <a:rPr lang="en-US" altLang="en-US" b="1" dirty="0"/>
              <a:t>Labor Variances</a:t>
            </a:r>
          </a:p>
        </p:txBody>
      </p:sp>
      <p:grpSp>
        <p:nvGrpSpPr>
          <p:cNvPr id="23" name="Group 22"/>
          <p:cNvGrpSpPr/>
          <p:nvPr/>
        </p:nvGrpSpPr>
        <p:grpSpPr>
          <a:xfrm>
            <a:off x="381000" y="2057400"/>
            <a:ext cx="2209803" cy="685800"/>
            <a:chOff x="228600" y="1295400"/>
            <a:chExt cx="2209803" cy="685800"/>
          </a:xfrm>
        </p:grpSpPr>
        <p:sp>
          <p:nvSpPr>
            <p:cNvPr id="24" name="Right Brace 23"/>
            <p:cNvSpPr/>
            <p:nvPr/>
          </p:nvSpPr>
          <p:spPr>
            <a:xfrm rot="16200000">
              <a:off x="1181103" y="723900"/>
              <a:ext cx="304799" cy="2209801"/>
            </a:xfrm>
            <a:prstGeom prst="rightBrace">
              <a:avLst>
                <a:gd name="adj1" fmla="val 0"/>
                <a:gd name="adj2" fmla="val 52285"/>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5" name="TextBox 24"/>
            <p:cNvSpPr txBox="1"/>
            <p:nvPr/>
          </p:nvSpPr>
          <p:spPr>
            <a:xfrm>
              <a:off x="228600" y="1295400"/>
              <a:ext cx="2209800" cy="461665"/>
            </a:xfrm>
            <a:prstGeom prst="rect">
              <a:avLst/>
            </a:prstGeom>
            <a:solidFill>
              <a:schemeClr val="bg1">
                <a:lumMod val="85000"/>
              </a:schemeClr>
            </a:solidFill>
          </p:spPr>
          <p:txBody>
            <a:bodyPr wrap="square" rtlCol="0">
              <a:spAutoFit/>
            </a:bodyPr>
            <a:lstStyle/>
            <a:p>
              <a:pPr algn="ctr"/>
              <a:r>
                <a:rPr lang="en-US" sz="2400" b="1" dirty="0">
                  <a:solidFill>
                    <a:schemeClr val="accent1">
                      <a:lumMod val="50000"/>
                    </a:schemeClr>
                  </a:solidFill>
                </a:rPr>
                <a:t>Actual Cost</a:t>
              </a:r>
            </a:p>
          </p:txBody>
        </p:sp>
      </p:grpSp>
      <p:grpSp>
        <p:nvGrpSpPr>
          <p:cNvPr id="26" name="Group 25"/>
          <p:cNvGrpSpPr/>
          <p:nvPr/>
        </p:nvGrpSpPr>
        <p:grpSpPr>
          <a:xfrm>
            <a:off x="6248400" y="1981200"/>
            <a:ext cx="2667000" cy="685799"/>
            <a:chOff x="228600" y="1295400"/>
            <a:chExt cx="2514599" cy="685799"/>
          </a:xfrm>
        </p:grpSpPr>
        <p:sp>
          <p:nvSpPr>
            <p:cNvPr id="27" name="Right Brace 26"/>
            <p:cNvSpPr/>
            <p:nvPr/>
          </p:nvSpPr>
          <p:spPr>
            <a:xfrm rot="16200000">
              <a:off x="1371600" y="609601"/>
              <a:ext cx="228599" cy="2514598"/>
            </a:xfrm>
            <a:prstGeom prst="rightBrace">
              <a:avLst>
                <a:gd name="adj1" fmla="val 0"/>
                <a:gd name="adj2" fmla="val 52285"/>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8" name="TextBox 27"/>
            <p:cNvSpPr txBox="1"/>
            <p:nvPr/>
          </p:nvSpPr>
          <p:spPr>
            <a:xfrm>
              <a:off x="228600" y="1295400"/>
              <a:ext cx="2438400" cy="461665"/>
            </a:xfrm>
            <a:prstGeom prst="rect">
              <a:avLst/>
            </a:prstGeom>
            <a:solidFill>
              <a:schemeClr val="bg1">
                <a:lumMod val="85000"/>
              </a:schemeClr>
            </a:solidFill>
          </p:spPr>
          <p:txBody>
            <a:bodyPr wrap="square" rtlCol="0">
              <a:spAutoFit/>
            </a:bodyPr>
            <a:lstStyle/>
            <a:p>
              <a:pPr algn="ctr"/>
              <a:r>
                <a:rPr lang="en-US" sz="2400" b="1" dirty="0">
                  <a:solidFill>
                    <a:schemeClr val="accent1">
                      <a:lumMod val="50000"/>
                    </a:schemeClr>
                  </a:solidFill>
                </a:rPr>
                <a:t>Standard Cost</a:t>
              </a:r>
            </a:p>
          </p:txBody>
        </p:sp>
      </p:grpSp>
      <p:sp>
        <p:nvSpPr>
          <p:cNvPr id="30" name="TextBox 29"/>
          <p:cNvSpPr txBox="1"/>
          <p:nvPr/>
        </p:nvSpPr>
        <p:spPr>
          <a:xfrm>
            <a:off x="609600" y="1219200"/>
            <a:ext cx="7924800" cy="830997"/>
          </a:xfrm>
          <a:prstGeom prst="rect">
            <a:avLst/>
          </a:prstGeom>
          <a:noFill/>
        </p:spPr>
        <p:txBody>
          <a:bodyPr wrap="square" rtlCol="0">
            <a:spAutoFit/>
          </a:bodyPr>
          <a:lstStyle/>
          <a:p>
            <a:pPr algn="ctr"/>
            <a:r>
              <a:rPr lang="en-US" altLang="en-US" sz="2400" b="1" dirty="0"/>
              <a:t>Instead of price and quantity, for direct labor we use the terms rate and hours.</a:t>
            </a:r>
            <a:endParaRPr lang="en-US" sz="2400" b="1" dirty="0"/>
          </a:p>
        </p:txBody>
      </p:sp>
      <p:sp>
        <p:nvSpPr>
          <p:cNvPr id="31" name="Right Arrow 30"/>
          <p:cNvSpPr/>
          <p:nvPr/>
        </p:nvSpPr>
        <p:spPr>
          <a:xfrm>
            <a:off x="304800" y="4191000"/>
            <a:ext cx="9906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*NEW</a:t>
            </a:r>
          </a:p>
        </p:txBody>
      </p:sp>
      <p:sp>
        <p:nvSpPr>
          <p:cNvPr id="32" name="Rounded Rectangle 31"/>
          <p:cNvSpPr/>
          <p:nvPr/>
        </p:nvSpPr>
        <p:spPr>
          <a:xfrm>
            <a:off x="0" y="6629400"/>
            <a:ext cx="3884613" cy="1971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3</a:t>
            </a:r>
            <a:r>
              <a:rPr lang="en-US" altLang="en-US" sz="1100" b="1" kern="0" noProof="0" dirty="0">
                <a:solidFill>
                  <a:prstClr val="black"/>
                </a:solidFill>
                <a:latin typeface="Arial Narrow" pitchFamily="34" charset="0"/>
                <a:cs typeface="+mn-cs"/>
              </a:rPr>
              <a:t>: </a:t>
            </a:r>
            <a:r>
              <a:rPr lang="en-US" sz="1100" dirty="0">
                <a:solidFill>
                  <a:prstClr val="black"/>
                </a:solidFill>
                <a:latin typeface="Calibri"/>
              </a:rPr>
              <a:t>Compute materials and labor variances.</a:t>
            </a:r>
            <a:endParaRPr lang="en-US" sz="1100" dirty="0"/>
          </a:p>
        </p:txBody>
      </p:sp>
      <p:sp>
        <p:nvSpPr>
          <p:cNvPr id="34" name="Rectangle 33">
            <a:extLst>
              <a:ext uri="{FF2B5EF4-FFF2-40B4-BE49-F238E27FC236}">
                <a16:creationId xmlns:a16="http://schemas.microsoft.com/office/drawing/2014/main" id="{ADBDEB2D-DF8C-EF4E-8D9B-A019E7A9AEF0}"/>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35" name="Slide Number Placeholder 7">
            <a:extLst>
              <a:ext uri="{FF2B5EF4-FFF2-40B4-BE49-F238E27FC236}">
                <a16:creationId xmlns:a16="http://schemas.microsoft.com/office/drawing/2014/main" id="{4C0E47F4-109C-E045-BE85-EC88E105EC45}"/>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26</a:t>
            </a:fld>
            <a:endParaRPr lang="en-US" dirty="0">
              <a:solidFill>
                <a:schemeClr val="tx1">
                  <a:lumMod val="50000"/>
                  <a:lumOff val="50000"/>
                </a:schemeClr>
              </a:solidFill>
            </a:endParaRP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9" presetClass="entr" presetSubtype="0" fill="hold" grpId="0" nodeType="after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dissolve">
                                      <p:cBhvr>
                                        <p:cTn id="13" dur="500"/>
                                        <p:tgtEl>
                                          <p:spTgt spid="31"/>
                                        </p:tgtEl>
                                      </p:cBhvr>
                                    </p:animEffect>
                                  </p:childTnLst>
                                </p:cTn>
                              </p:par>
                            </p:childTnLst>
                          </p:cTn>
                        </p:par>
                        <p:par>
                          <p:cTn id="14" fill="hold">
                            <p:stCondLst>
                              <p:cond delay="1500"/>
                            </p:stCondLst>
                            <p:childTnLst>
                              <p:par>
                                <p:cTn id="15" presetID="9" presetClass="entr" presetSubtype="0" fill="hold" grpId="0" nodeType="afterEffect">
                                  <p:stCondLst>
                                    <p:cond delay="1000"/>
                                  </p:stCondLst>
                                  <p:childTnLst>
                                    <p:set>
                                      <p:cBhvr>
                                        <p:cTn id="16" dur="1" fill="hold">
                                          <p:stCondLst>
                                            <p:cond delay="0"/>
                                          </p:stCondLst>
                                        </p:cTn>
                                        <p:tgtEl>
                                          <p:spTgt spid="24593"/>
                                        </p:tgtEl>
                                        <p:attrNameLst>
                                          <p:attrName>style.visibility</p:attrName>
                                        </p:attrNameLst>
                                      </p:cBhvr>
                                      <p:to>
                                        <p:strVal val="visible"/>
                                      </p:to>
                                    </p:set>
                                    <p:animEffect transition="in" filter="dissolve">
                                      <p:cBhvr>
                                        <p:cTn id="17" dur="2000"/>
                                        <p:tgtEl>
                                          <p:spTgt spid="245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93" grpId="0" animBg="1"/>
      <p:bldP spid="3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425450" y="1689100"/>
            <a:ext cx="8204200" cy="1574800"/>
          </a:xfrm>
          <a:prstGeom prst="rect">
            <a:avLst/>
          </a:prstGeom>
          <a:solidFill>
            <a:schemeClr val="bg1">
              <a:lumMod val="95000"/>
            </a:schemeClr>
          </a:solidFill>
          <a:ln w="25400">
            <a:solidFill>
              <a:schemeClr val="tx1"/>
            </a:solidFill>
            <a:miter lim="800000"/>
            <a:headEnd/>
            <a:tailEnd/>
          </a:ln>
        </p:spPr>
        <p:txBody>
          <a:bodyPr wrap="none" lIns="90488" tIns="44450" rIns="90488" bIns="4445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b="1" dirty="0">
                <a:solidFill>
                  <a:schemeClr val="accent1">
                    <a:lumMod val="50000"/>
                  </a:schemeClr>
                </a:solidFill>
              </a:rPr>
              <a:t>During May, G-Max produced 3,500 club heads working</a:t>
            </a:r>
            <a:br>
              <a:rPr lang="en-US" altLang="en-US" sz="2400" b="1" dirty="0">
                <a:solidFill>
                  <a:schemeClr val="accent1">
                    <a:lumMod val="50000"/>
                  </a:schemeClr>
                </a:solidFill>
              </a:rPr>
            </a:br>
            <a:r>
              <a:rPr lang="en-US" altLang="en-US" sz="2400" b="1" dirty="0">
                <a:solidFill>
                  <a:schemeClr val="accent1">
                    <a:lumMod val="50000"/>
                  </a:schemeClr>
                </a:solidFill>
              </a:rPr>
              <a:t>3,400 hours.  G-Max paid an average of $16.50 per</a:t>
            </a:r>
            <a:br>
              <a:rPr lang="en-US" altLang="en-US" sz="2400" b="1" dirty="0">
                <a:solidFill>
                  <a:schemeClr val="accent1">
                    <a:lumMod val="50000"/>
                  </a:schemeClr>
                </a:solidFill>
              </a:rPr>
            </a:br>
            <a:r>
              <a:rPr lang="en-US" altLang="en-US" sz="2400" b="1" dirty="0">
                <a:solidFill>
                  <a:schemeClr val="accent1">
                    <a:lumMod val="50000"/>
                  </a:schemeClr>
                </a:solidFill>
              </a:rPr>
              <a:t>hour for the hours worked.</a:t>
            </a:r>
            <a:br>
              <a:rPr lang="en-US" altLang="en-US" sz="2400" b="1" dirty="0">
                <a:solidFill>
                  <a:srgbClr val="3365FB"/>
                </a:solidFill>
              </a:rPr>
            </a:br>
            <a:r>
              <a:rPr lang="en-US" altLang="en-US" sz="2400" b="1" dirty="0">
                <a:solidFill>
                  <a:srgbClr val="FF0000"/>
                </a:solidFill>
              </a:rPr>
              <a:t>Compute the labor rate and efficiency variances.</a:t>
            </a:r>
          </a:p>
        </p:txBody>
      </p:sp>
      <p:sp>
        <p:nvSpPr>
          <p:cNvPr id="25603" name="Rectangle 3"/>
          <p:cNvSpPr>
            <a:spLocks noGrp="1" noChangeArrowheads="1"/>
          </p:cNvSpPr>
          <p:nvPr>
            <p:ph type="title"/>
          </p:nvPr>
        </p:nvSpPr>
        <p:spPr>
          <a:xfrm>
            <a:off x="293688" y="274638"/>
            <a:ext cx="8534400" cy="1143000"/>
          </a:xfrm>
        </p:spPr>
        <p:txBody>
          <a:bodyPr/>
          <a:lstStyle/>
          <a:p>
            <a:r>
              <a:rPr lang="en-US" altLang="en-US" b="1" dirty="0"/>
              <a:t>Labor Variances </a:t>
            </a:r>
            <a:r>
              <a:rPr lang="en-US" altLang="en-US" sz="3600" b="1" dirty="0"/>
              <a:t>(Pt. 2)</a:t>
            </a:r>
            <a:endParaRPr lang="en-US" altLang="en-US" b="1" dirty="0"/>
          </a:p>
        </p:txBody>
      </p:sp>
      <p:graphicFrame>
        <p:nvGraphicFramePr>
          <p:cNvPr id="25604" name="Object 2"/>
          <p:cNvGraphicFramePr>
            <a:graphicFrameLocks/>
          </p:cNvGraphicFramePr>
          <p:nvPr/>
        </p:nvGraphicFramePr>
        <p:xfrm>
          <a:off x="2959100" y="5410200"/>
          <a:ext cx="925513" cy="1417638"/>
        </p:xfrm>
        <a:graphic>
          <a:graphicData uri="http://schemas.openxmlformats.org/presentationml/2006/ole">
            <mc:AlternateContent xmlns:mc="http://schemas.openxmlformats.org/markup-compatibility/2006">
              <mc:Choice xmlns:v="urn:schemas-microsoft-com:vml" Requires="v">
                <p:oleObj spid="_x0000_s25914" name="Clip" r:id="rId4" imgW="7658289" imgH="11690717" progId="">
                  <p:embed/>
                </p:oleObj>
              </mc:Choice>
              <mc:Fallback>
                <p:oleObj name="Clip" r:id="rId4" imgW="7658289" imgH="11690717" progId="">
                  <p:embed/>
                  <p:pic>
                    <p:nvPicPr>
                      <p:cNvPr id="0" name="Picture 2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9100" y="5410200"/>
                        <a:ext cx="925513" cy="1417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TextBox 9"/>
          <p:cNvSpPr txBox="1"/>
          <p:nvPr/>
        </p:nvSpPr>
        <p:spPr>
          <a:xfrm>
            <a:off x="4114800" y="5410200"/>
            <a:ext cx="4800600" cy="1015663"/>
          </a:xfrm>
          <a:prstGeom prst="rect">
            <a:avLst/>
          </a:prstGeom>
          <a:solidFill>
            <a:schemeClr val="bg1">
              <a:lumMod val="95000"/>
            </a:schemeClr>
          </a:solidFill>
        </p:spPr>
        <p:txBody>
          <a:bodyPr wrap="square" rtlCol="0">
            <a:spAutoFit/>
          </a:bodyPr>
          <a:lstStyle/>
          <a:p>
            <a:r>
              <a:rPr lang="en-US" altLang="en-US" sz="2000" b="1" dirty="0"/>
              <a:t>Use this information to compute the labor rate and efficiency variances before you go to the next slide. </a:t>
            </a:r>
            <a:endParaRPr lang="en-US" sz="2000" b="1" dirty="0"/>
          </a:p>
        </p:txBody>
      </p:sp>
      <p:sp>
        <p:nvSpPr>
          <p:cNvPr id="11" name="Rounded Rectangle 10"/>
          <p:cNvSpPr/>
          <p:nvPr/>
        </p:nvSpPr>
        <p:spPr>
          <a:xfrm>
            <a:off x="0" y="6629400"/>
            <a:ext cx="3884613" cy="1971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P</a:t>
            </a:r>
            <a:r>
              <a:rPr lang="en-US" altLang="en-US" sz="1100" b="1" kern="0" dirty="0">
                <a:solidFill>
                  <a:prstClr val="black"/>
                </a:solidFill>
                <a:latin typeface="Arial Narrow" pitchFamily="34" charset="0"/>
                <a:cs typeface="+mn-cs"/>
              </a:rPr>
              <a:t>3</a:t>
            </a:r>
            <a:r>
              <a:rPr lang="en-US" altLang="en-US" sz="1100" b="1" kern="0" noProof="0" dirty="0">
                <a:solidFill>
                  <a:prstClr val="black"/>
                </a:solidFill>
                <a:latin typeface="Arial Narrow" pitchFamily="34" charset="0"/>
                <a:cs typeface="+mn-cs"/>
              </a:rPr>
              <a:t>: </a:t>
            </a:r>
            <a:r>
              <a:rPr lang="en-US" sz="1100" dirty="0">
                <a:solidFill>
                  <a:prstClr val="black"/>
                </a:solidFill>
                <a:latin typeface="Calibri"/>
              </a:rPr>
              <a:t>Compute materials and labor variances.</a:t>
            </a:r>
            <a:endParaRPr lang="en-US" sz="1100" dirty="0"/>
          </a:p>
        </p:txBody>
      </p:sp>
      <p:graphicFrame>
        <p:nvGraphicFramePr>
          <p:cNvPr id="12" name="Object 3"/>
          <p:cNvGraphicFramePr>
            <a:graphicFrameLocks/>
          </p:cNvGraphicFramePr>
          <p:nvPr>
            <p:extLst>
              <p:ext uri="{D42A27DB-BD31-4B8C-83A1-F6EECF244321}">
                <p14:modId xmlns:p14="http://schemas.microsoft.com/office/powerpoint/2010/main" val="3842415628"/>
              </p:ext>
            </p:extLst>
          </p:nvPr>
        </p:nvGraphicFramePr>
        <p:xfrm>
          <a:off x="141288" y="3624263"/>
          <a:ext cx="8850312" cy="1554162"/>
        </p:xfrm>
        <a:graphic>
          <a:graphicData uri="http://schemas.openxmlformats.org/presentationml/2006/ole">
            <mc:AlternateContent xmlns:mc="http://schemas.openxmlformats.org/markup-compatibility/2006">
              <mc:Choice xmlns:v="urn:schemas-microsoft-com:vml" Requires="v">
                <p:oleObj spid="_x0000_s25915" name="Worksheet" r:id="rId6" imgW="3629127" imgH="638006" progId="Excel.Sheet.8">
                  <p:embed/>
                </p:oleObj>
              </mc:Choice>
              <mc:Fallback>
                <p:oleObj name="Worksheet" r:id="rId6" imgW="3629127" imgH="638006" progId="Excel.Sheet.8">
                  <p:embed/>
                  <p:pic>
                    <p:nvPicPr>
                      <p:cNvPr id="0" name=""/>
                      <p:cNvPicPr>
                        <a:picLocks noChangeArrowheads="1"/>
                      </p:cNvPicPr>
                      <p:nvPr/>
                    </p:nvPicPr>
                    <p:blipFill>
                      <a:blip r:embed="rId7"/>
                      <a:srcRect/>
                      <a:stretch>
                        <a:fillRect/>
                      </a:stretch>
                    </p:blipFill>
                    <p:spPr bwMode="auto">
                      <a:xfrm>
                        <a:off x="141288" y="3624263"/>
                        <a:ext cx="8850312" cy="1554162"/>
                      </a:xfrm>
                      <a:prstGeom prst="rect">
                        <a:avLst/>
                      </a:prstGeom>
                      <a:noFill/>
                      <a:ln w="19050">
                        <a:solidFill>
                          <a:srgbClr val="00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Rectangle 12">
            <a:extLst>
              <a:ext uri="{FF2B5EF4-FFF2-40B4-BE49-F238E27FC236}">
                <a16:creationId xmlns:a16="http://schemas.microsoft.com/office/drawing/2014/main" id="{394B180B-2FE8-484B-8815-9A9BC78B90A4}"/>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4" name="Slide Number Placeholder 7">
            <a:extLst>
              <a:ext uri="{FF2B5EF4-FFF2-40B4-BE49-F238E27FC236}">
                <a16:creationId xmlns:a16="http://schemas.microsoft.com/office/drawing/2014/main" id="{9460AC11-FA2D-ED46-967F-9189226F1B82}"/>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27</a:t>
            </a:fld>
            <a:endParaRPr lang="en-US" dirty="0">
              <a:solidFill>
                <a:schemeClr val="tx1">
                  <a:lumMod val="50000"/>
                  <a:lumOff val="50000"/>
                </a:schemeClr>
              </a:solidFill>
            </a:endParaRPr>
          </a:p>
        </p:txBody>
      </p:sp>
    </p:spTree>
  </p:cSld>
  <p:clrMapOvr>
    <a:masterClrMapping/>
  </p:clrMapOvr>
  <p:transition spd="med">
    <p:split orient="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219075" y="2362200"/>
            <a:ext cx="8772525" cy="976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80000"/>
              </a:lnSpc>
              <a:spcBef>
                <a:spcPct val="20000"/>
              </a:spcBef>
            </a:pPr>
            <a:r>
              <a:rPr lang="en-US" altLang="en-US" sz="2400" b="1" dirty="0"/>
              <a:t>Actual Hours               Actual Hours	       Standard Hours</a:t>
            </a:r>
            <a:br>
              <a:rPr lang="en-US" altLang="en-US" sz="2400" b="1" dirty="0"/>
            </a:br>
            <a:r>
              <a:rPr lang="en-US" altLang="en-US" sz="2400" b="1" dirty="0"/>
              <a:t>            ×                                  ×                                    × </a:t>
            </a:r>
            <a:br>
              <a:rPr lang="en-US" altLang="en-US" sz="2400" b="1" dirty="0"/>
            </a:br>
            <a:r>
              <a:rPr lang="en-US" altLang="en-US" sz="2400" b="1" dirty="0"/>
              <a:t>  Actual Rate              Standard Rate             Standard Rate</a:t>
            </a:r>
          </a:p>
        </p:txBody>
      </p:sp>
      <p:sp>
        <p:nvSpPr>
          <p:cNvPr id="22531" name="Rectangle 6"/>
          <p:cNvSpPr>
            <a:spLocks noChangeArrowheads="1"/>
          </p:cNvSpPr>
          <p:nvPr/>
        </p:nvSpPr>
        <p:spPr bwMode="auto">
          <a:xfrm>
            <a:off x="0" y="3200400"/>
            <a:ext cx="8848725" cy="1751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400" b="1" dirty="0">
                <a:solidFill>
                  <a:schemeClr val="hlink"/>
                </a:solidFill>
              </a:rPr>
              <a:t>      </a:t>
            </a:r>
            <a:r>
              <a:rPr lang="en-US" altLang="en-US" sz="2400" b="1" dirty="0">
                <a:solidFill>
                  <a:srgbClr val="0033CC"/>
                </a:solidFill>
              </a:rPr>
              <a:t>3,400 hours              3,400 hours                 3,500 hours</a:t>
            </a:r>
            <a:br>
              <a:rPr lang="en-US" altLang="en-US" sz="2400" b="1" dirty="0">
                <a:solidFill>
                  <a:srgbClr val="0033CC"/>
                </a:solidFill>
              </a:rPr>
            </a:br>
            <a:r>
              <a:rPr lang="en-US" altLang="en-US" sz="2400" b="1" dirty="0">
                <a:solidFill>
                  <a:srgbClr val="0033CC"/>
                </a:solidFill>
              </a:rPr>
              <a:t>             ×                                  ×                                   ×</a:t>
            </a:r>
            <a:br>
              <a:rPr lang="en-US" altLang="en-US" sz="2400" b="1" dirty="0">
                <a:solidFill>
                  <a:srgbClr val="0033CC"/>
                </a:solidFill>
              </a:rPr>
            </a:br>
            <a:r>
              <a:rPr lang="en-US" altLang="en-US" sz="2400" b="1" dirty="0">
                <a:solidFill>
                  <a:srgbClr val="0033CC"/>
                </a:solidFill>
              </a:rPr>
              <a:t>     $16.50 per hr.           $16.00 per hr.             $16.00 per hr.</a:t>
            </a:r>
          </a:p>
          <a:p>
            <a:pPr eaLnBrk="1" hangingPunct="1">
              <a:spcBef>
                <a:spcPct val="50000"/>
              </a:spcBef>
            </a:pPr>
            <a:r>
              <a:rPr lang="en-US" altLang="en-US" sz="2400" b="1" dirty="0">
                <a:solidFill>
                  <a:schemeClr val="hlink"/>
                </a:solidFill>
              </a:rPr>
              <a:t>     </a:t>
            </a:r>
            <a:r>
              <a:rPr lang="en-US" altLang="en-US" sz="2400" b="1" dirty="0">
                <a:solidFill>
                  <a:srgbClr val="FF0000"/>
                </a:solidFill>
              </a:rPr>
              <a:t>$56,100                         $54,400                        $56,000</a:t>
            </a:r>
            <a:r>
              <a:rPr lang="en-US" altLang="en-US" sz="2400" b="1" dirty="0">
                <a:solidFill>
                  <a:schemeClr val="hlink"/>
                </a:solidFill>
              </a:rPr>
              <a:t>   </a:t>
            </a:r>
          </a:p>
        </p:txBody>
      </p:sp>
      <p:sp>
        <p:nvSpPr>
          <p:cNvPr id="22532" name="Arc 8"/>
          <p:cNvSpPr>
            <a:spLocks/>
          </p:cNvSpPr>
          <p:nvPr/>
        </p:nvSpPr>
        <p:spPr bwMode="auto">
          <a:xfrm rot="-5400000">
            <a:off x="5105400" y="2057400"/>
            <a:ext cx="1828800" cy="914400"/>
          </a:xfrm>
          <a:custGeom>
            <a:avLst/>
            <a:gdLst>
              <a:gd name="T0" fmla="*/ 2147483647 w 23261"/>
              <a:gd name="T1" fmla="*/ 2147483647 h 23724"/>
              <a:gd name="T2" fmla="*/ 2147483647 w 23261"/>
              <a:gd name="T3" fmla="*/ 2147483647 h 23724"/>
              <a:gd name="T4" fmla="*/ 2147483647 w 23261"/>
              <a:gd name="T5" fmla="*/ 2147483647 h 23724"/>
              <a:gd name="T6" fmla="*/ 0 60000 65536"/>
              <a:gd name="T7" fmla="*/ 0 60000 65536"/>
              <a:gd name="T8" fmla="*/ 0 60000 65536"/>
              <a:gd name="T9" fmla="*/ 0 w 23261"/>
              <a:gd name="T10" fmla="*/ 0 h 23724"/>
              <a:gd name="T11" fmla="*/ 23261 w 23261"/>
              <a:gd name="T12" fmla="*/ 23724 h 23724"/>
            </a:gdLst>
            <a:ahLst/>
            <a:cxnLst>
              <a:cxn ang="T6">
                <a:pos x="T0" y="T1"/>
              </a:cxn>
              <a:cxn ang="T7">
                <a:pos x="T2" y="T3"/>
              </a:cxn>
              <a:cxn ang="T8">
                <a:pos x="T4" y="T5"/>
              </a:cxn>
            </a:cxnLst>
            <a:rect l="T9" t="T10" r="T11" b="T12"/>
            <a:pathLst>
              <a:path w="23261" h="23724" fill="none" extrusionOk="0">
                <a:moveTo>
                  <a:pt x="104" y="23724"/>
                </a:moveTo>
                <a:cubicBezTo>
                  <a:pt x="34" y="23018"/>
                  <a:pt x="0" y="22309"/>
                  <a:pt x="0" y="21600"/>
                </a:cubicBezTo>
                <a:cubicBezTo>
                  <a:pt x="0" y="9670"/>
                  <a:pt x="9670" y="0"/>
                  <a:pt x="21600" y="0"/>
                </a:cubicBezTo>
                <a:cubicBezTo>
                  <a:pt x="22154" y="-1"/>
                  <a:pt x="22708" y="21"/>
                  <a:pt x="23261" y="63"/>
                </a:cubicBezTo>
              </a:path>
              <a:path w="23261" h="23724" stroke="0" extrusionOk="0">
                <a:moveTo>
                  <a:pt x="104" y="23724"/>
                </a:moveTo>
                <a:cubicBezTo>
                  <a:pt x="34" y="23018"/>
                  <a:pt x="0" y="22309"/>
                  <a:pt x="0" y="21600"/>
                </a:cubicBezTo>
                <a:cubicBezTo>
                  <a:pt x="0" y="9670"/>
                  <a:pt x="9670" y="0"/>
                  <a:pt x="21600" y="0"/>
                </a:cubicBezTo>
                <a:cubicBezTo>
                  <a:pt x="22154" y="-1"/>
                  <a:pt x="22708" y="21"/>
                  <a:pt x="23261" y="63"/>
                </a:cubicBezTo>
                <a:lnTo>
                  <a:pt x="21600" y="21600"/>
                </a:lnTo>
                <a:lnTo>
                  <a:pt x="104" y="23724"/>
                </a:lnTo>
                <a:close/>
              </a:path>
            </a:pathLst>
          </a:custGeom>
          <a:noFill/>
          <a:ln w="25400" cap="rnd">
            <a:solidFill>
              <a:srgbClr val="FF0000"/>
            </a:solidFill>
            <a:round/>
            <a:headEnd type="triangle" w="med" len="med"/>
            <a:tailEnd/>
          </a:ln>
          <a:extLst>
            <a:ext uri="{909E8E84-426E-40dd-AFC4-6F175D3DCCD1}">
              <a14:hiddenFill xmlns="" xmlns:a14="http://schemas.microsoft.com/office/drawing/2010/main">
                <a:solidFill>
                  <a:srgbClr val="FFFFFF"/>
                </a:solidFill>
              </a14:hiddenFill>
            </a:ext>
          </a:extLst>
        </p:spPr>
        <p:txBody>
          <a:bodyPr wrap="none" anchor="ctr"/>
          <a:lstStyle/>
          <a:p>
            <a:endParaRPr lang="en-GB" dirty="0"/>
          </a:p>
        </p:txBody>
      </p:sp>
      <p:sp>
        <p:nvSpPr>
          <p:cNvPr id="22533" name="Rectangle 9"/>
          <p:cNvSpPr>
            <a:spLocks noChangeArrowheads="1"/>
          </p:cNvSpPr>
          <p:nvPr/>
        </p:nvSpPr>
        <p:spPr bwMode="auto">
          <a:xfrm>
            <a:off x="762000" y="1143000"/>
            <a:ext cx="7239000" cy="457200"/>
          </a:xfrm>
          <a:prstGeom prst="rect">
            <a:avLst/>
          </a:prstGeom>
          <a:solidFill>
            <a:schemeClr val="bg1">
              <a:lumMod val="95000"/>
            </a:schemeClr>
          </a:solidFill>
          <a:ln w="25400">
            <a:solidFill>
              <a:srgbClr val="FF0000"/>
            </a:solidFill>
            <a:miter lim="800000"/>
            <a:headEnd/>
            <a:tailEnd/>
          </a:ln>
        </p:spPr>
        <p:txBody>
          <a:bodyPr wrap="none" lIns="90488" tIns="44450" rIns="90488" bIns="4445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b="1" dirty="0"/>
              <a:t>SQ = 3,500 units × 1.0 hour per unit = 3,500 hours.</a:t>
            </a:r>
          </a:p>
        </p:txBody>
      </p:sp>
      <p:sp>
        <p:nvSpPr>
          <p:cNvPr id="22534" name="Freeform 10"/>
          <p:cNvSpPr>
            <a:spLocks/>
          </p:cNvSpPr>
          <p:nvPr/>
        </p:nvSpPr>
        <p:spPr bwMode="auto">
          <a:xfrm>
            <a:off x="609600" y="4876800"/>
            <a:ext cx="3143250" cy="619125"/>
          </a:xfrm>
          <a:custGeom>
            <a:avLst/>
            <a:gdLst>
              <a:gd name="T0" fmla="*/ 2147483647 w 1980"/>
              <a:gd name="T1" fmla="*/ 2147483647 h 390"/>
              <a:gd name="T2" fmla="*/ 2147483647 w 1980"/>
              <a:gd name="T3" fmla="*/ 2147483647 h 390"/>
              <a:gd name="T4" fmla="*/ 2147483647 w 1980"/>
              <a:gd name="T5" fmla="*/ 2147483647 h 390"/>
              <a:gd name="T6" fmla="*/ 2147483647 w 1980"/>
              <a:gd name="T7" fmla="*/ 2147483647 h 390"/>
              <a:gd name="T8" fmla="*/ 2147483647 w 1980"/>
              <a:gd name="T9" fmla="*/ 2147483647 h 390"/>
              <a:gd name="T10" fmla="*/ 2147483647 w 1980"/>
              <a:gd name="T11" fmla="*/ 2147483647 h 390"/>
              <a:gd name="T12" fmla="*/ 2147483647 w 1980"/>
              <a:gd name="T13" fmla="*/ 2147483647 h 390"/>
              <a:gd name="T14" fmla="*/ 2147483647 w 1980"/>
              <a:gd name="T15" fmla="*/ 2147483647 h 390"/>
              <a:gd name="T16" fmla="*/ 2147483647 w 1980"/>
              <a:gd name="T17" fmla="*/ 2147483647 h 390"/>
              <a:gd name="T18" fmla="*/ 2147483647 w 1980"/>
              <a:gd name="T19" fmla="*/ 2147483647 h 390"/>
              <a:gd name="T20" fmla="*/ 2147483647 w 1980"/>
              <a:gd name="T21" fmla="*/ 2147483647 h 390"/>
              <a:gd name="T22" fmla="*/ 2147483647 w 1980"/>
              <a:gd name="T23" fmla="*/ 2147483647 h 390"/>
              <a:gd name="T24" fmla="*/ 2147483647 w 1980"/>
              <a:gd name="T25" fmla="*/ 2147483647 h 390"/>
              <a:gd name="T26" fmla="*/ 2147483647 w 1980"/>
              <a:gd name="T27" fmla="*/ 2147483647 h 390"/>
              <a:gd name="T28" fmla="*/ 2147483647 w 1980"/>
              <a:gd name="T29" fmla="*/ 2147483647 h 390"/>
              <a:gd name="T30" fmla="*/ 2147483647 w 1980"/>
              <a:gd name="T31" fmla="*/ 2147483647 h 390"/>
              <a:gd name="T32" fmla="*/ 2147483647 w 1980"/>
              <a:gd name="T33" fmla="*/ 2147483647 h 390"/>
              <a:gd name="T34" fmla="*/ 2147483647 w 1980"/>
              <a:gd name="T35" fmla="*/ 2147483647 h 390"/>
              <a:gd name="T36" fmla="*/ 2147483647 w 1980"/>
              <a:gd name="T37" fmla="*/ 2147483647 h 390"/>
              <a:gd name="T38" fmla="*/ 2147483647 w 1980"/>
              <a:gd name="T39" fmla="*/ 2147483647 h 390"/>
              <a:gd name="T40" fmla="*/ 2147483647 w 1980"/>
              <a:gd name="T41" fmla="*/ 2147483647 h 390"/>
              <a:gd name="T42" fmla="*/ 2147483647 w 1980"/>
              <a:gd name="T43" fmla="*/ 2147483647 h 390"/>
              <a:gd name="T44" fmla="*/ 2147483647 w 1980"/>
              <a:gd name="T45" fmla="*/ 2147483647 h 390"/>
              <a:gd name="T46" fmla="*/ 2147483647 w 1980"/>
              <a:gd name="T47" fmla="*/ 2147483647 h 390"/>
              <a:gd name="T48" fmla="*/ 2147483647 w 1980"/>
              <a:gd name="T49" fmla="*/ 2147483647 h 390"/>
              <a:gd name="T50" fmla="*/ 2147483647 w 1980"/>
              <a:gd name="T51" fmla="*/ 2147483647 h 390"/>
              <a:gd name="T52" fmla="*/ 2147483647 w 1980"/>
              <a:gd name="T53" fmla="*/ 2147483647 h 390"/>
              <a:gd name="T54" fmla="*/ 2147483647 w 1980"/>
              <a:gd name="T55" fmla="*/ 2147483647 h 390"/>
              <a:gd name="T56" fmla="*/ 2147483647 w 1980"/>
              <a:gd name="T57" fmla="*/ 2147483647 h 390"/>
              <a:gd name="T58" fmla="*/ 2147483647 w 1980"/>
              <a:gd name="T59" fmla="*/ 2147483647 h 390"/>
              <a:gd name="T60" fmla="*/ 2147483647 w 1980"/>
              <a:gd name="T61" fmla="*/ 2147483647 h 390"/>
              <a:gd name="T62" fmla="*/ 2147483647 w 1980"/>
              <a:gd name="T63" fmla="*/ 2147483647 h 390"/>
              <a:gd name="T64" fmla="*/ 2147483647 w 1980"/>
              <a:gd name="T65" fmla="*/ 2147483647 h 390"/>
              <a:gd name="T66" fmla="*/ 2147483647 w 1980"/>
              <a:gd name="T67" fmla="*/ 2147483647 h 390"/>
              <a:gd name="T68" fmla="*/ 2147483647 w 1980"/>
              <a:gd name="T69" fmla="*/ 2147483647 h 390"/>
              <a:gd name="T70" fmla="*/ 2147483647 w 1980"/>
              <a:gd name="T71" fmla="*/ 2147483647 h 390"/>
              <a:gd name="T72" fmla="*/ 2147483647 w 1980"/>
              <a:gd name="T73" fmla="*/ 2147483647 h 390"/>
              <a:gd name="T74" fmla="*/ 2147483647 w 1980"/>
              <a:gd name="T75" fmla="*/ 2147483647 h 390"/>
              <a:gd name="T76" fmla="*/ 2147483647 w 1980"/>
              <a:gd name="T77" fmla="*/ 2147483647 h 390"/>
              <a:gd name="T78" fmla="*/ 2147483647 w 1980"/>
              <a:gd name="T79" fmla="*/ 2147483647 h 390"/>
              <a:gd name="T80" fmla="*/ 2147483647 w 1980"/>
              <a:gd name="T81" fmla="*/ 2147483647 h 390"/>
              <a:gd name="T82" fmla="*/ 2147483647 w 1980"/>
              <a:gd name="T83" fmla="*/ 2147483647 h 390"/>
              <a:gd name="T84" fmla="*/ 2147483647 w 1980"/>
              <a:gd name="T85" fmla="*/ 2147483647 h 390"/>
              <a:gd name="T86" fmla="*/ 2147483647 w 1980"/>
              <a:gd name="T87" fmla="*/ 2147483647 h 390"/>
              <a:gd name="T88" fmla="*/ 2147483647 w 1980"/>
              <a:gd name="T89" fmla="*/ 2147483647 h 390"/>
              <a:gd name="T90" fmla="*/ 2147483647 w 1980"/>
              <a:gd name="T91" fmla="*/ 2147483647 h 390"/>
              <a:gd name="T92" fmla="*/ 2147483647 w 1980"/>
              <a:gd name="T93" fmla="*/ 2147483647 h 390"/>
              <a:gd name="T94" fmla="*/ 2147483647 w 1980"/>
              <a:gd name="T95" fmla="*/ 2147483647 h 390"/>
              <a:gd name="T96" fmla="*/ 2147483647 w 1980"/>
              <a:gd name="T97" fmla="*/ 2147483647 h 390"/>
              <a:gd name="T98" fmla="*/ 2147483647 w 1980"/>
              <a:gd name="T99" fmla="*/ 2147483647 h 390"/>
              <a:gd name="T100" fmla="*/ 2147483647 w 1980"/>
              <a:gd name="T101" fmla="*/ 2147483647 h 390"/>
              <a:gd name="T102" fmla="*/ 2147483647 w 1980"/>
              <a:gd name="T103" fmla="*/ 2147483647 h 390"/>
              <a:gd name="T104" fmla="*/ 2147483647 w 1980"/>
              <a:gd name="T105" fmla="*/ 2147483647 h 390"/>
              <a:gd name="T106" fmla="*/ 2147483647 w 1980"/>
              <a:gd name="T107" fmla="*/ 2147483647 h 390"/>
              <a:gd name="T108" fmla="*/ 2147483647 w 1980"/>
              <a:gd name="T109" fmla="*/ 2147483647 h 390"/>
              <a:gd name="T110" fmla="*/ 2147483647 w 1980"/>
              <a:gd name="T111" fmla="*/ 2147483647 h 39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980"/>
              <a:gd name="T169" fmla="*/ 0 h 390"/>
              <a:gd name="T170" fmla="*/ 1980 w 1980"/>
              <a:gd name="T171" fmla="*/ 390 h 39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980" h="390">
                <a:moveTo>
                  <a:pt x="1608" y="257"/>
                </a:moveTo>
                <a:lnTo>
                  <a:pt x="1645" y="255"/>
                </a:lnTo>
                <a:lnTo>
                  <a:pt x="1681" y="251"/>
                </a:lnTo>
                <a:lnTo>
                  <a:pt x="1718" y="244"/>
                </a:lnTo>
                <a:lnTo>
                  <a:pt x="1753" y="235"/>
                </a:lnTo>
                <a:lnTo>
                  <a:pt x="1787" y="224"/>
                </a:lnTo>
                <a:lnTo>
                  <a:pt x="1819" y="209"/>
                </a:lnTo>
                <a:lnTo>
                  <a:pt x="1849" y="194"/>
                </a:lnTo>
                <a:lnTo>
                  <a:pt x="1876" y="176"/>
                </a:lnTo>
                <a:lnTo>
                  <a:pt x="1900" y="156"/>
                </a:lnTo>
                <a:lnTo>
                  <a:pt x="1922" y="135"/>
                </a:lnTo>
                <a:lnTo>
                  <a:pt x="1940" y="112"/>
                </a:lnTo>
                <a:lnTo>
                  <a:pt x="1955" y="89"/>
                </a:lnTo>
                <a:lnTo>
                  <a:pt x="1966" y="64"/>
                </a:lnTo>
                <a:lnTo>
                  <a:pt x="1975" y="39"/>
                </a:lnTo>
                <a:lnTo>
                  <a:pt x="1978" y="13"/>
                </a:lnTo>
                <a:lnTo>
                  <a:pt x="1979" y="0"/>
                </a:lnTo>
                <a:lnTo>
                  <a:pt x="1978" y="21"/>
                </a:lnTo>
                <a:lnTo>
                  <a:pt x="1972" y="43"/>
                </a:lnTo>
                <a:lnTo>
                  <a:pt x="1961" y="64"/>
                </a:lnTo>
                <a:lnTo>
                  <a:pt x="1949" y="83"/>
                </a:lnTo>
                <a:lnTo>
                  <a:pt x="1933" y="102"/>
                </a:lnTo>
                <a:lnTo>
                  <a:pt x="1913" y="119"/>
                </a:lnTo>
                <a:lnTo>
                  <a:pt x="1891" y="134"/>
                </a:lnTo>
                <a:lnTo>
                  <a:pt x="1866" y="148"/>
                </a:lnTo>
                <a:lnTo>
                  <a:pt x="1839" y="159"/>
                </a:lnTo>
                <a:lnTo>
                  <a:pt x="1810" y="168"/>
                </a:lnTo>
                <a:lnTo>
                  <a:pt x="1781" y="174"/>
                </a:lnTo>
                <a:lnTo>
                  <a:pt x="1751" y="179"/>
                </a:lnTo>
                <a:lnTo>
                  <a:pt x="1719" y="180"/>
                </a:lnTo>
                <a:lnTo>
                  <a:pt x="1214" y="180"/>
                </a:lnTo>
                <a:lnTo>
                  <a:pt x="1185" y="182"/>
                </a:lnTo>
                <a:lnTo>
                  <a:pt x="1157" y="186"/>
                </a:lnTo>
                <a:lnTo>
                  <a:pt x="1129" y="193"/>
                </a:lnTo>
                <a:lnTo>
                  <a:pt x="1103" y="202"/>
                </a:lnTo>
                <a:lnTo>
                  <a:pt x="1080" y="213"/>
                </a:lnTo>
                <a:lnTo>
                  <a:pt x="1058" y="227"/>
                </a:lnTo>
                <a:lnTo>
                  <a:pt x="1038" y="242"/>
                </a:lnTo>
                <a:lnTo>
                  <a:pt x="1022" y="258"/>
                </a:lnTo>
                <a:lnTo>
                  <a:pt x="1010" y="276"/>
                </a:lnTo>
                <a:lnTo>
                  <a:pt x="1000" y="295"/>
                </a:lnTo>
                <a:lnTo>
                  <a:pt x="994" y="316"/>
                </a:lnTo>
                <a:lnTo>
                  <a:pt x="991" y="335"/>
                </a:lnTo>
                <a:lnTo>
                  <a:pt x="990" y="338"/>
                </a:lnTo>
                <a:lnTo>
                  <a:pt x="990" y="335"/>
                </a:lnTo>
                <a:lnTo>
                  <a:pt x="986" y="316"/>
                </a:lnTo>
                <a:lnTo>
                  <a:pt x="980" y="295"/>
                </a:lnTo>
                <a:lnTo>
                  <a:pt x="971" y="276"/>
                </a:lnTo>
                <a:lnTo>
                  <a:pt x="958" y="258"/>
                </a:lnTo>
                <a:lnTo>
                  <a:pt x="941" y="242"/>
                </a:lnTo>
                <a:lnTo>
                  <a:pt x="922" y="227"/>
                </a:lnTo>
                <a:lnTo>
                  <a:pt x="900" y="213"/>
                </a:lnTo>
                <a:lnTo>
                  <a:pt x="876" y="202"/>
                </a:lnTo>
                <a:lnTo>
                  <a:pt x="851" y="193"/>
                </a:lnTo>
                <a:lnTo>
                  <a:pt x="824" y="186"/>
                </a:lnTo>
                <a:lnTo>
                  <a:pt x="795" y="182"/>
                </a:lnTo>
                <a:lnTo>
                  <a:pt x="766" y="180"/>
                </a:lnTo>
                <a:lnTo>
                  <a:pt x="261" y="180"/>
                </a:lnTo>
                <a:lnTo>
                  <a:pt x="231" y="179"/>
                </a:lnTo>
                <a:lnTo>
                  <a:pt x="199" y="174"/>
                </a:lnTo>
                <a:lnTo>
                  <a:pt x="169" y="168"/>
                </a:lnTo>
                <a:lnTo>
                  <a:pt x="141" y="159"/>
                </a:lnTo>
                <a:lnTo>
                  <a:pt x="115" y="148"/>
                </a:lnTo>
                <a:lnTo>
                  <a:pt x="90" y="134"/>
                </a:lnTo>
                <a:lnTo>
                  <a:pt x="67" y="119"/>
                </a:lnTo>
                <a:lnTo>
                  <a:pt x="48" y="102"/>
                </a:lnTo>
                <a:lnTo>
                  <a:pt x="32" y="83"/>
                </a:lnTo>
                <a:lnTo>
                  <a:pt x="19" y="64"/>
                </a:lnTo>
                <a:lnTo>
                  <a:pt x="9" y="43"/>
                </a:lnTo>
                <a:lnTo>
                  <a:pt x="3" y="21"/>
                </a:lnTo>
                <a:lnTo>
                  <a:pt x="0" y="0"/>
                </a:lnTo>
                <a:lnTo>
                  <a:pt x="2" y="13"/>
                </a:lnTo>
                <a:lnTo>
                  <a:pt x="6" y="39"/>
                </a:lnTo>
                <a:lnTo>
                  <a:pt x="13" y="64"/>
                </a:lnTo>
                <a:lnTo>
                  <a:pt x="25" y="89"/>
                </a:lnTo>
                <a:lnTo>
                  <a:pt x="40" y="112"/>
                </a:lnTo>
                <a:lnTo>
                  <a:pt x="59" y="135"/>
                </a:lnTo>
                <a:lnTo>
                  <a:pt x="81" y="156"/>
                </a:lnTo>
                <a:lnTo>
                  <a:pt x="105" y="176"/>
                </a:lnTo>
                <a:lnTo>
                  <a:pt x="132" y="194"/>
                </a:lnTo>
                <a:lnTo>
                  <a:pt x="161" y="209"/>
                </a:lnTo>
                <a:lnTo>
                  <a:pt x="193" y="224"/>
                </a:lnTo>
                <a:lnTo>
                  <a:pt x="227" y="235"/>
                </a:lnTo>
                <a:lnTo>
                  <a:pt x="262" y="244"/>
                </a:lnTo>
                <a:lnTo>
                  <a:pt x="299" y="251"/>
                </a:lnTo>
                <a:lnTo>
                  <a:pt x="334" y="255"/>
                </a:lnTo>
                <a:lnTo>
                  <a:pt x="372" y="257"/>
                </a:lnTo>
                <a:lnTo>
                  <a:pt x="803" y="257"/>
                </a:lnTo>
                <a:lnTo>
                  <a:pt x="830" y="259"/>
                </a:lnTo>
                <a:lnTo>
                  <a:pt x="856" y="262"/>
                </a:lnTo>
                <a:lnTo>
                  <a:pt x="879" y="269"/>
                </a:lnTo>
                <a:lnTo>
                  <a:pt x="903" y="277"/>
                </a:lnTo>
                <a:lnTo>
                  <a:pt x="923" y="289"/>
                </a:lnTo>
                <a:lnTo>
                  <a:pt x="943" y="302"/>
                </a:lnTo>
                <a:lnTo>
                  <a:pt x="958" y="317"/>
                </a:lnTo>
                <a:lnTo>
                  <a:pt x="971" y="333"/>
                </a:lnTo>
                <a:lnTo>
                  <a:pt x="980" y="350"/>
                </a:lnTo>
                <a:lnTo>
                  <a:pt x="986" y="369"/>
                </a:lnTo>
                <a:lnTo>
                  <a:pt x="990" y="387"/>
                </a:lnTo>
                <a:lnTo>
                  <a:pt x="990" y="389"/>
                </a:lnTo>
                <a:lnTo>
                  <a:pt x="992" y="370"/>
                </a:lnTo>
                <a:lnTo>
                  <a:pt x="997" y="352"/>
                </a:lnTo>
                <a:lnTo>
                  <a:pt x="1007" y="335"/>
                </a:lnTo>
                <a:lnTo>
                  <a:pt x="1019" y="318"/>
                </a:lnTo>
                <a:lnTo>
                  <a:pt x="1035" y="304"/>
                </a:lnTo>
                <a:lnTo>
                  <a:pt x="1053" y="290"/>
                </a:lnTo>
                <a:lnTo>
                  <a:pt x="1073" y="279"/>
                </a:lnTo>
                <a:lnTo>
                  <a:pt x="1097" y="270"/>
                </a:lnTo>
                <a:lnTo>
                  <a:pt x="1120" y="263"/>
                </a:lnTo>
                <a:lnTo>
                  <a:pt x="1146" y="259"/>
                </a:lnTo>
                <a:lnTo>
                  <a:pt x="1172" y="257"/>
                </a:lnTo>
                <a:lnTo>
                  <a:pt x="1175" y="257"/>
                </a:lnTo>
                <a:lnTo>
                  <a:pt x="1608" y="257"/>
                </a:lnTo>
              </a:path>
            </a:pathLst>
          </a:custGeom>
          <a:solidFill>
            <a:srgbClr val="FF0000"/>
          </a:solidFill>
          <a:ln w="12700" cap="rnd">
            <a:solidFill>
              <a:srgbClr val="FF0000"/>
            </a:solidFill>
            <a:round/>
            <a:headEnd/>
            <a:tailEnd/>
          </a:ln>
        </p:spPr>
        <p:txBody>
          <a:bodyPr/>
          <a:lstStyle/>
          <a:p>
            <a:endParaRPr lang="en-GB" dirty="0"/>
          </a:p>
        </p:txBody>
      </p:sp>
      <p:sp>
        <p:nvSpPr>
          <p:cNvPr id="22535" name="Rectangle 11"/>
          <p:cNvSpPr>
            <a:spLocks noChangeArrowheads="1"/>
          </p:cNvSpPr>
          <p:nvPr/>
        </p:nvSpPr>
        <p:spPr bwMode="auto">
          <a:xfrm>
            <a:off x="228600" y="5486400"/>
            <a:ext cx="3895725" cy="7053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2000" b="1" dirty="0">
                <a:solidFill>
                  <a:srgbClr val="0000FF"/>
                </a:solidFill>
              </a:rPr>
              <a:t>Rate Variance</a:t>
            </a:r>
            <a:br>
              <a:rPr lang="en-US" altLang="en-US" sz="2000" b="1" dirty="0">
                <a:solidFill>
                  <a:srgbClr val="0000FF"/>
                </a:solidFill>
              </a:rPr>
            </a:br>
            <a:r>
              <a:rPr lang="en-US" altLang="en-US" sz="2000" b="1" dirty="0">
                <a:solidFill>
                  <a:srgbClr val="0000FF"/>
                </a:solidFill>
              </a:rPr>
              <a:t>$1,700 </a:t>
            </a:r>
            <a:r>
              <a:rPr lang="en-US" altLang="en-US" sz="2000" b="1" u="sng" dirty="0">
                <a:solidFill>
                  <a:srgbClr val="0000FF"/>
                </a:solidFill>
              </a:rPr>
              <a:t>Unfavorable</a:t>
            </a:r>
          </a:p>
        </p:txBody>
      </p:sp>
      <p:sp>
        <p:nvSpPr>
          <p:cNvPr id="22536" name="Rectangle 12"/>
          <p:cNvSpPr>
            <a:spLocks noChangeArrowheads="1"/>
          </p:cNvSpPr>
          <p:nvPr/>
        </p:nvSpPr>
        <p:spPr bwMode="auto">
          <a:xfrm>
            <a:off x="4495800" y="5486400"/>
            <a:ext cx="3895725" cy="7053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2000" b="1" dirty="0">
                <a:solidFill>
                  <a:srgbClr val="0000FF"/>
                </a:solidFill>
              </a:rPr>
              <a:t>Efficiency Variance</a:t>
            </a:r>
            <a:br>
              <a:rPr lang="en-US" altLang="en-US" sz="2000" b="1" dirty="0">
                <a:solidFill>
                  <a:srgbClr val="0000FF"/>
                </a:solidFill>
              </a:rPr>
            </a:br>
            <a:r>
              <a:rPr lang="en-US" altLang="en-US" sz="2000" b="1" dirty="0">
                <a:solidFill>
                  <a:srgbClr val="0000FF"/>
                </a:solidFill>
              </a:rPr>
              <a:t>$1,600 </a:t>
            </a:r>
            <a:r>
              <a:rPr lang="en-US" altLang="en-US" sz="2000" b="1" u="sng" dirty="0">
                <a:solidFill>
                  <a:srgbClr val="0000FF"/>
                </a:solidFill>
              </a:rPr>
              <a:t>Favorable</a:t>
            </a:r>
          </a:p>
        </p:txBody>
      </p:sp>
      <p:sp>
        <p:nvSpPr>
          <p:cNvPr id="22537" name="Freeform 13"/>
          <p:cNvSpPr>
            <a:spLocks/>
          </p:cNvSpPr>
          <p:nvPr/>
        </p:nvSpPr>
        <p:spPr bwMode="auto">
          <a:xfrm>
            <a:off x="4724400" y="4876800"/>
            <a:ext cx="3143250" cy="619125"/>
          </a:xfrm>
          <a:custGeom>
            <a:avLst/>
            <a:gdLst>
              <a:gd name="T0" fmla="*/ 2147483647 w 1980"/>
              <a:gd name="T1" fmla="*/ 2147483647 h 390"/>
              <a:gd name="T2" fmla="*/ 2147483647 w 1980"/>
              <a:gd name="T3" fmla="*/ 2147483647 h 390"/>
              <a:gd name="T4" fmla="*/ 2147483647 w 1980"/>
              <a:gd name="T5" fmla="*/ 2147483647 h 390"/>
              <a:gd name="T6" fmla="*/ 2147483647 w 1980"/>
              <a:gd name="T7" fmla="*/ 2147483647 h 390"/>
              <a:gd name="T8" fmla="*/ 2147483647 w 1980"/>
              <a:gd name="T9" fmla="*/ 2147483647 h 390"/>
              <a:gd name="T10" fmla="*/ 2147483647 w 1980"/>
              <a:gd name="T11" fmla="*/ 2147483647 h 390"/>
              <a:gd name="T12" fmla="*/ 2147483647 w 1980"/>
              <a:gd name="T13" fmla="*/ 2147483647 h 390"/>
              <a:gd name="T14" fmla="*/ 2147483647 w 1980"/>
              <a:gd name="T15" fmla="*/ 2147483647 h 390"/>
              <a:gd name="T16" fmla="*/ 2147483647 w 1980"/>
              <a:gd name="T17" fmla="*/ 2147483647 h 390"/>
              <a:gd name="T18" fmla="*/ 2147483647 w 1980"/>
              <a:gd name="T19" fmla="*/ 2147483647 h 390"/>
              <a:gd name="T20" fmla="*/ 2147483647 w 1980"/>
              <a:gd name="T21" fmla="*/ 2147483647 h 390"/>
              <a:gd name="T22" fmla="*/ 2147483647 w 1980"/>
              <a:gd name="T23" fmla="*/ 2147483647 h 390"/>
              <a:gd name="T24" fmla="*/ 2147483647 w 1980"/>
              <a:gd name="T25" fmla="*/ 2147483647 h 390"/>
              <a:gd name="T26" fmla="*/ 2147483647 w 1980"/>
              <a:gd name="T27" fmla="*/ 2147483647 h 390"/>
              <a:gd name="T28" fmla="*/ 2147483647 w 1980"/>
              <a:gd name="T29" fmla="*/ 2147483647 h 390"/>
              <a:gd name="T30" fmla="*/ 2147483647 w 1980"/>
              <a:gd name="T31" fmla="*/ 2147483647 h 390"/>
              <a:gd name="T32" fmla="*/ 2147483647 w 1980"/>
              <a:gd name="T33" fmla="*/ 2147483647 h 390"/>
              <a:gd name="T34" fmla="*/ 2147483647 w 1980"/>
              <a:gd name="T35" fmla="*/ 2147483647 h 390"/>
              <a:gd name="T36" fmla="*/ 2147483647 w 1980"/>
              <a:gd name="T37" fmla="*/ 2147483647 h 390"/>
              <a:gd name="T38" fmla="*/ 2147483647 w 1980"/>
              <a:gd name="T39" fmla="*/ 2147483647 h 390"/>
              <a:gd name="T40" fmla="*/ 2147483647 w 1980"/>
              <a:gd name="T41" fmla="*/ 2147483647 h 390"/>
              <a:gd name="T42" fmla="*/ 2147483647 w 1980"/>
              <a:gd name="T43" fmla="*/ 2147483647 h 390"/>
              <a:gd name="T44" fmla="*/ 2147483647 w 1980"/>
              <a:gd name="T45" fmla="*/ 2147483647 h 390"/>
              <a:gd name="T46" fmla="*/ 2147483647 w 1980"/>
              <a:gd name="T47" fmla="*/ 2147483647 h 390"/>
              <a:gd name="T48" fmla="*/ 2147483647 w 1980"/>
              <a:gd name="T49" fmla="*/ 2147483647 h 390"/>
              <a:gd name="T50" fmla="*/ 2147483647 w 1980"/>
              <a:gd name="T51" fmla="*/ 2147483647 h 390"/>
              <a:gd name="T52" fmla="*/ 2147483647 w 1980"/>
              <a:gd name="T53" fmla="*/ 2147483647 h 390"/>
              <a:gd name="T54" fmla="*/ 2147483647 w 1980"/>
              <a:gd name="T55" fmla="*/ 2147483647 h 390"/>
              <a:gd name="T56" fmla="*/ 2147483647 w 1980"/>
              <a:gd name="T57" fmla="*/ 2147483647 h 390"/>
              <a:gd name="T58" fmla="*/ 2147483647 w 1980"/>
              <a:gd name="T59" fmla="*/ 2147483647 h 390"/>
              <a:gd name="T60" fmla="*/ 2147483647 w 1980"/>
              <a:gd name="T61" fmla="*/ 2147483647 h 390"/>
              <a:gd name="T62" fmla="*/ 2147483647 w 1980"/>
              <a:gd name="T63" fmla="*/ 2147483647 h 390"/>
              <a:gd name="T64" fmla="*/ 2147483647 w 1980"/>
              <a:gd name="T65" fmla="*/ 2147483647 h 390"/>
              <a:gd name="T66" fmla="*/ 2147483647 w 1980"/>
              <a:gd name="T67" fmla="*/ 2147483647 h 390"/>
              <a:gd name="T68" fmla="*/ 2147483647 w 1980"/>
              <a:gd name="T69" fmla="*/ 2147483647 h 390"/>
              <a:gd name="T70" fmla="*/ 2147483647 w 1980"/>
              <a:gd name="T71" fmla="*/ 2147483647 h 390"/>
              <a:gd name="T72" fmla="*/ 2147483647 w 1980"/>
              <a:gd name="T73" fmla="*/ 2147483647 h 390"/>
              <a:gd name="T74" fmla="*/ 2147483647 w 1980"/>
              <a:gd name="T75" fmla="*/ 2147483647 h 390"/>
              <a:gd name="T76" fmla="*/ 2147483647 w 1980"/>
              <a:gd name="T77" fmla="*/ 2147483647 h 390"/>
              <a:gd name="T78" fmla="*/ 2147483647 w 1980"/>
              <a:gd name="T79" fmla="*/ 2147483647 h 390"/>
              <a:gd name="T80" fmla="*/ 2147483647 w 1980"/>
              <a:gd name="T81" fmla="*/ 2147483647 h 390"/>
              <a:gd name="T82" fmla="*/ 2147483647 w 1980"/>
              <a:gd name="T83" fmla="*/ 2147483647 h 390"/>
              <a:gd name="T84" fmla="*/ 2147483647 w 1980"/>
              <a:gd name="T85" fmla="*/ 2147483647 h 390"/>
              <a:gd name="T86" fmla="*/ 2147483647 w 1980"/>
              <a:gd name="T87" fmla="*/ 2147483647 h 390"/>
              <a:gd name="T88" fmla="*/ 2147483647 w 1980"/>
              <a:gd name="T89" fmla="*/ 2147483647 h 390"/>
              <a:gd name="T90" fmla="*/ 2147483647 w 1980"/>
              <a:gd name="T91" fmla="*/ 2147483647 h 390"/>
              <a:gd name="T92" fmla="*/ 2147483647 w 1980"/>
              <a:gd name="T93" fmla="*/ 2147483647 h 390"/>
              <a:gd name="T94" fmla="*/ 2147483647 w 1980"/>
              <a:gd name="T95" fmla="*/ 2147483647 h 390"/>
              <a:gd name="T96" fmla="*/ 2147483647 w 1980"/>
              <a:gd name="T97" fmla="*/ 2147483647 h 390"/>
              <a:gd name="T98" fmla="*/ 2147483647 w 1980"/>
              <a:gd name="T99" fmla="*/ 2147483647 h 390"/>
              <a:gd name="T100" fmla="*/ 2147483647 w 1980"/>
              <a:gd name="T101" fmla="*/ 2147483647 h 390"/>
              <a:gd name="T102" fmla="*/ 2147483647 w 1980"/>
              <a:gd name="T103" fmla="*/ 2147483647 h 390"/>
              <a:gd name="T104" fmla="*/ 2147483647 w 1980"/>
              <a:gd name="T105" fmla="*/ 2147483647 h 390"/>
              <a:gd name="T106" fmla="*/ 2147483647 w 1980"/>
              <a:gd name="T107" fmla="*/ 2147483647 h 390"/>
              <a:gd name="T108" fmla="*/ 2147483647 w 1980"/>
              <a:gd name="T109" fmla="*/ 2147483647 h 390"/>
              <a:gd name="T110" fmla="*/ 2147483647 w 1980"/>
              <a:gd name="T111" fmla="*/ 2147483647 h 39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980"/>
              <a:gd name="T169" fmla="*/ 0 h 390"/>
              <a:gd name="T170" fmla="*/ 1980 w 1980"/>
              <a:gd name="T171" fmla="*/ 390 h 39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980" h="390">
                <a:moveTo>
                  <a:pt x="1608" y="257"/>
                </a:moveTo>
                <a:lnTo>
                  <a:pt x="1645" y="255"/>
                </a:lnTo>
                <a:lnTo>
                  <a:pt x="1681" y="251"/>
                </a:lnTo>
                <a:lnTo>
                  <a:pt x="1718" y="244"/>
                </a:lnTo>
                <a:lnTo>
                  <a:pt x="1753" y="235"/>
                </a:lnTo>
                <a:lnTo>
                  <a:pt x="1787" y="224"/>
                </a:lnTo>
                <a:lnTo>
                  <a:pt x="1819" y="209"/>
                </a:lnTo>
                <a:lnTo>
                  <a:pt x="1849" y="194"/>
                </a:lnTo>
                <a:lnTo>
                  <a:pt x="1876" y="176"/>
                </a:lnTo>
                <a:lnTo>
                  <a:pt x="1900" y="156"/>
                </a:lnTo>
                <a:lnTo>
                  <a:pt x="1922" y="135"/>
                </a:lnTo>
                <a:lnTo>
                  <a:pt x="1940" y="112"/>
                </a:lnTo>
                <a:lnTo>
                  <a:pt x="1955" y="89"/>
                </a:lnTo>
                <a:lnTo>
                  <a:pt x="1966" y="64"/>
                </a:lnTo>
                <a:lnTo>
                  <a:pt x="1975" y="39"/>
                </a:lnTo>
                <a:lnTo>
                  <a:pt x="1978" y="13"/>
                </a:lnTo>
                <a:lnTo>
                  <a:pt x="1979" y="0"/>
                </a:lnTo>
                <a:lnTo>
                  <a:pt x="1978" y="21"/>
                </a:lnTo>
                <a:lnTo>
                  <a:pt x="1972" y="43"/>
                </a:lnTo>
                <a:lnTo>
                  <a:pt x="1961" y="64"/>
                </a:lnTo>
                <a:lnTo>
                  <a:pt x="1949" y="83"/>
                </a:lnTo>
                <a:lnTo>
                  <a:pt x="1933" y="102"/>
                </a:lnTo>
                <a:lnTo>
                  <a:pt x="1913" y="119"/>
                </a:lnTo>
                <a:lnTo>
                  <a:pt x="1891" y="134"/>
                </a:lnTo>
                <a:lnTo>
                  <a:pt x="1866" y="148"/>
                </a:lnTo>
                <a:lnTo>
                  <a:pt x="1839" y="159"/>
                </a:lnTo>
                <a:lnTo>
                  <a:pt x="1810" y="168"/>
                </a:lnTo>
                <a:lnTo>
                  <a:pt x="1781" y="174"/>
                </a:lnTo>
                <a:lnTo>
                  <a:pt x="1751" y="179"/>
                </a:lnTo>
                <a:lnTo>
                  <a:pt x="1719" y="180"/>
                </a:lnTo>
                <a:lnTo>
                  <a:pt x="1214" y="180"/>
                </a:lnTo>
                <a:lnTo>
                  <a:pt x="1185" y="182"/>
                </a:lnTo>
                <a:lnTo>
                  <a:pt x="1157" y="186"/>
                </a:lnTo>
                <a:lnTo>
                  <a:pt x="1129" y="193"/>
                </a:lnTo>
                <a:lnTo>
                  <a:pt x="1103" y="202"/>
                </a:lnTo>
                <a:lnTo>
                  <a:pt x="1080" y="213"/>
                </a:lnTo>
                <a:lnTo>
                  <a:pt x="1058" y="227"/>
                </a:lnTo>
                <a:lnTo>
                  <a:pt x="1038" y="242"/>
                </a:lnTo>
                <a:lnTo>
                  <a:pt x="1022" y="258"/>
                </a:lnTo>
                <a:lnTo>
                  <a:pt x="1010" y="276"/>
                </a:lnTo>
                <a:lnTo>
                  <a:pt x="1000" y="295"/>
                </a:lnTo>
                <a:lnTo>
                  <a:pt x="994" y="316"/>
                </a:lnTo>
                <a:lnTo>
                  <a:pt x="991" y="335"/>
                </a:lnTo>
                <a:lnTo>
                  <a:pt x="990" y="338"/>
                </a:lnTo>
                <a:lnTo>
                  <a:pt x="990" y="335"/>
                </a:lnTo>
                <a:lnTo>
                  <a:pt x="986" y="316"/>
                </a:lnTo>
                <a:lnTo>
                  <a:pt x="980" y="295"/>
                </a:lnTo>
                <a:lnTo>
                  <a:pt x="971" y="276"/>
                </a:lnTo>
                <a:lnTo>
                  <a:pt x="958" y="258"/>
                </a:lnTo>
                <a:lnTo>
                  <a:pt x="941" y="242"/>
                </a:lnTo>
                <a:lnTo>
                  <a:pt x="922" y="227"/>
                </a:lnTo>
                <a:lnTo>
                  <a:pt x="900" y="213"/>
                </a:lnTo>
                <a:lnTo>
                  <a:pt x="876" y="202"/>
                </a:lnTo>
                <a:lnTo>
                  <a:pt x="851" y="193"/>
                </a:lnTo>
                <a:lnTo>
                  <a:pt x="824" y="186"/>
                </a:lnTo>
                <a:lnTo>
                  <a:pt x="795" y="182"/>
                </a:lnTo>
                <a:lnTo>
                  <a:pt x="766" y="180"/>
                </a:lnTo>
                <a:lnTo>
                  <a:pt x="261" y="180"/>
                </a:lnTo>
                <a:lnTo>
                  <a:pt x="231" y="179"/>
                </a:lnTo>
                <a:lnTo>
                  <a:pt x="199" y="174"/>
                </a:lnTo>
                <a:lnTo>
                  <a:pt x="169" y="168"/>
                </a:lnTo>
                <a:lnTo>
                  <a:pt x="141" y="159"/>
                </a:lnTo>
                <a:lnTo>
                  <a:pt x="115" y="148"/>
                </a:lnTo>
                <a:lnTo>
                  <a:pt x="90" y="134"/>
                </a:lnTo>
                <a:lnTo>
                  <a:pt x="67" y="119"/>
                </a:lnTo>
                <a:lnTo>
                  <a:pt x="48" y="102"/>
                </a:lnTo>
                <a:lnTo>
                  <a:pt x="32" y="83"/>
                </a:lnTo>
                <a:lnTo>
                  <a:pt x="19" y="64"/>
                </a:lnTo>
                <a:lnTo>
                  <a:pt x="9" y="43"/>
                </a:lnTo>
                <a:lnTo>
                  <a:pt x="3" y="21"/>
                </a:lnTo>
                <a:lnTo>
                  <a:pt x="0" y="0"/>
                </a:lnTo>
                <a:lnTo>
                  <a:pt x="2" y="13"/>
                </a:lnTo>
                <a:lnTo>
                  <a:pt x="6" y="39"/>
                </a:lnTo>
                <a:lnTo>
                  <a:pt x="13" y="64"/>
                </a:lnTo>
                <a:lnTo>
                  <a:pt x="25" y="89"/>
                </a:lnTo>
                <a:lnTo>
                  <a:pt x="40" y="112"/>
                </a:lnTo>
                <a:lnTo>
                  <a:pt x="59" y="135"/>
                </a:lnTo>
                <a:lnTo>
                  <a:pt x="81" y="156"/>
                </a:lnTo>
                <a:lnTo>
                  <a:pt x="105" y="176"/>
                </a:lnTo>
                <a:lnTo>
                  <a:pt x="132" y="194"/>
                </a:lnTo>
                <a:lnTo>
                  <a:pt x="161" y="209"/>
                </a:lnTo>
                <a:lnTo>
                  <a:pt x="193" y="224"/>
                </a:lnTo>
                <a:lnTo>
                  <a:pt x="227" y="235"/>
                </a:lnTo>
                <a:lnTo>
                  <a:pt x="262" y="244"/>
                </a:lnTo>
                <a:lnTo>
                  <a:pt x="299" y="251"/>
                </a:lnTo>
                <a:lnTo>
                  <a:pt x="334" y="255"/>
                </a:lnTo>
                <a:lnTo>
                  <a:pt x="372" y="257"/>
                </a:lnTo>
                <a:lnTo>
                  <a:pt x="803" y="257"/>
                </a:lnTo>
                <a:lnTo>
                  <a:pt x="830" y="259"/>
                </a:lnTo>
                <a:lnTo>
                  <a:pt x="856" y="262"/>
                </a:lnTo>
                <a:lnTo>
                  <a:pt x="879" y="269"/>
                </a:lnTo>
                <a:lnTo>
                  <a:pt x="903" y="277"/>
                </a:lnTo>
                <a:lnTo>
                  <a:pt x="923" y="289"/>
                </a:lnTo>
                <a:lnTo>
                  <a:pt x="943" y="302"/>
                </a:lnTo>
                <a:lnTo>
                  <a:pt x="958" y="317"/>
                </a:lnTo>
                <a:lnTo>
                  <a:pt x="971" y="333"/>
                </a:lnTo>
                <a:lnTo>
                  <a:pt x="980" y="350"/>
                </a:lnTo>
                <a:lnTo>
                  <a:pt x="986" y="369"/>
                </a:lnTo>
                <a:lnTo>
                  <a:pt x="990" y="387"/>
                </a:lnTo>
                <a:lnTo>
                  <a:pt x="990" y="389"/>
                </a:lnTo>
                <a:lnTo>
                  <a:pt x="992" y="370"/>
                </a:lnTo>
                <a:lnTo>
                  <a:pt x="997" y="352"/>
                </a:lnTo>
                <a:lnTo>
                  <a:pt x="1007" y="335"/>
                </a:lnTo>
                <a:lnTo>
                  <a:pt x="1019" y="318"/>
                </a:lnTo>
                <a:lnTo>
                  <a:pt x="1035" y="304"/>
                </a:lnTo>
                <a:lnTo>
                  <a:pt x="1053" y="290"/>
                </a:lnTo>
                <a:lnTo>
                  <a:pt x="1073" y="279"/>
                </a:lnTo>
                <a:lnTo>
                  <a:pt x="1097" y="270"/>
                </a:lnTo>
                <a:lnTo>
                  <a:pt x="1120" y="263"/>
                </a:lnTo>
                <a:lnTo>
                  <a:pt x="1146" y="259"/>
                </a:lnTo>
                <a:lnTo>
                  <a:pt x="1172" y="257"/>
                </a:lnTo>
                <a:lnTo>
                  <a:pt x="1175" y="257"/>
                </a:lnTo>
                <a:lnTo>
                  <a:pt x="1608" y="257"/>
                </a:lnTo>
              </a:path>
            </a:pathLst>
          </a:custGeom>
          <a:solidFill>
            <a:srgbClr val="FF0000"/>
          </a:solidFill>
          <a:ln w="12700" cap="rnd">
            <a:solidFill>
              <a:srgbClr val="FF0000"/>
            </a:solidFill>
            <a:round/>
            <a:headEnd/>
            <a:tailEnd/>
          </a:ln>
        </p:spPr>
        <p:txBody>
          <a:bodyPr/>
          <a:lstStyle/>
          <a:p>
            <a:endParaRPr lang="en-GB" dirty="0"/>
          </a:p>
        </p:txBody>
      </p:sp>
      <p:sp>
        <p:nvSpPr>
          <p:cNvPr id="22538" name="Rectangle 19"/>
          <p:cNvSpPr>
            <a:spLocks noGrp="1" noChangeArrowheads="1"/>
          </p:cNvSpPr>
          <p:nvPr>
            <p:ph type="title"/>
          </p:nvPr>
        </p:nvSpPr>
        <p:spPr>
          <a:xfrm>
            <a:off x="381000" y="533400"/>
            <a:ext cx="8534400" cy="639762"/>
          </a:xfrm>
        </p:spPr>
        <p:txBody>
          <a:bodyPr/>
          <a:lstStyle/>
          <a:p>
            <a:r>
              <a:rPr lang="en-US" altLang="en-US" b="1" dirty="0"/>
              <a:t>Labor Cost Variances</a:t>
            </a:r>
          </a:p>
        </p:txBody>
      </p:sp>
      <p:grpSp>
        <p:nvGrpSpPr>
          <p:cNvPr id="2" name="Group 14"/>
          <p:cNvGrpSpPr/>
          <p:nvPr/>
        </p:nvGrpSpPr>
        <p:grpSpPr>
          <a:xfrm>
            <a:off x="304800" y="1752600"/>
            <a:ext cx="2209803" cy="685800"/>
            <a:chOff x="228600" y="1295400"/>
            <a:chExt cx="2209803" cy="685800"/>
          </a:xfrm>
        </p:grpSpPr>
        <p:sp>
          <p:nvSpPr>
            <p:cNvPr id="16" name="Right Brace 15"/>
            <p:cNvSpPr/>
            <p:nvPr/>
          </p:nvSpPr>
          <p:spPr>
            <a:xfrm rot="16200000">
              <a:off x="1181103" y="723900"/>
              <a:ext cx="304799" cy="2209801"/>
            </a:xfrm>
            <a:prstGeom prst="rightBrace">
              <a:avLst>
                <a:gd name="adj1" fmla="val 0"/>
                <a:gd name="adj2" fmla="val 52285"/>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TextBox 16"/>
            <p:cNvSpPr txBox="1"/>
            <p:nvPr/>
          </p:nvSpPr>
          <p:spPr>
            <a:xfrm>
              <a:off x="228600" y="1295400"/>
              <a:ext cx="2209800" cy="461665"/>
            </a:xfrm>
            <a:prstGeom prst="rect">
              <a:avLst/>
            </a:prstGeom>
            <a:solidFill>
              <a:schemeClr val="bg1">
                <a:lumMod val="85000"/>
              </a:schemeClr>
            </a:solidFill>
          </p:spPr>
          <p:txBody>
            <a:bodyPr wrap="square" rtlCol="0">
              <a:spAutoFit/>
            </a:bodyPr>
            <a:lstStyle/>
            <a:p>
              <a:pPr algn="ctr"/>
              <a:r>
                <a:rPr lang="en-US" sz="2400" b="1" dirty="0">
                  <a:solidFill>
                    <a:schemeClr val="accent1">
                      <a:lumMod val="50000"/>
                    </a:schemeClr>
                  </a:solidFill>
                </a:rPr>
                <a:t>Actual Cost</a:t>
              </a:r>
            </a:p>
          </p:txBody>
        </p:sp>
      </p:grpSp>
      <p:grpSp>
        <p:nvGrpSpPr>
          <p:cNvPr id="3" name="Group 17"/>
          <p:cNvGrpSpPr/>
          <p:nvPr/>
        </p:nvGrpSpPr>
        <p:grpSpPr>
          <a:xfrm>
            <a:off x="6172200" y="1752600"/>
            <a:ext cx="2667000" cy="685799"/>
            <a:chOff x="228600" y="1295400"/>
            <a:chExt cx="2514599" cy="685799"/>
          </a:xfrm>
        </p:grpSpPr>
        <p:sp>
          <p:nvSpPr>
            <p:cNvPr id="19" name="Right Brace 18"/>
            <p:cNvSpPr/>
            <p:nvPr/>
          </p:nvSpPr>
          <p:spPr>
            <a:xfrm rot="16200000">
              <a:off x="1371600" y="609601"/>
              <a:ext cx="228599" cy="2514598"/>
            </a:xfrm>
            <a:prstGeom prst="rightBrace">
              <a:avLst>
                <a:gd name="adj1" fmla="val 0"/>
                <a:gd name="adj2" fmla="val 52285"/>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0" name="TextBox 19"/>
            <p:cNvSpPr txBox="1"/>
            <p:nvPr/>
          </p:nvSpPr>
          <p:spPr>
            <a:xfrm>
              <a:off x="228600" y="1295400"/>
              <a:ext cx="2438400" cy="461665"/>
            </a:xfrm>
            <a:prstGeom prst="rect">
              <a:avLst/>
            </a:prstGeom>
            <a:solidFill>
              <a:schemeClr val="bg1">
                <a:lumMod val="85000"/>
              </a:schemeClr>
            </a:solidFill>
          </p:spPr>
          <p:txBody>
            <a:bodyPr wrap="square" rtlCol="0">
              <a:spAutoFit/>
            </a:bodyPr>
            <a:lstStyle/>
            <a:p>
              <a:pPr algn="ctr"/>
              <a:r>
                <a:rPr lang="en-US" sz="2400" b="1" dirty="0">
                  <a:solidFill>
                    <a:schemeClr val="accent1">
                      <a:lumMod val="50000"/>
                    </a:schemeClr>
                  </a:solidFill>
                </a:rPr>
                <a:t>Standard Cost</a:t>
              </a:r>
            </a:p>
          </p:txBody>
        </p:sp>
      </p:grpSp>
      <p:sp>
        <p:nvSpPr>
          <p:cNvPr id="21" name="Freeform 10"/>
          <p:cNvSpPr>
            <a:spLocks/>
          </p:cNvSpPr>
          <p:nvPr/>
        </p:nvSpPr>
        <p:spPr bwMode="auto">
          <a:xfrm>
            <a:off x="3429000" y="6096001"/>
            <a:ext cx="1828800" cy="152400"/>
          </a:xfrm>
          <a:custGeom>
            <a:avLst/>
            <a:gdLst>
              <a:gd name="T0" fmla="*/ 2147483647 w 1980"/>
              <a:gd name="T1" fmla="*/ 2147483647 h 390"/>
              <a:gd name="T2" fmla="*/ 2147483647 w 1980"/>
              <a:gd name="T3" fmla="*/ 2147483647 h 390"/>
              <a:gd name="T4" fmla="*/ 2147483647 w 1980"/>
              <a:gd name="T5" fmla="*/ 2147483647 h 390"/>
              <a:gd name="T6" fmla="*/ 2147483647 w 1980"/>
              <a:gd name="T7" fmla="*/ 2147483647 h 390"/>
              <a:gd name="T8" fmla="*/ 2147483647 w 1980"/>
              <a:gd name="T9" fmla="*/ 2147483647 h 390"/>
              <a:gd name="T10" fmla="*/ 2147483647 w 1980"/>
              <a:gd name="T11" fmla="*/ 2147483647 h 390"/>
              <a:gd name="T12" fmla="*/ 2147483647 w 1980"/>
              <a:gd name="T13" fmla="*/ 2147483647 h 390"/>
              <a:gd name="T14" fmla="*/ 2147483647 w 1980"/>
              <a:gd name="T15" fmla="*/ 2147483647 h 390"/>
              <a:gd name="T16" fmla="*/ 2147483647 w 1980"/>
              <a:gd name="T17" fmla="*/ 2147483647 h 390"/>
              <a:gd name="T18" fmla="*/ 2147483647 w 1980"/>
              <a:gd name="T19" fmla="*/ 2147483647 h 390"/>
              <a:gd name="T20" fmla="*/ 2147483647 w 1980"/>
              <a:gd name="T21" fmla="*/ 2147483647 h 390"/>
              <a:gd name="T22" fmla="*/ 2147483647 w 1980"/>
              <a:gd name="T23" fmla="*/ 2147483647 h 390"/>
              <a:gd name="T24" fmla="*/ 2147483647 w 1980"/>
              <a:gd name="T25" fmla="*/ 2147483647 h 390"/>
              <a:gd name="T26" fmla="*/ 2147483647 w 1980"/>
              <a:gd name="T27" fmla="*/ 2147483647 h 390"/>
              <a:gd name="T28" fmla="*/ 2147483647 w 1980"/>
              <a:gd name="T29" fmla="*/ 2147483647 h 390"/>
              <a:gd name="T30" fmla="*/ 2147483647 w 1980"/>
              <a:gd name="T31" fmla="*/ 2147483647 h 390"/>
              <a:gd name="T32" fmla="*/ 2147483647 w 1980"/>
              <a:gd name="T33" fmla="*/ 2147483647 h 390"/>
              <a:gd name="T34" fmla="*/ 2147483647 w 1980"/>
              <a:gd name="T35" fmla="*/ 2147483647 h 390"/>
              <a:gd name="T36" fmla="*/ 2147483647 w 1980"/>
              <a:gd name="T37" fmla="*/ 2147483647 h 390"/>
              <a:gd name="T38" fmla="*/ 2147483647 w 1980"/>
              <a:gd name="T39" fmla="*/ 2147483647 h 390"/>
              <a:gd name="T40" fmla="*/ 2147483647 w 1980"/>
              <a:gd name="T41" fmla="*/ 2147483647 h 390"/>
              <a:gd name="T42" fmla="*/ 2147483647 w 1980"/>
              <a:gd name="T43" fmla="*/ 2147483647 h 390"/>
              <a:gd name="T44" fmla="*/ 2147483647 w 1980"/>
              <a:gd name="T45" fmla="*/ 2147483647 h 390"/>
              <a:gd name="T46" fmla="*/ 2147483647 w 1980"/>
              <a:gd name="T47" fmla="*/ 2147483647 h 390"/>
              <a:gd name="T48" fmla="*/ 2147483647 w 1980"/>
              <a:gd name="T49" fmla="*/ 2147483647 h 390"/>
              <a:gd name="T50" fmla="*/ 2147483647 w 1980"/>
              <a:gd name="T51" fmla="*/ 2147483647 h 390"/>
              <a:gd name="T52" fmla="*/ 2147483647 w 1980"/>
              <a:gd name="T53" fmla="*/ 2147483647 h 390"/>
              <a:gd name="T54" fmla="*/ 2147483647 w 1980"/>
              <a:gd name="T55" fmla="*/ 2147483647 h 390"/>
              <a:gd name="T56" fmla="*/ 2147483647 w 1980"/>
              <a:gd name="T57" fmla="*/ 2147483647 h 390"/>
              <a:gd name="T58" fmla="*/ 2147483647 w 1980"/>
              <a:gd name="T59" fmla="*/ 2147483647 h 390"/>
              <a:gd name="T60" fmla="*/ 2147483647 w 1980"/>
              <a:gd name="T61" fmla="*/ 2147483647 h 390"/>
              <a:gd name="T62" fmla="*/ 2147483647 w 1980"/>
              <a:gd name="T63" fmla="*/ 2147483647 h 390"/>
              <a:gd name="T64" fmla="*/ 2147483647 w 1980"/>
              <a:gd name="T65" fmla="*/ 2147483647 h 390"/>
              <a:gd name="T66" fmla="*/ 2147483647 w 1980"/>
              <a:gd name="T67" fmla="*/ 2147483647 h 390"/>
              <a:gd name="T68" fmla="*/ 2147483647 w 1980"/>
              <a:gd name="T69" fmla="*/ 2147483647 h 390"/>
              <a:gd name="T70" fmla="*/ 2147483647 w 1980"/>
              <a:gd name="T71" fmla="*/ 2147483647 h 390"/>
              <a:gd name="T72" fmla="*/ 2147483647 w 1980"/>
              <a:gd name="T73" fmla="*/ 2147483647 h 390"/>
              <a:gd name="T74" fmla="*/ 2147483647 w 1980"/>
              <a:gd name="T75" fmla="*/ 2147483647 h 390"/>
              <a:gd name="T76" fmla="*/ 2147483647 w 1980"/>
              <a:gd name="T77" fmla="*/ 2147483647 h 390"/>
              <a:gd name="T78" fmla="*/ 2147483647 w 1980"/>
              <a:gd name="T79" fmla="*/ 2147483647 h 390"/>
              <a:gd name="T80" fmla="*/ 2147483647 w 1980"/>
              <a:gd name="T81" fmla="*/ 2147483647 h 390"/>
              <a:gd name="T82" fmla="*/ 2147483647 w 1980"/>
              <a:gd name="T83" fmla="*/ 2147483647 h 390"/>
              <a:gd name="T84" fmla="*/ 2147483647 w 1980"/>
              <a:gd name="T85" fmla="*/ 2147483647 h 390"/>
              <a:gd name="T86" fmla="*/ 2147483647 w 1980"/>
              <a:gd name="T87" fmla="*/ 2147483647 h 390"/>
              <a:gd name="T88" fmla="*/ 2147483647 w 1980"/>
              <a:gd name="T89" fmla="*/ 2147483647 h 390"/>
              <a:gd name="T90" fmla="*/ 2147483647 w 1980"/>
              <a:gd name="T91" fmla="*/ 2147483647 h 390"/>
              <a:gd name="T92" fmla="*/ 2147483647 w 1980"/>
              <a:gd name="T93" fmla="*/ 2147483647 h 390"/>
              <a:gd name="T94" fmla="*/ 2147483647 w 1980"/>
              <a:gd name="T95" fmla="*/ 2147483647 h 390"/>
              <a:gd name="T96" fmla="*/ 2147483647 w 1980"/>
              <a:gd name="T97" fmla="*/ 2147483647 h 390"/>
              <a:gd name="T98" fmla="*/ 2147483647 w 1980"/>
              <a:gd name="T99" fmla="*/ 2147483647 h 390"/>
              <a:gd name="T100" fmla="*/ 2147483647 w 1980"/>
              <a:gd name="T101" fmla="*/ 2147483647 h 390"/>
              <a:gd name="T102" fmla="*/ 2147483647 w 1980"/>
              <a:gd name="T103" fmla="*/ 2147483647 h 390"/>
              <a:gd name="T104" fmla="*/ 2147483647 w 1980"/>
              <a:gd name="T105" fmla="*/ 2147483647 h 390"/>
              <a:gd name="T106" fmla="*/ 2147483647 w 1980"/>
              <a:gd name="T107" fmla="*/ 2147483647 h 390"/>
              <a:gd name="T108" fmla="*/ 2147483647 w 1980"/>
              <a:gd name="T109" fmla="*/ 2147483647 h 390"/>
              <a:gd name="T110" fmla="*/ 2147483647 w 1980"/>
              <a:gd name="T111" fmla="*/ 2147483647 h 39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980"/>
              <a:gd name="T169" fmla="*/ 0 h 390"/>
              <a:gd name="T170" fmla="*/ 1980 w 1980"/>
              <a:gd name="T171" fmla="*/ 390 h 39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980" h="390">
                <a:moveTo>
                  <a:pt x="1608" y="257"/>
                </a:moveTo>
                <a:lnTo>
                  <a:pt x="1645" y="255"/>
                </a:lnTo>
                <a:lnTo>
                  <a:pt x="1681" y="251"/>
                </a:lnTo>
                <a:lnTo>
                  <a:pt x="1718" y="244"/>
                </a:lnTo>
                <a:lnTo>
                  <a:pt x="1753" y="235"/>
                </a:lnTo>
                <a:lnTo>
                  <a:pt x="1787" y="224"/>
                </a:lnTo>
                <a:lnTo>
                  <a:pt x="1819" y="209"/>
                </a:lnTo>
                <a:lnTo>
                  <a:pt x="1849" y="194"/>
                </a:lnTo>
                <a:lnTo>
                  <a:pt x="1876" y="176"/>
                </a:lnTo>
                <a:lnTo>
                  <a:pt x="1900" y="156"/>
                </a:lnTo>
                <a:lnTo>
                  <a:pt x="1922" y="135"/>
                </a:lnTo>
                <a:lnTo>
                  <a:pt x="1940" y="112"/>
                </a:lnTo>
                <a:lnTo>
                  <a:pt x="1955" y="89"/>
                </a:lnTo>
                <a:lnTo>
                  <a:pt x="1966" y="64"/>
                </a:lnTo>
                <a:lnTo>
                  <a:pt x="1975" y="39"/>
                </a:lnTo>
                <a:lnTo>
                  <a:pt x="1978" y="13"/>
                </a:lnTo>
                <a:lnTo>
                  <a:pt x="1979" y="0"/>
                </a:lnTo>
                <a:lnTo>
                  <a:pt x="1978" y="21"/>
                </a:lnTo>
                <a:lnTo>
                  <a:pt x="1972" y="43"/>
                </a:lnTo>
                <a:lnTo>
                  <a:pt x="1961" y="64"/>
                </a:lnTo>
                <a:lnTo>
                  <a:pt x="1949" y="83"/>
                </a:lnTo>
                <a:lnTo>
                  <a:pt x="1933" y="102"/>
                </a:lnTo>
                <a:lnTo>
                  <a:pt x="1913" y="119"/>
                </a:lnTo>
                <a:lnTo>
                  <a:pt x="1891" y="134"/>
                </a:lnTo>
                <a:lnTo>
                  <a:pt x="1866" y="148"/>
                </a:lnTo>
                <a:lnTo>
                  <a:pt x="1839" y="159"/>
                </a:lnTo>
                <a:lnTo>
                  <a:pt x="1810" y="168"/>
                </a:lnTo>
                <a:lnTo>
                  <a:pt x="1781" y="174"/>
                </a:lnTo>
                <a:lnTo>
                  <a:pt x="1751" y="179"/>
                </a:lnTo>
                <a:lnTo>
                  <a:pt x="1719" y="180"/>
                </a:lnTo>
                <a:lnTo>
                  <a:pt x="1214" y="180"/>
                </a:lnTo>
                <a:lnTo>
                  <a:pt x="1185" y="182"/>
                </a:lnTo>
                <a:lnTo>
                  <a:pt x="1157" y="186"/>
                </a:lnTo>
                <a:lnTo>
                  <a:pt x="1129" y="193"/>
                </a:lnTo>
                <a:lnTo>
                  <a:pt x="1103" y="202"/>
                </a:lnTo>
                <a:lnTo>
                  <a:pt x="1080" y="213"/>
                </a:lnTo>
                <a:lnTo>
                  <a:pt x="1058" y="227"/>
                </a:lnTo>
                <a:lnTo>
                  <a:pt x="1038" y="242"/>
                </a:lnTo>
                <a:lnTo>
                  <a:pt x="1022" y="258"/>
                </a:lnTo>
                <a:lnTo>
                  <a:pt x="1010" y="276"/>
                </a:lnTo>
                <a:lnTo>
                  <a:pt x="1000" y="295"/>
                </a:lnTo>
                <a:lnTo>
                  <a:pt x="994" y="316"/>
                </a:lnTo>
                <a:lnTo>
                  <a:pt x="991" y="335"/>
                </a:lnTo>
                <a:lnTo>
                  <a:pt x="990" y="338"/>
                </a:lnTo>
                <a:lnTo>
                  <a:pt x="990" y="335"/>
                </a:lnTo>
                <a:lnTo>
                  <a:pt x="986" y="316"/>
                </a:lnTo>
                <a:lnTo>
                  <a:pt x="980" y="295"/>
                </a:lnTo>
                <a:lnTo>
                  <a:pt x="971" y="276"/>
                </a:lnTo>
                <a:lnTo>
                  <a:pt x="958" y="258"/>
                </a:lnTo>
                <a:lnTo>
                  <a:pt x="941" y="242"/>
                </a:lnTo>
                <a:lnTo>
                  <a:pt x="922" y="227"/>
                </a:lnTo>
                <a:lnTo>
                  <a:pt x="900" y="213"/>
                </a:lnTo>
                <a:lnTo>
                  <a:pt x="876" y="202"/>
                </a:lnTo>
                <a:lnTo>
                  <a:pt x="851" y="193"/>
                </a:lnTo>
                <a:lnTo>
                  <a:pt x="824" y="186"/>
                </a:lnTo>
                <a:lnTo>
                  <a:pt x="795" y="182"/>
                </a:lnTo>
                <a:lnTo>
                  <a:pt x="766" y="180"/>
                </a:lnTo>
                <a:lnTo>
                  <a:pt x="261" y="180"/>
                </a:lnTo>
                <a:lnTo>
                  <a:pt x="231" y="179"/>
                </a:lnTo>
                <a:lnTo>
                  <a:pt x="199" y="174"/>
                </a:lnTo>
                <a:lnTo>
                  <a:pt x="169" y="168"/>
                </a:lnTo>
                <a:lnTo>
                  <a:pt x="141" y="159"/>
                </a:lnTo>
                <a:lnTo>
                  <a:pt x="115" y="148"/>
                </a:lnTo>
                <a:lnTo>
                  <a:pt x="90" y="134"/>
                </a:lnTo>
                <a:lnTo>
                  <a:pt x="67" y="119"/>
                </a:lnTo>
                <a:lnTo>
                  <a:pt x="48" y="102"/>
                </a:lnTo>
                <a:lnTo>
                  <a:pt x="32" y="83"/>
                </a:lnTo>
                <a:lnTo>
                  <a:pt x="19" y="64"/>
                </a:lnTo>
                <a:lnTo>
                  <a:pt x="9" y="43"/>
                </a:lnTo>
                <a:lnTo>
                  <a:pt x="3" y="21"/>
                </a:lnTo>
                <a:lnTo>
                  <a:pt x="0" y="0"/>
                </a:lnTo>
                <a:lnTo>
                  <a:pt x="2" y="13"/>
                </a:lnTo>
                <a:lnTo>
                  <a:pt x="6" y="39"/>
                </a:lnTo>
                <a:lnTo>
                  <a:pt x="13" y="64"/>
                </a:lnTo>
                <a:lnTo>
                  <a:pt x="25" y="89"/>
                </a:lnTo>
                <a:lnTo>
                  <a:pt x="40" y="112"/>
                </a:lnTo>
                <a:lnTo>
                  <a:pt x="59" y="135"/>
                </a:lnTo>
                <a:lnTo>
                  <a:pt x="81" y="156"/>
                </a:lnTo>
                <a:lnTo>
                  <a:pt x="105" y="176"/>
                </a:lnTo>
                <a:lnTo>
                  <a:pt x="132" y="194"/>
                </a:lnTo>
                <a:lnTo>
                  <a:pt x="161" y="209"/>
                </a:lnTo>
                <a:lnTo>
                  <a:pt x="193" y="224"/>
                </a:lnTo>
                <a:lnTo>
                  <a:pt x="227" y="235"/>
                </a:lnTo>
                <a:lnTo>
                  <a:pt x="262" y="244"/>
                </a:lnTo>
                <a:lnTo>
                  <a:pt x="299" y="251"/>
                </a:lnTo>
                <a:lnTo>
                  <a:pt x="334" y="255"/>
                </a:lnTo>
                <a:lnTo>
                  <a:pt x="372" y="257"/>
                </a:lnTo>
                <a:lnTo>
                  <a:pt x="803" y="257"/>
                </a:lnTo>
                <a:lnTo>
                  <a:pt x="830" y="259"/>
                </a:lnTo>
                <a:lnTo>
                  <a:pt x="856" y="262"/>
                </a:lnTo>
                <a:lnTo>
                  <a:pt x="879" y="269"/>
                </a:lnTo>
                <a:lnTo>
                  <a:pt x="903" y="277"/>
                </a:lnTo>
                <a:lnTo>
                  <a:pt x="923" y="289"/>
                </a:lnTo>
                <a:lnTo>
                  <a:pt x="943" y="302"/>
                </a:lnTo>
                <a:lnTo>
                  <a:pt x="958" y="317"/>
                </a:lnTo>
                <a:lnTo>
                  <a:pt x="971" y="333"/>
                </a:lnTo>
                <a:lnTo>
                  <a:pt x="980" y="350"/>
                </a:lnTo>
                <a:lnTo>
                  <a:pt x="986" y="369"/>
                </a:lnTo>
                <a:lnTo>
                  <a:pt x="990" y="387"/>
                </a:lnTo>
                <a:lnTo>
                  <a:pt x="990" y="389"/>
                </a:lnTo>
                <a:lnTo>
                  <a:pt x="992" y="370"/>
                </a:lnTo>
                <a:lnTo>
                  <a:pt x="997" y="352"/>
                </a:lnTo>
                <a:lnTo>
                  <a:pt x="1007" y="335"/>
                </a:lnTo>
                <a:lnTo>
                  <a:pt x="1019" y="318"/>
                </a:lnTo>
                <a:lnTo>
                  <a:pt x="1035" y="304"/>
                </a:lnTo>
                <a:lnTo>
                  <a:pt x="1053" y="290"/>
                </a:lnTo>
                <a:lnTo>
                  <a:pt x="1073" y="279"/>
                </a:lnTo>
                <a:lnTo>
                  <a:pt x="1097" y="270"/>
                </a:lnTo>
                <a:lnTo>
                  <a:pt x="1120" y="263"/>
                </a:lnTo>
                <a:lnTo>
                  <a:pt x="1146" y="259"/>
                </a:lnTo>
                <a:lnTo>
                  <a:pt x="1172" y="257"/>
                </a:lnTo>
                <a:lnTo>
                  <a:pt x="1175" y="257"/>
                </a:lnTo>
                <a:lnTo>
                  <a:pt x="1608" y="257"/>
                </a:lnTo>
              </a:path>
            </a:pathLst>
          </a:custGeom>
          <a:solidFill>
            <a:srgbClr val="FF0000"/>
          </a:solidFill>
          <a:ln w="12700" cap="rnd">
            <a:solidFill>
              <a:srgbClr val="FF0000"/>
            </a:solidFill>
            <a:round/>
            <a:headEnd/>
            <a:tailEnd/>
          </a:ln>
        </p:spPr>
        <p:txBody>
          <a:bodyPr/>
          <a:lstStyle/>
          <a:p>
            <a:endParaRPr lang="en-GB" dirty="0"/>
          </a:p>
        </p:txBody>
      </p:sp>
      <p:sp>
        <p:nvSpPr>
          <p:cNvPr id="22" name="TextBox 21"/>
          <p:cNvSpPr txBox="1"/>
          <p:nvPr/>
        </p:nvSpPr>
        <p:spPr>
          <a:xfrm>
            <a:off x="2514600" y="6248400"/>
            <a:ext cx="3505200" cy="369332"/>
          </a:xfrm>
          <a:prstGeom prst="rect">
            <a:avLst/>
          </a:prstGeom>
          <a:noFill/>
        </p:spPr>
        <p:txBody>
          <a:bodyPr wrap="square" rtlCol="0">
            <a:spAutoFit/>
          </a:bodyPr>
          <a:lstStyle/>
          <a:p>
            <a:pPr algn="ctr"/>
            <a:r>
              <a:rPr lang="en-US" b="1" dirty="0"/>
              <a:t>$100 Total Cost Variance (U)</a:t>
            </a:r>
          </a:p>
        </p:txBody>
      </p:sp>
      <p:sp>
        <p:nvSpPr>
          <p:cNvPr id="24" name="TextBox 23"/>
          <p:cNvSpPr txBox="1"/>
          <p:nvPr/>
        </p:nvSpPr>
        <p:spPr>
          <a:xfrm>
            <a:off x="4038600" y="5486400"/>
            <a:ext cx="609600" cy="584775"/>
          </a:xfrm>
          <a:prstGeom prst="rect">
            <a:avLst/>
          </a:prstGeom>
          <a:noFill/>
        </p:spPr>
        <p:txBody>
          <a:bodyPr wrap="square" rtlCol="0">
            <a:spAutoFit/>
          </a:bodyPr>
          <a:lstStyle/>
          <a:p>
            <a:r>
              <a:rPr lang="en-US" sz="3200" b="1" dirty="0"/>
              <a:t>+</a:t>
            </a:r>
          </a:p>
        </p:txBody>
      </p:sp>
      <p:sp>
        <p:nvSpPr>
          <p:cNvPr id="23" name="Rounded Rectangle 22"/>
          <p:cNvSpPr/>
          <p:nvPr/>
        </p:nvSpPr>
        <p:spPr>
          <a:xfrm>
            <a:off x="0" y="6629400"/>
            <a:ext cx="3884613" cy="1971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P3: </a:t>
            </a:r>
            <a:r>
              <a:rPr lang="en-US" sz="1100" dirty="0">
                <a:solidFill>
                  <a:prstClr val="black"/>
                </a:solidFill>
                <a:latin typeface="Calibri"/>
              </a:rPr>
              <a:t>Compute materials and labor variances.</a:t>
            </a:r>
            <a:endParaRPr lang="en-US" sz="1100" dirty="0"/>
          </a:p>
        </p:txBody>
      </p:sp>
      <p:sp>
        <p:nvSpPr>
          <p:cNvPr id="26" name="Rectangle 25">
            <a:extLst>
              <a:ext uri="{FF2B5EF4-FFF2-40B4-BE49-F238E27FC236}">
                <a16:creationId xmlns:a16="http://schemas.microsoft.com/office/drawing/2014/main" id="{D123F811-8525-DD4E-B7D9-1B86E9409592}"/>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27" name="Slide Number Placeholder 7">
            <a:extLst>
              <a:ext uri="{FF2B5EF4-FFF2-40B4-BE49-F238E27FC236}">
                <a16:creationId xmlns:a16="http://schemas.microsoft.com/office/drawing/2014/main" id="{37447A68-D6E3-554A-9BAC-FF5C4846EABD}"/>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28</a:t>
            </a:fld>
            <a:endParaRPr lang="en-US" dirty="0">
              <a:solidFill>
                <a:schemeClr val="tx1">
                  <a:lumMod val="50000"/>
                  <a:lumOff val="50000"/>
                </a:schemeClr>
              </a:solidFill>
            </a:endParaRP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2534"/>
                                        </p:tgtEl>
                                        <p:attrNameLst>
                                          <p:attrName>style.visibility</p:attrName>
                                        </p:attrNameLst>
                                      </p:cBhvr>
                                      <p:to>
                                        <p:strVal val="visible"/>
                                      </p:to>
                                    </p:set>
                                    <p:animEffect transition="in" filter="fade">
                                      <p:cBhvr>
                                        <p:cTn id="7" dur="1000"/>
                                        <p:tgtEl>
                                          <p:spTgt spid="22534"/>
                                        </p:tgtEl>
                                      </p:cBhvr>
                                    </p:animEffect>
                                    <p:anim calcmode="lin" valueType="num">
                                      <p:cBhvr>
                                        <p:cTn id="8" dur="1000" fill="hold"/>
                                        <p:tgtEl>
                                          <p:spTgt spid="22534"/>
                                        </p:tgtEl>
                                        <p:attrNameLst>
                                          <p:attrName>ppt_x</p:attrName>
                                        </p:attrNameLst>
                                      </p:cBhvr>
                                      <p:tavLst>
                                        <p:tav tm="0">
                                          <p:val>
                                            <p:strVal val="#ppt_x"/>
                                          </p:val>
                                        </p:tav>
                                        <p:tav tm="100000">
                                          <p:val>
                                            <p:strVal val="#ppt_x"/>
                                          </p:val>
                                        </p:tav>
                                      </p:tavLst>
                                    </p:anim>
                                    <p:anim calcmode="lin" valueType="num">
                                      <p:cBhvr>
                                        <p:cTn id="9" dur="1000" fill="hold"/>
                                        <p:tgtEl>
                                          <p:spTgt spid="2253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22535"/>
                                        </p:tgtEl>
                                        <p:attrNameLst>
                                          <p:attrName>style.visibility</p:attrName>
                                        </p:attrNameLst>
                                      </p:cBhvr>
                                      <p:to>
                                        <p:strVal val="visible"/>
                                      </p:to>
                                    </p:set>
                                    <p:animEffect transition="in" filter="fade">
                                      <p:cBhvr>
                                        <p:cTn id="13" dur="1000"/>
                                        <p:tgtEl>
                                          <p:spTgt spid="22535"/>
                                        </p:tgtEl>
                                      </p:cBhvr>
                                    </p:animEffect>
                                    <p:anim calcmode="lin" valueType="num">
                                      <p:cBhvr>
                                        <p:cTn id="14" dur="1000" fill="hold"/>
                                        <p:tgtEl>
                                          <p:spTgt spid="22535"/>
                                        </p:tgtEl>
                                        <p:attrNameLst>
                                          <p:attrName>ppt_x</p:attrName>
                                        </p:attrNameLst>
                                      </p:cBhvr>
                                      <p:tavLst>
                                        <p:tav tm="0">
                                          <p:val>
                                            <p:strVal val="#ppt_x"/>
                                          </p:val>
                                        </p:tav>
                                        <p:tav tm="100000">
                                          <p:val>
                                            <p:strVal val="#ppt_x"/>
                                          </p:val>
                                        </p:tav>
                                      </p:tavLst>
                                    </p:anim>
                                    <p:anim calcmode="lin" valueType="num">
                                      <p:cBhvr>
                                        <p:cTn id="15" dur="1000" fill="hold"/>
                                        <p:tgtEl>
                                          <p:spTgt spid="2253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1500"/>
                                  </p:stCondLst>
                                  <p:childTnLst>
                                    <p:set>
                                      <p:cBhvr>
                                        <p:cTn id="18" dur="1" fill="hold">
                                          <p:stCondLst>
                                            <p:cond delay="0"/>
                                          </p:stCondLst>
                                        </p:cTn>
                                        <p:tgtEl>
                                          <p:spTgt spid="22537"/>
                                        </p:tgtEl>
                                        <p:attrNameLst>
                                          <p:attrName>style.visibility</p:attrName>
                                        </p:attrNameLst>
                                      </p:cBhvr>
                                      <p:to>
                                        <p:strVal val="visible"/>
                                      </p:to>
                                    </p:set>
                                    <p:animEffect transition="in" filter="fade">
                                      <p:cBhvr>
                                        <p:cTn id="19" dur="1000"/>
                                        <p:tgtEl>
                                          <p:spTgt spid="22537"/>
                                        </p:tgtEl>
                                      </p:cBhvr>
                                    </p:animEffect>
                                    <p:anim calcmode="lin" valueType="num">
                                      <p:cBhvr>
                                        <p:cTn id="20" dur="1000" fill="hold"/>
                                        <p:tgtEl>
                                          <p:spTgt spid="22537"/>
                                        </p:tgtEl>
                                        <p:attrNameLst>
                                          <p:attrName>ppt_x</p:attrName>
                                        </p:attrNameLst>
                                      </p:cBhvr>
                                      <p:tavLst>
                                        <p:tav tm="0">
                                          <p:val>
                                            <p:strVal val="#ppt_x"/>
                                          </p:val>
                                        </p:tav>
                                        <p:tav tm="100000">
                                          <p:val>
                                            <p:strVal val="#ppt_x"/>
                                          </p:val>
                                        </p:tav>
                                      </p:tavLst>
                                    </p:anim>
                                    <p:anim calcmode="lin" valueType="num">
                                      <p:cBhvr>
                                        <p:cTn id="21" dur="1000" fill="hold"/>
                                        <p:tgtEl>
                                          <p:spTgt spid="22537"/>
                                        </p:tgtEl>
                                        <p:attrNameLst>
                                          <p:attrName>ppt_y</p:attrName>
                                        </p:attrNameLst>
                                      </p:cBhvr>
                                      <p:tavLst>
                                        <p:tav tm="0">
                                          <p:val>
                                            <p:strVal val="#ppt_y-.1"/>
                                          </p:val>
                                        </p:tav>
                                        <p:tav tm="100000">
                                          <p:val>
                                            <p:strVal val="#ppt_y"/>
                                          </p:val>
                                        </p:tav>
                                      </p:tavLst>
                                    </p:anim>
                                  </p:childTnLst>
                                </p:cTn>
                              </p:par>
                            </p:childTnLst>
                          </p:cTn>
                        </p:par>
                        <p:par>
                          <p:cTn id="22" fill="hold">
                            <p:stCondLst>
                              <p:cond delay="4500"/>
                            </p:stCondLst>
                            <p:childTnLst>
                              <p:par>
                                <p:cTn id="23" presetID="47" presetClass="entr" presetSubtype="0" fill="hold" grpId="0" nodeType="afterEffect">
                                  <p:stCondLst>
                                    <p:cond delay="0"/>
                                  </p:stCondLst>
                                  <p:childTnLst>
                                    <p:set>
                                      <p:cBhvr>
                                        <p:cTn id="24" dur="1" fill="hold">
                                          <p:stCondLst>
                                            <p:cond delay="0"/>
                                          </p:stCondLst>
                                        </p:cTn>
                                        <p:tgtEl>
                                          <p:spTgt spid="22536"/>
                                        </p:tgtEl>
                                        <p:attrNameLst>
                                          <p:attrName>style.visibility</p:attrName>
                                        </p:attrNameLst>
                                      </p:cBhvr>
                                      <p:to>
                                        <p:strVal val="visible"/>
                                      </p:to>
                                    </p:set>
                                    <p:animEffect transition="in" filter="fade">
                                      <p:cBhvr>
                                        <p:cTn id="25" dur="1000"/>
                                        <p:tgtEl>
                                          <p:spTgt spid="22536"/>
                                        </p:tgtEl>
                                      </p:cBhvr>
                                    </p:animEffect>
                                    <p:anim calcmode="lin" valueType="num">
                                      <p:cBhvr>
                                        <p:cTn id="26" dur="1000" fill="hold"/>
                                        <p:tgtEl>
                                          <p:spTgt spid="22536"/>
                                        </p:tgtEl>
                                        <p:attrNameLst>
                                          <p:attrName>ppt_x</p:attrName>
                                        </p:attrNameLst>
                                      </p:cBhvr>
                                      <p:tavLst>
                                        <p:tav tm="0">
                                          <p:val>
                                            <p:strVal val="#ppt_x"/>
                                          </p:val>
                                        </p:tav>
                                        <p:tav tm="100000">
                                          <p:val>
                                            <p:strVal val="#ppt_x"/>
                                          </p:val>
                                        </p:tav>
                                      </p:tavLst>
                                    </p:anim>
                                    <p:anim calcmode="lin" valueType="num">
                                      <p:cBhvr>
                                        <p:cTn id="27" dur="1000" fill="hold"/>
                                        <p:tgtEl>
                                          <p:spTgt spid="2253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dissolve">
                                      <p:cBhvr>
                                        <p:cTn id="32" dur="500"/>
                                        <p:tgtEl>
                                          <p:spTgt spid="21"/>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dissolve">
                                      <p:cBhvr>
                                        <p:cTn id="35" dur="500"/>
                                        <p:tgtEl>
                                          <p:spTgt spid="24"/>
                                        </p:tgtEl>
                                      </p:cBhvr>
                                    </p:animEffect>
                                  </p:childTnLst>
                                </p:cTn>
                              </p:par>
                            </p:childTnLst>
                          </p:cTn>
                        </p:par>
                        <p:par>
                          <p:cTn id="36" fill="hold">
                            <p:stCondLst>
                              <p:cond delay="500"/>
                            </p:stCondLst>
                            <p:childTnLst>
                              <p:par>
                                <p:cTn id="37" presetID="9"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dissolve">
                                      <p:cBhvr>
                                        <p:cTn id="3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4" grpId="0" animBg="1"/>
      <p:bldP spid="22535" grpId="0"/>
      <p:bldP spid="22536" grpId="0"/>
      <p:bldP spid="22537" grpId="0" animBg="1"/>
      <p:bldP spid="21" grpId="0" animBg="1"/>
      <p:bldP spid="22"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533400" y="2819400"/>
            <a:ext cx="8042275" cy="2352675"/>
            <a:chOff x="533400" y="2362200"/>
            <a:chExt cx="8042275" cy="2352675"/>
          </a:xfrm>
        </p:grpSpPr>
        <p:sp>
          <p:nvSpPr>
            <p:cNvPr id="27652" name="Rectangle 4"/>
            <p:cNvSpPr>
              <a:spLocks noChangeArrowheads="1"/>
            </p:cNvSpPr>
            <p:nvPr/>
          </p:nvSpPr>
          <p:spPr bwMode="auto">
            <a:xfrm>
              <a:off x="533400" y="3886200"/>
              <a:ext cx="1633538" cy="828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b="1" dirty="0">
                  <a:solidFill>
                    <a:srgbClr val="0033CC"/>
                  </a:solidFill>
                </a:rPr>
                <a:t>High skill,</a:t>
              </a:r>
              <a:br>
                <a:rPr lang="en-US" altLang="en-US" sz="2400" b="1" dirty="0">
                  <a:solidFill>
                    <a:srgbClr val="0033CC"/>
                  </a:solidFill>
                </a:rPr>
              </a:br>
              <a:r>
                <a:rPr lang="en-US" altLang="en-US" sz="2400" b="1" dirty="0">
                  <a:solidFill>
                    <a:srgbClr val="0033CC"/>
                  </a:solidFill>
                </a:rPr>
                <a:t>high rate</a:t>
              </a:r>
            </a:p>
          </p:txBody>
        </p:sp>
        <p:sp>
          <p:nvSpPr>
            <p:cNvPr id="27653" name="Rectangle 5"/>
            <p:cNvSpPr>
              <a:spLocks noChangeArrowheads="1"/>
            </p:cNvSpPr>
            <p:nvPr/>
          </p:nvSpPr>
          <p:spPr bwMode="auto">
            <a:xfrm>
              <a:off x="7010400" y="3886200"/>
              <a:ext cx="1565275" cy="828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b="1" dirty="0">
                  <a:solidFill>
                    <a:srgbClr val="0033CC"/>
                  </a:solidFill>
                </a:rPr>
                <a:t>Low skill,</a:t>
              </a:r>
              <a:br>
                <a:rPr lang="en-US" altLang="en-US" sz="2400" b="1" dirty="0">
                  <a:solidFill>
                    <a:srgbClr val="0033CC"/>
                  </a:solidFill>
                </a:rPr>
              </a:br>
              <a:r>
                <a:rPr lang="en-US" altLang="en-US" sz="2400" b="1" dirty="0">
                  <a:solidFill>
                    <a:srgbClr val="0033CC"/>
                  </a:solidFill>
                </a:rPr>
                <a:t>low rate</a:t>
              </a:r>
            </a:p>
          </p:txBody>
        </p:sp>
        <p:sp>
          <p:nvSpPr>
            <p:cNvPr id="27654" name="Line 6"/>
            <p:cNvSpPr>
              <a:spLocks noChangeShapeType="1"/>
            </p:cNvSpPr>
            <p:nvPr/>
          </p:nvSpPr>
          <p:spPr bwMode="auto">
            <a:xfrm>
              <a:off x="2209800" y="3657600"/>
              <a:ext cx="4699000" cy="0"/>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GB" dirty="0"/>
            </a:p>
          </p:txBody>
        </p:sp>
        <p:sp>
          <p:nvSpPr>
            <p:cNvPr id="27655" name="Rectangle 7"/>
            <p:cNvSpPr>
              <a:spLocks noChangeArrowheads="1"/>
            </p:cNvSpPr>
            <p:nvPr/>
          </p:nvSpPr>
          <p:spPr bwMode="auto">
            <a:xfrm>
              <a:off x="1905000" y="2362200"/>
              <a:ext cx="5381625" cy="11977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b="1" dirty="0">
                  <a:solidFill>
                    <a:schemeClr val="accent1">
                      <a:lumMod val="50000"/>
                    </a:schemeClr>
                  </a:solidFill>
                </a:rPr>
                <a:t>Using highly paid skilled workers to</a:t>
              </a:r>
              <a:br>
                <a:rPr lang="en-US" altLang="en-US" sz="2400" b="1" dirty="0">
                  <a:solidFill>
                    <a:schemeClr val="accent1">
                      <a:lumMod val="50000"/>
                    </a:schemeClr>
                  </a:solidFill>
                </a:rPr>
              </a:br>
              <a:r>
                <a:rPr lang="en-US" altLang="en-US" sz="2400" b="1" dirty="0">
                  <a:solidFill>
                    <a:schemeClr val="accent1">
                      <a:lumMod val="50000"/>
                    </a:schemeClr>
                  </a:solidFill>
                </a:rPr>
                <a:t>perform unskilled tasks results in an unfavorable rate variance.</a:t>
              </a:r>
            </a:p>
          </p:txBody>
        </p:sp>
      </p:grpSp>
      <p:sp>
        <p:nvSpPr>
          <p:cNvPr id="27657" name="Rectangle 20"/>
          <p:cNvSpPr>
            <a:spLocks noGrp="1" noChangeArrowheads="1"/>
          </p:cNvSpPr>
          <p:nvPr>
            <p:ph type="title"/>
          </p:nvPr>
        </p:nvSpPr>
        <p:spPr>
          <a:xfrm>
            <a:off x="293688" y="274638"/>
            <a:ext cx="8534400" cy="1143000"/>
          </a:xfrm>
        </p:spPr>
        <p:txBody>
          <a:bodyPr/>
          <a:lstStyle/>
          <a:p>
            <a:r>
              <a:rPr lang="en-US" altLang="en-US" b="1" dirty="0"/>
              <a:t>Evaluating Labor Variances</a:t>
            </a:r>
          </a:p>
        </p:txBody>
      </p:sp>
      <p:sp>
        <p:nvSpPr>
          <p:cNvPr id="18" name="TextBox 17"/>
          <p:cNvSpPr txBox="1"/>
          <p:nvPr/>
        </p:nvSpPr>
        <p:spPr>
          <a:xfrm>
            <a:off x="482600" y="1389931"/>
            <a:ext cx="8153400" cy="707886"/>
          </a:xfrm>
          <a:prstGeom prst="rect">
            <a:avLst/>
          </a:prstGeom>
          <a:solidFill>
            <a:schemeClr val="bg1">
              <a:lumMod val="95000"/>
            </a:schemeClr>
          </a:solidFill>
        </p:spPr>
        <p:txBody>
          <a:bodyPr wrap="square" rtlCol="0">
            <a:spAutoFit/>
          </a:bodyPr>
          <a:lstStyle/>
          <a:p>
            <a:pPr algn="ctr"/>
            <a:r>
              <a:rPr lang="en-US" sz="2000" b="1" dirty="0"/>
              <a:t>One possible explanation of  G-Max’s labor rate and efficiency variances is the use of workers with different skill levels.</a:t>
            </a:r>
          </a:p>
        </p:txBody>
      </p:sp>
      <p:sp>
        <p:nvSpPr>
          <p:cNvPr id="20" name="TextBox 19"/>
          <p:cNvSpPr txBox="1"/>
          <p:nvPr/>
        </p:nvSpPr>
        <p:spPr>
          <a:xfrm>
            <a:off x="2209800" y="4191000"/>
            <a:ext cx="4724400" cy="1569660"/>
          </a:xfrm>
          <a:prstGeom prst="rect">
            <a:avLst/>
          </a:prstGeom>
          <a:noFill/>
        </p:spPr>
        <p:txBody>
          <a:bodyPr wrap="square" rtlCol="0">
            <a:spAutoFit/>
          </a:bodyPr>
          <a:lstStyle/>
          <a:p>
            <a:pPr algn="ctr"/>
            <a:r>
              <a:rPr lang="en-US" sz="2400" b="1" dirty="0">
                <a:solidFill>
                  <a:schemeClr val="accent1">
                    <a:lumMod val="50000"/>
                  </a:schemeClr>
                </a:solidFill>
              </a:rPr>
              <a:t>However, fewer labor hours might be required for the work resulting in a favorable efficiency variance.</a:t>
            </a:r>
          </a:p>
        </p:txBody>
      </p:sp>
      <p:sp>
        <p:nvSpPr>
          <p:cNvPr id="15" name="Rounded Rectangle 14"/>
          <p:cNvSpPr/>
          <p:nvPr/>
        </p:nvSpPr>
        <p:spPr>
          <a:xfrm>
            <a:off x="0" y="6629400"/>
            <a:ext cx="3884613" cy="1971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P3: </a:t>
            </a:r>
            <a:r>
              <a:rPr lang="en-US" sz="1100" dirty="0">
                <a:solidFill>
                  <a:prstClr val="black"/>
                </a:solidFill>
                <a:latin typeface="Calibri"/>
              </a:rPr>
              <a:t>Compute materials and labor variances.</a:t>
            </a:r>
            <a:endParaRPr lang="en-US" sz="1100" dirty="0"/>
          </a:p>
        </p:txBody>
      </p:sp>
      <p:sp>
        <p:nvSpPr>
          <p:cNvPr id="16" name="Rectangle 15">
            <a:extLst>
              <a:ext uri="{FF2B5EF4-FFF2-40B4-BE49-F238E27FC236}">
                <a16:creationId xmlns:a16="http://schemas.microsoft.com/office/drawing/2014/main" id="{4DCAB665-0CFC-F641-A688-02DF43D8EEE4}"/>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7" name="Slide Number Placeholder 7">
            <a:extLst>
              <a:ext uri="{FF2B5EF4-FFF2-40B4-BE49-F238E27FC236}">
                <a16:creationId xmlns:a16="http://schemas.microsoft.com/office/drawing/2014/main" id="{CADDC30A-1BA5-E240-BD48-BACAF2106B46}"/>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29</a:t>
            </a:fld>
            <a:endParaRPr lang="en-US" dirty="0">
              <a:solidFill>
                <a:schemeClr val="tx1">
                  <a:lumMod val="50000"/>
                  <a:lumOff val="50000"/>
                </a:schemeClr>
              </a:solidFill>
            </a:endParaRP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left)">
                                      <p:cBhvr>
                                        <p:cTn id="14" dur="2000"/>
                                        <p:tgtEl>
                                          <p:spTgt spid="19"/>
                                        </p:tgtEl>
                                      </p:cBhvr>
                                    </p:animEffect>
                                  </p:childTnLst>
                                </p:cTn>
                              </p:par>
                            </p:childTnLst>
                          </p:cTn>
                        </p:par>
                        <p:par>
                          <p:cTn id="15" fill="hold">
                            <p:stCondLst>
                              <p:cond delay="2000"/>
                            </p:stCondLst>
                            <p:childTnLst>
                              <p:par>
                                <p:cTn id="16" presetID="47" presetClass="entr" presetSubtype="0" fill="hold" grpId="0" nodeType="afterEffect">
                                  <p:stCondLst>
                                    <p:cond delay="150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1000"/>
                                        <p:tgtEl>
                                          <p:spTgt spid="20"/>
                                        </p:tgtEl>
                                      </p:cBhvr>
                                    </p:animEffect>
                                    <p:anim calcmode="lin" valueType="num">
                                      <p:cBhvr>
                                        <p:cTn id="19" dur="1000" fill="hold"/>
                                        <p:tgtEl>
                                          <p:spTgt spid="20"/>
                                        </p:tgtEl>
                                        <p:attrNameLst>
                                          <p:attrName>ppt_x</p:attrName>
                                        </p:attrNameLst>
                                      </p:cBhvr>
                                      <p:tavLst>
                                        <p:tav tm="0">
                                          <p:val>
                                            <p:strVal val="#ppt_x"/>
                                          </p:val>
                                        </p:tav>
                                        <p:tav tm="100000">
                                          <p:val>
                                            <p:strVal val="#ppt_x"/>
                                          </p:val>
                                        </p:tav>
                                      </p:tavLst>
                                    </p:anim>
                                    <p:anim calcmode="lin" valueType="num">
                                      <p:cBhvr>
                                        <p:cTn id="2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Rectangle 7"/>
          <p:cNvSpPr>
            <a:spLocks noGrp="1" noChangeArrowheads="1"/>
          </p:cNvSpPr>
          <p:nvPr>
            <p:ph type="title"/>
          </p:nvPr>
        </p:nvSpPr>
        <p:spPr>
          <a:xfrm>
            <a:off x="293688" y="274638"/>
            <a:ext cx="8534400" cy="1143000"/>
          </a:xfrm>
        </p:spPr>
        <p:txBody>
          <a:bodyPr/>
          <a:lstStyle/>
          <a:p>
            <a:r>
              <a:rPr lang="en-US" altLang="en-US" b="1" dirty="0"/>
              <a:t>Fixed and Flexible Budgets</a:t>
            </a:r>
          </a:p>
        </p:txBody>
      </p:sp>
      <p:sp>
        <p:nvSpPr>
          <p:cNvPr id="20" name="TextBox 19"/>
          <p:cNvSpPr txBox="1"/>
          <p:nvPr/>
        </p:nvSpPr>
        <p:spPr>
          <a:xfrm>
            <a:off x="325318" y="1219200"/>
            <a:ext cx="8088312" cy="4893647"/>
          </a:xfrm>
          <a:prstGeom prst="rect">
            <a:avLst/>
          </a:prstGeom>
          <a:solidFill>
            <a:schemeClr val="bg1">
              <a:lumMod val="95000"/>
            </a:schemeClr>
          </a:solidFill>
        </p:spPr>
        <p:txBody>
          <a:bodyPr wrap="square" rtlCol="0">
            <a:spAutoFit/>
          </a:bodyPr>
          <a:lstStyle/>
          <a:p>
            <a:r>
              <a:rPr lang="en-US" altLang="en-US" sz="2400" dirty="0"/>
              <a:t>Managers use budgets to control operations and see that planned objectives are met.</a:t>
            </a:r>
            <a:br>
              <a:rPr lang="en-US" altLang="en-US" sz="2400" dirty="0"/>
            </a:br>
            <a:endParaRPr lang="en-US" altLang="en-US" sz="2400" dirty="0"/>
          </a:p>
          <a:p>
            <a:pPr marL="342900" indent="-342900">
              <a:buFont typeface="Arial" panose="020B0604020202020204" pitchFamily="34" charset="0"/>
              <a:buChar char="•"/>
            </a:pPr>
            <a:r>
              <a:rPr lang="en-US" sz="2400" dirty="0"/>
              <a:t>A </a:t>
            </a:r>
            <a:r>
              <a:rPr lang="en-US" sz="2400" i="1" dirty="0"/>
              <a:t>master budget </a:t>
            </a:r>
            <a:r>
              <a:rPr lang="en-US" sz="2400" dirty="0"/>
              <a:t>based on a predicted level of activity for the budget period.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Two alternative approaches: </a:t>
            </a:r>
            <a:r>
              <a:rPr lang="en-US" sz="2400" i="1" dirty="0"/>
              <a:t>fixed </a:t>
            </a:r>
            <a:r>
              <a:rPr lang="en-US" sz="2400" dirty="0"/>
              <a:t>or </a:t>
            </a:r>
            <a:r>
              <a:rPr lang="en-US" sz="2400" i="1" dirty="0"/>
              <a:t>flexible budgeting</a:t>
            </a:r>
            <a:r>
              <a:rPr lang="en-US" sz="2400" dirty="0"/>
              <a:t>.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A </a:t>
            </a:r>
            <a:r>
              <a:rPr lang="en-US" sz="2400" b="1" dirty="0"/>
              <a:t>fixed budget, </a:t>
            </a:r>
            <a:r>
              <a:rPr lang="en-US" sz="2400" dirty="0"/>
              <a:t>or </a:t>
            </a:r>
            <a:r>
              <a:rPr lang="en-US" sz="2400" i="1" dirty="0"/>
              <a:t>static budget, </a:t>
            </a:r>
            <a:r>
              <a:rPr lang="en-US" sz="2400" dirty="0"/>
              <a:t>based on a single predicted amount of sales or other activity measure.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A </a:t>
            </a:r>
            <a:r>
              <a:rPr lang="en-US" sz="2400" b="1" dirty="0"/>
              <a:t>flexible budget, </a:t>
            </a:r>
            <a:r>
              <a:rPr lang="en-US" sz="2400" dirty="0"/>
              <a:t>or </a:t>
            </a:r>
            <a:r>
              <a:rPr lang="en-US" sz="2400" i="1" dirty="0"/>
              <a:t>variable budget, </a:t>
            </a:r>
            <a:r>
              <a:rPr lang="en-US" sz="2400" dirty="0"/>
              <a:t>based on several different amounts of sales.</a:t>
            </a:r>
            <a:endParaRPr lang="en-US" sz="2200" b="1" dirty="0"/>
          </a:p>
        </p:txBody>
      </p:sp>
      <p:sp>
        <p:nvSpPr>
          <p:cNvPr id="6" name="Rectangle 5">
            <a:extLst>
              <a:ext uri="{FF2B5EF4-FFF2-40B4-BE49-F238E27FC236}">
                <a16:creationId xmlns:a16="http://schemas.microsoft.com/office/drawing/2014/main" id="{0BD1096E-0349-4E47-B56F-9167FFA885CF}"/>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7" name="Slide Number Placeholder 7">
            <a:extLst>
              <a:ext uri="{FF2B5EF4-FFF2-40B4-BE49-F238E27FC236}">
                <a16:creationId xmlns:a16="http://schemas.microsoft.com/office/drawing/2014/main" id="{955CF507-5995-BA4F-9DBC-456EF369A61B}"/>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3</a:t>
            </a:fld>
            <a:endParaRPr lang="en-US" dirty="0">
              <a:solidFill>
                <a:schemeClr val="tx1">
                  <a:lumMod val="50000"/>
                  <a:lumOff val="50000"/>
                </a:schemeClr>
              </a:solidFill>
            </a:endParaRPr>
          </a:p>
        </p:txBody>
      </p:sp>
    </p:spTree>
  </p:cSld>
  <p:clrMapOvr>
    <a:masterClrMapping/>
  </p:clrMapOvr>
  <p:transition spd="med">
    <p:zo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reeform 2"/>
          <p:cNvSpPr>
            <a:spLocks/>
          </p:cNvSpPr>
          <p:nvPr/>
        </p:nvSpPr>
        <p:spPr bwMode="auto">
          <a:xfrm>
            <a:off x="304800" y="2667000"/>
            <a:ext cx="3962400" cy="2590800"/>
          </a:xfrm>
          <a:custGeom>
            <a:avLst/>
            <a:gdLst>
              <a:gd name="T0" fmla="*/ 2147483647 w 2751"/>
              <a:gd name="T1" fmla="*/ 0 h 1894"/>
              <a:gd name="T2" fmla="*/ 2147483647 w 2751"/>
              <a:gd name="T3" fmla="*/ 2147483647 h 1894"/>
              <a:gd name="T4" fmla="*/ 2147483647 w 2751"/>
              <a:gd name="T5" fmla="*/ 2147483647 h 1894"/>
              <a:gd name="T6" fmla="*/ 2147483647 w 2751"/>
              <a:gd name="T7" fmla="*/ 2147483647 h 1894"/>
              <a:gd name="T8" fmla="*/ 2147483647 w 2751"/>
              <a:gd name="T9" fmla="*/ 2147483647 h 1894"/>
              <a:gd name="T10" fmla="*/ 2147483647 w 2751"/>
              <a:gd name="T11" fmla="*/ 2147483647 h 1894"/>
              <a:gd name="T12" fmla="*/ 2147483647 w 2751"/>
              <a:gd name="T13" fmla="*/ 2147483647 h 1894"/>
              <a:gd name="T14" fmla="*/ 2147483647 w 2751"/>
              <a:gd name="T15" fmla="*/ 2147483647 h 1894"/>
              <a:gd name="T16" fmla="*/ 2147483647 w 2751"/>
              <a:gd name="T17" fmla="*/ 2147483647 h 1894"/>
              <a:gd name="T18" fmla="*/ 2147483647 w 2751"/>
              <a:gd name="T19" fmla="*/ 2147483647 h 1894"/>
              <a:gd name="T20" fmla="*/ 2147483647 w 2751"/>
              <a:gd name="T21" fmla="*/ 2147483647 h 1894"/>
              <a:gd name="T22" fmla="*/ 2147483647 w 2751"/>
              <a:gd name="T23" fmla="*/ 2147483647 h 1894"/>
              <a:gd name="T24" fmla="*/ 2147483647 w 2751"/>
              <a:gd name="T25" fmla="*/ 2147483647 h 1894"/>
              <a:gd name="T26" fmla="*/ 2147483647 w 2751"/>
              <a:gd name="T27" fmla="*/ 2147483647 h 1894"/>
              <a:gd name="T28" fmla="*/ 2147483647 w 2751"/>
              <a:gd name="T29" fmla="*/ 2147483647 h 1894"/>
              <a:gd name="T30" fmla="*/ 2147483647 w 2751"/>
              <a:gd name="T31" fmla="*/ 2147483647 h 1894"/>
              <a:gd name="T32" fmla="*/ 2147483647 w 2751"/>
              <a:gd name="T33" fmla="*/ 2147483647 h 1894"/>
              <a:gd name="T34" fmla="*/ 2147483647 w 2751"/>
              <a:gd name="T35" fmla="*/ 2147483647 h 1894"/>
              <a:gd name="T36" fmla="*/ 2147483647 w 2751"/>
              <a:gd name="T37" fmla="*/ 2147483647 h 1894"/>
              <a:gd name="T38" fmla="*/ 2147483647 w 2751"/>
              <a:gd name="T39" fmla="*/ 2147483647 h 1894"/>
              <a:gd name="T40" fmla="*/ 2147483647 w 2751"/>
              <a:gd name="T41" fmla="*/ 2147483647 h 1894"/>
              <a:gd name="T42" fmla="*/ 2147483647 w 2751"/>
              <a:gd name="T43" fmla="*/ 2147483647 h 1894"/>
              <a:gd name="T44" fmla="*/ 2147483647 w 2751"/>
              <a:gd name="T45" fmla="*/ 2147483647 h 1894"/>
              <a:gd name="T46" fmla="*/ 2147483647 w 2751"/>
              <a:gd name="T47" fmla="*/ 2147483647 h 1894"/>
              <a:gd name="T48" fmla="*/ 2147483647 w 2751"/>
              <a:gd name="T49" fmla="*/ 2147483647 h 1894"/>
              <a:gd name="T50" fmla="*/ 2147483647 w 2751"/>
              <a:gd name="T51" fmla="*/ 2147483647 h 1894"/>
              <a:gd name="T52" fmla="*/ 2147483647 w 2751"/>
              <a:gd name="T53" fmla="*/ 2147483647 h 1894"/>
              <a:gd name="T54" fmla="*/ 2147483647 w 2751"/>
              <a:gd name="T55" fmla="*/ 2147483647 h 1894"/>
              <a:gd name="T56" fmla="*/ 2147483647 w 2751"/>
              <a:gd name="T57" fmla="*/ 2147483647 h 1894"/>
              <a:gd name="T58" fmla="*/ 2147483647 w 2751"/>
              <a:gd name="T59" fmla="*/ 2147483647 h 1894"/>
              <a:gd name="T60" fmla="*/ 2147483647 w 2751"/>
              <a:gd name="T61" fmla="*/ 2147483647 h 1894"/>
              <a:gd name="T62" fmla="*/ 2147483647 w 2751"/>
              <a:gd name="T63" fmla="*/ 2147483647 h 1894"/>
              <a:gd name="T64" fmla="*/ 2147483647 w 2751"/>
              <a:gd name="T65" fmla="*/ 2147483647 h 1894"/>
              <a:gd name="T66" fmla="*/ 2147483647 w 2751"/>
              <a:gd name="T67" fmla="*/ 2147483647 h 1894"/>
              <a:gd name="T68" fmla="*/ 2147483647 w 2751"/>
              <a:gd name="T69" fmla="*/ 2147483647 h 1894"/>
              <a:gd name="T70" fmla="*/ 2147483647 w 2751"/>
              <a:gd name="T71" fmla="*/ 2147483647 h 1894"/>
              <a:gd name="T72" fmla="*/ 2147483647 w 2751"/>
              <a:gd name="T73" fmla="*/ 2147483647 h 1894"/>
              <a:gd name="T74" fmla="*/ 2147483647 w 2751"/>
              <a:gd name="T75" fmla="*/ 2147483647 h 1894"/>
              <a:gd name="T76" fmla="*/ 2147483647 w 2751"/>
              <a:gd name="T77" fmla="*/ 2147483647 h 1894"/>
              <a:gd name="T78" fmla="*/ 2147483647 w 2751"/>
              <a:gd name="T79" fmla="*/ 2147483647 h 1894"/>
              <a:gd name="T80" fmla="*/ 2147483647 w 2751"/>
              <a:gd name="T81" fmla="*/ 2147483647 h 1894"/>
              <a:gd name="T82" fmla="*/ 2147483647 w 2751"/>
              <a:gd name="T83" fmla="*/ 2147483647 h 1894"/>
              <a:gd name="T84" fmla="*/ 2147483647 w 2751"/>
              <a:gd name="T85" fmla="*/ 2147483647 h 1894"/>
              <a:gd name="T86" fmla="*/ 2147483647 w 2751"/>
              <a:gd name="T87" fmla="*/ 2147483647 h 1894"/>
              <a:gd name="T88" fmla="*/ 2147483647 w 2751"/>
              <a:gd name="T89" fmla="*/ 2147483647 h 1894"/>
              <a:gd name="T90" fmla="*/ 2147483647 w 2751"/>
              <a:gd name="T91" fmla="*/ 2147483647 h 1894"/>
              <a:gd name="T92" fmla="*/ 2147483647 w 2751"/>
              <a:gd name="T93" fmla="*/ 2147483647 h 1894"/>
              <a:gd name="T94" fmla="*/ 2147483647 w 2751"/>
              <a:gd name="T95" fmla="*/ 2147483647 h 1894"/>
              <a:gd name="T96" fmla="*/ 2147483647 w 2751"/>
              <a:gd name="T97" fmla="*/ 2147483647 h 1894"/>
              <a:gd name="T98" fmla="*/ 0 w 2751"/>
              <a:gd name="T99" fmla="*/ 2147483647 h 1894"/>
              <a:gd name="T100" fmla="*/ 0 w 2751"/>
              <a:gd name="T101" fmla="*/ 2147483647 h 1894"/>
              <a:gd name="T102" fmla="*/ 2147483647 w 2751"/>
              <a:gd name="T103" fmla="*/ 2147483647 h 1894"/>
              <a:gd name="T104" fmla="*/ 2147483647 w 2751"/>
              <a:gd name="T105" fmla="*/ 2147483647 h 1894"/>
              <a:gd name="T106" fmla="*/ 2147483647 w 2751"/>
              <a:gd name="T107" fmla="*/ 2147483647 h 1894"/>
              <a:gd name="T108" fmla="*/ 2147483647 w 2751"/>
              <a:gd name="T109" fmla="*/ 2147483647 h 1894"/>
              <a:gd name="T110" fmla="*/ 2147483647 w 2751"/>
              <a:gd name="T111" fmla="*/ 2147483647 h 1894"/>
              <a:gd name="T112" fmla="*/ 2147483647 w 2751"/>
              <a:gd name="T113" fmla="*/ 2147483647 h 1894"/>
              <a:gd name="T114" fmla="*/ 2147483647 w 2751"/>
              <a:gd name="T115" fmla="*/ 2147483647 h 1894"/>
              <a:gd name="T116" fmla="*/ 2147483647 w 2751"/>
              <a:gd name="T117" fmla="*/ 0 h 1894"/>
              <a:gd name="T118" fmla="*/ 2147483647 w 2751"/>
              <a:gd name="T119" fmla="*/ 0 h 189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751"/>
              <a:gd name="T181" fmla="*/ 0 h 1894"/>
              <a:gd name="T182" fmla="*/ 2751 w 2751"/>
              <a:gd name="T183" fmla="*/ 1894 h 189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751" h="1894">
                <a:moveTo>
                  <a:pt x="2567" y="0"/>
                </a:moveTo>
                <a:lnTo>
                  <a:pt x="2597" y="8"/>
                </a:lnTo>
                <a:lnTo>
                  <a:pt x="2632" y="23"/>
                </a:lnTo>
                <a:lnTo>
                  <a:pt x="2663" y="42"/>
                </a:lnTo>
                <a:lnTo>
                  <a:pt x="2687" y="66"/>
                </a:lnTo>
                <a:lnTo>
                  <a:pt x="2709" y="93"/>
                </a:lnTo>
                <a:lnTo>
                  <a:pt x="2728" y="125"/>
                </a:lnTo>
                <a:lnTo>
                  <a:pt x="2742" y="159"/>
                </a:lnTo>
                <a:lnTo>
                  <a:pt x="2750" y="194"/>
                </a:lnTo>
                <a:lnTo>
                  <a:pt x="2750" y="1314"/>
                </a:lnTo>
                <a:lnTo>
                  <a:pt x="2740" y="1361"/>
                </a:lnTo>
                <a:lnTo>
                  <a:pt x="2726" y="1422"/>
                </a:lnTo>
                <a:lnTo>
                  <a:pt x="2705" y="1481"/>
                </a:lnTo>
                <a:lnTo>
                  <a:pt x="2679" y="1536"/>
                </a:lnTo>
                <a:lnTo>
                  <a:pt x="2650" y="1591"/>
                </a:lnTo>
                <a:lnTo>
                  <a:pt x="2616" y="1642"/>
                </a:lnTo>
                <a:lnTo>
                  <a:pt x="2575" y="1688"/>
                </a:lnTo>
                <a:lnTo>
                  <a:pt x="2532" y="1735"/>
                </a:lnTo>
                <a:lnTo>
                  <a:pt x="2485" y="1771"/>
                </a:lnTo>
                <a:lnTo>
                  <a:pt x="2436" y="1804"/>
                </a:lnTo>
                <a:lnTo>
                  <a:pt x="2384" y="1836"/>
                </a:lnTo>
                <a:lnTo>
                  <a:pt x="2326" y="1859"/>
                </a:lnTo>
                <a:lnTo>
                  <a:pt x="2271" y="1879"/>
                </a:lnTo>
                <a:lnTo>
                  <a:pt x="2212" y="1893"/>
                </a:lnTo>
                <a:lnTo>
                  <a:pt x="2243" y="1885"/>
                </a:lnTo>
                <a:lnTo>
                  <a:pt x="2274" y="1872"/>
                </a:lnTo>
                <a:lnTo>
                  <a:pt x="2302" y="1853"/>
                </a:lnTo>
                <a:lnTo>
                  <a:pt x="2325" y="1832"/>
                </a:lnTo>
                <a:lnTo>
                  <a:pt x="2343" y="1804"/>
                </a:lnTo>
                <a:lnTo>
                  <a:pt x="2361" y="1777"/>
                </a:lnTo>
                <a:lnTo>
                  <a:pt x="2371" y="1745"/>
                </a:lnTo>
                <a:lnTo>
                  <a:pt x="2373" y="1711"/>
                </a:lnTo>
                <a:lnTo>
                  <a:pt x="2373" y="1677"/>
                </a:lnTo>
                <a:lnTo>
                  <a:pt x="2369" y="1644"/>
                </a:lnTo>
                <a:lnTo>
                  <a:pt x="2357" y="1617"/>
                </a:lnTo>
                <a:lnTo>
                  <a:pt x="2341" y="1585"/>
                </a:lnTo>
                <a:lnTo>
                  <a:pt x="2318" y="1559"/>
                </a:lnTo>
                <a:lnTo>
                  <a:pt x="2294" y="1540"/>
                </a:lnTo>
                <a:lnTo>
                  <a:pt x="2267" y="1523"/>
                </a:lnTo>
                <a:lnTo>
                  <a:pt x="2237" y="1513"/>
                </a:lnTo>
                <a:lnTo>
                  <a:pt x="2212" y="1506"/>
                </a:lnTo>
                <a:lnTo>
                  <a:pt x="181" y="1506"/>
                </a:lnTo>
                <a:lnTo>
                  <a:pt x="149" y="1500"/>
                </a:lnTo>
                <a:lnTo>
                  <a:pt x="118" y="1485"/>
                </a:lnTo>
                <a:lnTo>
                  <a:pt x="87" y="1466"/>
                </a:lnTo>
                <a:lnTo>
                  <a:pt x="61" y="1441"/>
                </a:lnTo>
                <a:lnTo>
                  <a:pt x="41" y="1413"/>
                </a:lnTo>
                <a:lnTo>
                  <a:pt x="20" y="1384"/>
                </a:lnTo>
                <a:lnTo>
                  <a:pt x="8" y="1350"/>
                </a:lnTo>
                <a:lnTo>
                  <a:pt x="0" y="1314"/>
                </a:lnTo>
                <a:lnTo>
                  <a:pt x="0" y="194"/>
                </a:lnTo>
                <a:lnTo>
                  <a:pt x="8" y="159"/>
                </a:lnTo>
                <a:lnTo>
                  <a:pt x="20" y="125"/>
                </a:lnTo>
                <a:lnTo>
                  <a:pt x="39" y="95"/>
                </a:lnTo>
                <a:lnTo>
                  <a:pt x="59" y="66"/>
                </a:lnTo>
                <a:lnTo>
                  <a:pt x="87" y="42"/>
                </a:lnTo>
                <a:lnTo>
                  <a:pt x="116" y="23"/>
                </a:lnTo>
                <a:lnTo>
                  <a:pt x="149" y="8"/>
                </a:lnTo>
                <a:lnTo>
                  <a:pt x="181" y="0"/>
                </a:lnTo>
                <a:lnTo>
                  <a:pt x="2567" y="0"/>
                </a:lnTo>
              </a:path>
            </a:pathLst>
          </a:custGeom>
          <a:solidFill>
            <a:srgbClr val="CCECFF"/>
          </a:solidFill>
          <a:ln w="12700" cap="rnd">
            <a:solidFill>
              <a:srgbClr val="000000"/>
            </a:solidFill>
            <a:round/>
            <a:headEnd/>
            <a:tailEnd/>
          </a:ln>
        </p:spPr>
        <p:txBody>
          <a:bodyPr/>
          <a:lstStyle/>
          <a:p>
            <a:endParaRPr lang="en-GB" dirty="0"/>
          </a:p>
        </p:txBody>
      </p:sp>
      <p:sp>
        <p:nvSpPr>
          <p:cNvPr id="29699" name="Rectangle 3"/>
          <p:cNvSpPr>
            <a:spLocks noChangeArrowheads="1"/>
          </p:cNvSpPr>
          <p:nvPr/>
        </p:nvSpPr>
        <p:spPr bwMode="auto">
          <a:xfrm>
            <a:off x="304800" y="2819400"/>
            <a:ext cx="3962400" cy="17343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90000"/>
              </a:lnSpc>
              <a:spcBef>
                <a:spcPct val="40000"/>
              </a:spcBef>
            </a:pPr>
            <a:r>
              <a:rPr lang="en-US" altLang="en-US" sz="2300" b="1" dirty="0">
                <a:latin typeface="Arial Narrow" pitchFamily="34" charset="0"/>
              </a:rPr>
              <a:t>I am not responsible for the unfavorable labor efficiency variance.</a:t>
            </a:r>
          </a:p>
          <a:p>
            <a:pPr algn="ctr" eaLnBrk="1" hangingPunct="1">
              <a:lnSpc>
                <a:spcPct val="90000"/>
              </a:lnSpc>
              <a:spcBef>
                <a:spcPct val="40000"/>
              </a:spcBef>
            </a:pPr>
            <a:r>
              <a:rPr lang="en-US" altLang="en-US" sz="2300" b="1" dirty="0">
                <a:latin typeface="Arial Narrow" pitchFamily="34" charset="0"/>
              </a:rPr>
              <a:t> You purchased cheap material, </a:t>
            </a:r>
            <a:br>
              <a:rPr lang="en-US" altLang="en-US" sz="2300" b="1" dirty="0">
                <a:latin typeface="Arial Narrow" pitchFamily="34" charset="0"/>
              </a:rPr>
            </a:br>
            <a:r>
              <a:rPr lang="en-US" altLang="en-US" sz="2300" b="1" dirty="0">
                <a:latin typeface="Arial Narrow" pitchFamily="34" charset="0"/>
              </a:rPr>
              <a:t>so it took more time to process it. </a:t>
            </a:r>
          </a:p>
        </p:txBody>
      </p:sp>
      <p:grpSp>
        <p:nvGrpSpPr>
          <p:cNvPr id="2" name="Group 10"/>
          <p:cNvGrpSpPr>
            <a:grpSpLocks/>
          </p:cNvGrpSpPr>
          <p:nvPr/>
        </p:nvGrpSpPr>
        <p:grpSpPr bwMode="auto">
          <a:xfrm>
            <a:off x="4724400" y="2819400"/>
            <a:ext cx="3200400" cy="2133456"/>
            <a:chOff x="3360" y="1536"/>
            <a:chExt cx="2161" cy="1425"/>
          </a:xfrm>
        </p:grpSpPr>
        <p:sp>
          <p:nvSpPr>
            <p:cNvPr id="29705" name="Freeform 5"/>
            <p:cNvSpPr>
              <a:spLocks/>
            </p:cNvSpPr>
            <p:nvPr/>
          </p:nvSpPr>
          <p:spPr bwMode="auto">
            <a:xfrm>
              <a:off x="3360" y="1536"/>
              <a:ext cx="2161" cy="1425"/>
            </a:xfrm>
            <a:custGeom>
              <a:avLst/>
              <a:gdLst>
                <a:gd name="T0" fmla="*/ 144 w 2161"/>
                <a:gd name="T1" fmla="*/ 0 h 1687"/>
                <a:gd name="T2" fmla="*/ 120 w 2161"/>
                <a:gd name="T3" fmla="*/ 8 h 1687"/>
                <a:gd name="T4" fmla="*/ 93 w 2161"/>
                <a:gd name="T5" fmla="*/ 21 h 1687"/>
                <a:gd name="T6" fmla="*/ 69 w 2161"/>
                <a:gd name="T7" fmla="*/ 38 h 1687"/>
                <a:gd name="T8" fmla="*/ 50 w 2161"/>
                <a:gd name="T9" fmla="*/ 58 h 1687"/>
                <a:gd name="T10" fmla="*/ 32 w 2161"/>
                <a:gd name="T11" fmla="*/ 83 h 1687"/>
                <a:gd name="T12" fmla="*/ 17 w 2161"/>
                <a:gd name="T13" fmla="*/ 111 h 1687"/>
                <a:gd name="T14" fmla="*/ 6 w 2161"/>
                <a:gd name="T15" fmla="*/ 142 h 1687"/>
                <a:gd name="T16" fmla="*/ 0 w 2161"/>
                <a:gd name="T17" fmla="*/ 173 h 1687"/>
                <a:gd name="T18" fmla="*/ 0 w 2161"/>
                <a:gd name="T19" fmla="*/ 1171 h 1687"/>
                <a:gd name="T20" fmla="*/ 8 w 2161"/>
                <a:gd name="T21" fmla="*/ 1212 h 1687"/>
                <a:gd name="T22" fmla="*/ 19 w 2161"/>
                <a:gd name="T23" fmla="*/ 1267 h 1687"/>
                <a:gd name="T24" fmla="*/ 35 w 2161"/>
                <a:gd name="T25" fmla="*/ 1319 h 1687"/>
                <a:gd name="T26" fmla="*/ 56 w 2161"/>
                <a:gd name="T27" fmla="*/ 1368 h 1687"/>
                <a:gd name="T28" fmla="*/ 78 w 2161"/>
                <a:gd name="T29" fmla="*/ 1417 h 1687"/>
                <a:gd name="T30" fmla="*/ 105 w 2161"/>
                <a:gd name="T31" fmla="*/ 1462 h 1687"/>
                <a:gd name="T32" fmla="*/ 138 w 2161"/>
                <a:gd name="T33" fmla="*/ 1504 h 1687"/>
                <a:gd name="T34" fmla="*/ 171 w 2161"/>
                <a:gd name="T35" fmla="*/ 1545 h 1687"/>
                <a:gd name="T36" fmla="*/ 208 w 2161"/>
                <a:gd name="T37" fmla="*/ 1577 h 1687"/>
                <a:gd name="T38" fmla="*/ 246 w 2161"/>
                <a:gd name="T39" fmla="*/ 1607 h 1687"/>
                <a:gd name="T40" fmla="*/ 288 w 2161"/>
                <a:gd name="T41" fmla="*/ 1636 h 1687"/>
                <a:gd name="T42" fmla="*/ 333 w 2161"/>
                <a:gd name="T43" fmla="*/ 1656 h 1687"/>
                <a:gd name="T44" fmla="*/ 376 w 2161"/>
                <a:gd name="T45" fmla="*/ 1673 h 1687"/>
                <a:gd name="T46" fmla="*/ 422 w 2161"/>
                <a:gd name="T47" fmla="*/ 1686 h 1687"/>
                <a:gd name="T48" fmla="*/ 398 w 2161"/>
                <a:gd name="T49" fmla="*/ 1678 h 1687"/>
                <a:gd name="T50" fmla="*/ 374 w 2161"/>
                <a:gd name="T51" fmla="*/ 1667 h 1687"/>
                <a:gd name="T52" fmla="*/ 352 w 2161"/>
                <a:gd name="T53" fmla="*/ 1650 h 1687"/>
                <a:gd name="T54" fmla="*/ 334 w 2161"/>
                <a:gd name="T55" fmla="*/ 1631 h 1687"/>
                <a:gd name="T56" fmla="*/ 320 w 2161"/>
                <a:gd name="T57" fmla="*/ 1607 h 1687"/>
                <a:gd name="T58" fmla="*/ 306 w 2161"/>
                <a:gd name="T59" fmla="*/ 1583 h 1687"/>
                <a:gd name="T60" fmla="*/ 298 w 2161"/>
                <a:gd name="T61" fmla="*/ 1555 h 1687"/>
                <a:gd name="T62" fmla="*/ 296 w 2161"/>
                <a:gd name="T63" fmla="*/ 1524 h 1687"/>
                <a:gd name="T64" fmla="*/ 296 w 2161"/>
                <a:gd name="T65" fmla="*/ 1494 h 1687"/>
                <a:gd name="T66" fmla="*/ 299 w 2161"/>
                <a:gd name="T67" fmla="*/ 1465 h 1687"/>
                <a:gd name="T68" fmla="*/ 309 w 2161"/>
                <a:gd name="T69" fmla="*/ 1440 h 1687"/>
                <a:gd name="T70" fmla="*/ 321 w 2161"/>
                <a:gd name="T71" fmla="*/ 1411 h 1687"/>
                <a:gd name="T72" fmla="*/ 339 w 2161"/>
                <a:gd name="T73" fmla="*/ 1389 h 1687"/>
                <a:gd name="T74" fmla="*/ 358 w 2161"/>
                <a:gd name="T75" fmla="*/ 1372 h 1687"/>
                <a:gd name="T76" fmla="*/ 379 w 2161"/>
                <a:gd name="T77" fmla="*/ 1357 h 1687"/>
                <a:gd name="T78" fmla="*/ 403 w 2161"/>
                <a:gd name="T79" fmla="*/ 1348 h 1687"/>
                <a:gd name="T80" fmla="*/ 422 w 2161"/>
                <a:gd name="T81" fmla="*/ 1342 h 1687"/>
                <a:gd name="T82" fmla="*/ 2018 w 2161"/>
                <a:gd name="T83" fmla="*/ 1342 h 1687"/>
                <a:gd name="T84" fmla="*/ 2043 w 2161"/>
                <a:gd name="T85" fmla="*/ 1336 h 1687"/>
                <a:gd name="T86" fmla="*/ 2067 w 2161"/>
                <a:gd name="T87" fmla="*/ 1323 h 1687"/>
                <a:gd name="T88" fmla="*/ 2091 w 2161"/>
                <a:gd name="T89" fmla="*/ 1306 h 1687"/>
                <a:gd name="T90" fmla="*/ 2112 w 2161"/>
                <a:gd name="T91" fmla="*/ 1283 h 1687"/>
                <a:gd name="T92" fmla="*/ 2128 w 2161"/>
                <a:gd name="T93" fmla="*/ 1259 h 1687"/>
                <a:gd name="T94" fmla="*/ 2144 w 2161"/>
                <a:gd name="T95" fmla="*/ 1233 h 1687"/>
                <a:gd name="T96" fmla="*/ 2154 w 2161"/>
                <a:gd name="T97" fmla="*/ 1202 h 1687"/>
                <a:gd name="T98" fmla="*/ 2160 w 2161"/>
                <a:gd name="T99" fmla="*/ 1171 h 1687"/>
                <a:gd name="T100" fmla="*/ 2160 w 2161"/>
                <a:gd name="T101" fmla="*/ 173 h 1687"/>
                <a:gd name="T102" fmla="*/ 2154 w 2161"/>
                <a:gd name="T103" fmla="*/ 142 h 1687"/>
                <a:gd name="T104" fmla="*/ 2144 w 2161"/>
                <a:gd name="T105" fmla="*/ 111 h 1687"/>
                <a:gd name="T106" fmla="*/ 2130 w 2161"/>
                <a:gd name="T107" fmla="*/ 85 h 1687"/>
                <a:gd name="T108" fmla="*/ 2114 w 2161"/>
                <a:gd name="T109" fmla="*/ 58 h 1687"/>
                <a:gd name="T110" fmla="*/ 2091 w 2161"/>
                <a:gd name="T111" fmla="*/ 38 h 1687"/>
                <a:gd name="T112" fmla="*/ 2069 w 2161"/>
                <a:gd name="T113" fmla="*/ 21 h 1687"/>
                <a:gd name="T114" fmla="*/ 2043 w 2161"/>
                <a:gd name="T115" fmla="*/ 8 h 1687"/>
                <a:gd name="T116" fmla="*/ 2018 w 2161"/>
                <a:gd name="T117" fmla="*/ 0 h 1687"/>
                <a:gd name="T118" fmla="*/ 144 w 2161"/>
                <a:gd name="T119" fmla="*/ 0 h 168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61"/>
                <a:gd name="T181" fmla="*/ 0 h 1687"/>
                <a:gd name="T182" fmla="*/ 2161 w 2161"/>
                <a:gd name="T183" fmla="*/ 1687 h 168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61" h="1687">
                  <a:moveTo>
                    <a:pt x="144" y="0"/>
                  </a:moveTo>
                  <a:lnTo>
                    <a:pt x="120" y="8"/>
                  </a:lnTo>
                  <a:lnTo>
                    <a:pt x="93" y="21"/>
                  </a:lnTo>
                  <a:lnTo>
                    <a:pt x="69" y="38"/>
                  </a:lnTo>
                  <a:lnTo>
                    <a:pt x="50" y="58"/>
                  </a:lnTo>
                  <a:lnTo>
                    <a:pt x="32" y="83"/>
                  </a:lnTo>
                  <a:lnTo>
                    <a:pt x="17" y="111"/>
                  </a:lnTo>
                  <a:lnTo>
                    <a:pt x="6" y="142"/>
                  </a:lnTo>
                  <a:lnTo>
                    <a:pt x="0" y="173"/>
                  </a:lnTo>
                  <a:lnTo>
                    <a:pt x="0" y="1171"/>
                  </a:lnTo>
                  <a:lnTo>
                    <a:pt x="8" y="1212"/>
                  </a:lnTo>
                  <a:lnTo>
                    <a:pt x="19" y="1267"/>
                  </a:lnTo>
                  <a:lnTo>
                    <a:pt x="35" y="1319"/>
                  </a:lnTo>
                  <a:lnTo>
                    <a:pt x="56" y="1368"/>
                  </a:lnTo>
                  <a:lnTo>
                    <a:pt x="78" y="1417"/>
                  </a:lnTo>
                  <a:lnTo>
                    <a:pt x="105" y="1462"/>
                  </a:lnTo>
                  <a:lnTo>
                    <a:pt x="138" y="1504"/>
                  </a:lnTo>
                  <a:lnTo>
                    <a:pt x="171" y="1545"/>
                  </a:lnTo>
                  <a:lnTo>
                    <a:pt x="208" y="1577"/>
                  </a:lnTo>
                  <a:lnTo>
                    <a:pt x="246" y="1607"/>
                  </a:lnTo>
                  <a:lnTo>
                    <a:pt x="288" y="1636"/>
                  </a:lnTo>
                  <a:lnTo>
                    <a:pt x="333" y="1656"/>
                  </a:lnTo>
                  <a:lnTo>
                    <a:pt x="376" y="1673"/>
                  </a:lnTo>
                  <a:lnTo>
                    <a:pt x="422" y="1686"/>
                  </a:lnTo>
                  <a:lnTo>
                    <a:pt x="398" y="1678"/>
                  </a:lnTo>
                  <a:lnTo>
                    <a:pt x="374" y="1667"/>
                  </a:lnTo>
                  <a:lnTo>
                    <a:pt x="352" y="1650"/>
                  </a:lnTo>
                  <a:lnTo>
                    <a:pt x="334" y="1631"/>
                  </a:lnTo>
                  <a:lnTo>
                    <a:pt x="320" y="1607"/>
                  </a:lnTo>
                  <a:lnTo>
                    <a:pt x="306" y="1583"/>
                  </a:lnTo>
                  <a:lnTo>
                    <a:pt x="298" y="1555"/>
                  </a:lnTo>
                  <a:lnTo>
                    <a:pt x="296" y="1524"/>
                  </a:lnTo>
                  <a:lnTo>
                    <a:pt x="296" y="1494"/>
                  </a:lnTo>
                  <a:lnTo>
                    <a:pt x="299" y="1465"/>
                  </a:lnTo>
                  <a:lnTo>
                    <a:pt x="309" y="1440"/>
                  </a:lnTo>
                  <a:lnTo>
                    <a:pt x="321" y="1411"/>
                  </a:lnTo>
                  <a:lnTo>
                    <a:pt x="339" y="1389"/>
                  </a:lnTo>
                  <a:lnTo>
                    <a:pt x="358" y="1372"/>
                  </a:lnTo>
                  <a:lnTo>
                    <a:pt x="379" y="1357"/>
                  </a:lnTo>
                  <a:lnTo>
                    <a:pt x="403" y="1348"/>
                  </a:lnTo>
                  <a:lnTo>
                    <a:pt x="422" y="1342"/>
                  </a:lnTo>
                  <a:lnTo>
                    <a:pt x="2018" y="1342"/>
                  </a:lnTo>
                  <a:lnTo>
                    <a:pt x="2043" y="1336"/>
                  </a:lnTo>
                  <a:lnTo>
                    <a:pt x="2067" y="1323"/>
                  </a:lnTo>
                  <a:lnTo>
                    <a:pt x="2091" y="1306"/>
                  </a:lnTo>
                  <a:lnTo>
                    <a:pt x="2112" y="1283"/>
                  </a:lnTo>
                  <a:lnTo>
                    <a:pt x="2128" y="1259"/>
                  </a:lnTo>
                  <a:lnTo>
                    <a:pt x="2144" y="1233"/>
                  </a:lnTo>
                  <a:lnTo>
                    <a:pt x="2154" y="1202"/>
                  </a:lnTo>
                  <a:lnTo>
                    <a:pt x="2160" y="1171"/>
                  </a:lnTo>
                  <a:lnTo>
                    <a:pt x="2160" y="173"/>
                  </a:lnTo>
                  <a:lnTo>
                    <a:pt x="2154" y="142"/>
                  </a:lnTo>
                  <a:lnTo>
                    <a:pt x="2144" y="111"/>
                  </a:lnTo>
                  <a:lnTo>
                    <a:pt x="2130" y="85"/>
                  </a:lnTo>
                  <a:lnTo>
                    <a:pt x="2114" y="58"/>
                  </a:lnTo>
                  <a:lnTo>
                    <a:pt x="2091" y="38"/>
                  </a:lnTo>
                  <a:lnTo>
                    <a:pt x="2069" y="21"/>
                  </a:lnTo>
                  <a:lnTo>
                    <a:pt x="2043" y="8"/>
                  </a:lnTo>
                  <a:lnTo>
                    <a:pt x="2018" y="0"/>
                  </a:lnTo>
                  <a:lnTo>
                    <a:pt x="144" y="0"/>
                  </a:lnTo>
                </a:path>
              </a:pathLst>
            </a:custGeom>
            <a:solidFill>
              <a:srgbClr val="F6E9B4"/>
            </a:solidFill>
            <a:ln w="12700" cap="rnd">
              <a:solidFill>
                <a:srgbClr val="000000"/>
              </a:solidFill>
              <a:round/>
              <a:headEnd/>
              <a:tailEnd/>
            </a:ln>
          </p:spPr>
          <p:txBody>
            <a:bodyPr/>
            <a:lstStyle/>
            <a:p>
              <a:endParaRPr lang="en-GB" dirty="0">
                <a:solidFill>
                  <a:schemeClr val="accent1">
                    <a:lumMod val="50000"/>
                  </a:schemeClr>
                </a:solidFill>
              </a:endParaRPr>
            </a:p>
          </p:txBody>
        </p:sp>
        <p:sp>
          <p:nvSpPr>
            <p:cNvPr id="29706" name="Rectangle 6"/>
            <p:cNvSpPr>
              <a:spLocks noChangeArrowheads="1"/>
            </p:cNvSpPr>
            <p:nvPr/>
          </p:nvSpPr>
          <p:spPr bwMode="auto">
            <a:xfrm>
              <a:off x="3360" y="1587"/>
              <a:ext cx="2128" cy="12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90000"/>
                </a:lnSpc>
                <a:spcBef>
                  <a:spcPct val="40000"/>
                </a:spcBef>
              </a:pPr>
              <a:r>
                <a:rPr lang="en-US" altLang="en-US" sz="2400" b="1" dirty="0">
                  <a:solidFill>
                    <a:schemeClr val="accent1">
                      <a:lumMod val="50000"/>
                    </a:schemeClr>
                  </a:solidFill>
                  <a:latin typeface="Arial Narrow" pitchFamily="34" charset="0"/>
                </a:rPr>
                <a:t>You used too much time because of poorly trained workers and poor supervision.</a:t>
              </a:r>
            </a:p>
            <a:p>
              <a:pPr algn="ctr" eaLnBrk="1" hangingPunct="1">
                <a:lnSpc>
                  <a:spcPct val="90000"/>
                </a:lnSpc>
                <a:spcBef>
                  <a:spcPct val="40000"/>
                </a:spcBef>
              </a:pPr>
              <a:endParaRPr lang="en-US" altLang="en-US" sz="2400" b="1" dirty="0">
                <a:solidFill>
                  <a:schemeClr val="accent1">
                    <a:lumMod val="50000"/>
                  </a:schemeClr>
                </a:solidFill>
                <a:latin typeface="Arial Narrow" pitchFamily="34" charset="0"/>
              </a:endParaRPr>
            </a:p>
          </p:txBody>
        </p:sp>
      </p:grpSp>
      <p:sp>
        <p:nvSpPr>
          <p:cNvPr id="29703" name="Rectangle 20"/>
          <p:cNvSpPr>
            <a:spLocks noGrp="1" noChangeArrowheads="1"/>
          </p:cNvSpPr>
          <p:nvPr>
            <p:ph type="title"/>
          </p:nvPr>
        </p:nvSpPr>
        <p:spPr>
          <a:xfrm>
            <a:off x="293688" y="274638"/>
            <a:ext cx="8534400" cy="1143000"/>
          </a:xfrm>
        </p:spPr>
        <p:txBody>
          <a:bodyPr/>
          <a:lstStyle/>
          <a:p>
            <a:r>
              <a:rPr lang="en-US" altLang="en-US" b="1" dirty="0"/>
              <a:t>Labor Cost Variances </a:t>
            </a:r>
            <a:r>
              <a:rPr lang="en-US" altLang="en-US" sz="3600" b="1" dirty="0"/>
              <a:t>(Pt. 2)</a:t>
            </a:r>
            <a:endParaRPr lang="en-US" altLang="en-US" b="1" dirty="0"/>
          </a:p>
        </p:txBody>
      </p:sp>
      <p:sp>
        <p:nvSpPr>
          <p:cNvPr id="14" name="TextBox 13"/>
          <p:cNvSpPr txBox="1"/>
          <p:nvPr/>
        </p:nvSpPr>
        <p:spPr>
          <a:xfrm>
            <a:off x="1066800" y="1143000"/>
            <a:ext cx="7162800" cy="461665"/>
          </a:xfrm>
          <a:prstGeom prst="rect">
            <a:avLst/>
          </a:prstGeom>
          <a:solidFill>
            <a:schemeClr val="bg1">
              <a:lumMod val="95000"/>
            </a:schemeClr>
          </a:solidFill>
          <a:ln>
            <a:solidFill>
              <a:schemeClr val="accent1">
                <a:lumMod val="50000"/>
              </a:schemeClr>
            </a:solidFill>
          </a:ln>
        </p:spPr>
        <p:txBody>
          <a:bodyPr wrap="square" rtlCol="0">
            <a:spAutoFit/>
          </a:bodyPr>
          <a:lstStyle/>
          <a:p>
            <a:r>
              <a:rPr lang="en-US" sz="2400" dirty="0"/>
              <a:t>Who is responsible for material cost variances??</a:t>
            </a:r>
          </a:p>
        </p:txBody>
      </p:sp>
      <p:sp>
        <p:nvSpPr>
          <p:cNvPr id="15" name="Rectangle 8"/>
          <p:cNvSpPr>
            <a:spLocks noChangeArrowheads="1"/>
          </p:cNvSpPr>
          <p:nvPr/>
        </p:nvSpPr>
        <p:spPr bwMode="auto">
          <a:xfrm>
            <a:off x="685800" y="1676400"/>
            <a:ext cx="7848600" cy="828432"/>
          </a:xfrm>
          <a:prstGeom prst="rect">
            <a:avLst/>
          </a:prstGeom>
          <a:solidFill>
            <a:schemeClr val="accent1">
              <a:lumMod val="20000"/>
              <a:lumOff val="80000"/>
            </a:schemeClr>
          </a:solidFill>
          <a:ln w="25400">
            <a:solidFill>
              <a:schemeClr val="tx1"/>
            </a:solidFill>
            <a:miter lim="800000"/>
            <a:headEnd/>
            <a:tailEnd/>
          </a:ln>
        </p:spPr>
        <p:txBody>
          <a:bodyPr wrap="squar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dirty="0"/>
              <a:t>Production managers who make work assignments</a:t>
            </a:r>
            <a:br>
              <a:rPr lang="en-US" altLang="en-US" sz="2400" dirty="0"/>
            </a:br>
            <a:r>
              <a:rPr lang="en-US" altLang="en-US" sz="2400" dirty="0"/>
              <a:t>are generally responsible for labor cost variances.</a:t>
            </a:r>
          </a:p>
        </p:txBody>
      </p:sp>
      <p:sp>
        <p:nvSpPr>
          <p:cNvPr id="16" name="Rounded Rectangle 15"/>
          <p:cNvSpPr/>
          <p:nvPr/>
        </p:nvSpPr>
        <p:spPr>
          <a:xfrm>
            <a:off x="0" y="6629400"/>
            <a:ext cx="3884613" cy="1971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P3: </a:t>
            </a:r>
            <a:r>
              <a:rPr lang="en-US" sz="1100" dirty="0">
                <a:solidFill>
                  <a:prstClr val="black"/>
                </a:solidFill>
                <a:latin typeface="Calibri"/>
              </a:rPr>
              <a:t>Compute materials and labor variances.</a:t>
            </a:r>
            <a:endParaRPr lang="en-US" sz="1100" dirty="0"/>
          </a:p>
        </p:txBody>
      </p:sp>
      <p:sp>
        <p:nvSpPr>
          <p:cNvPr id="18" name="Rectangle 17">
            <a:extLst>
              <a:ext uri="{FF2B5EF4-FFF2-40B4-BE49-F238E27FC236}">
                <a16:creationId xmlns:a16="http://schemas.microsoft.com/office/drawing/2014/main" id="{9B1384BC-31AE-D14C-A33C-820A76D744F5}"/>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9" name="Slide Number Placeholder 7">
            <a:extLst>
              <a:ext uri="{FF2B5EF4-FFF2-40B4-BE49-F238E27FC236}">
                <a16:creationId xmlns:a16="http://schemas.microsoft.com/office/drawing/2014/main" id="{48BB4C75-A195-2247-94B7-D874875F90A5}"/>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30</a:t>
            </a:fld>
            <a:endParaRPr lang="en-US" dirty="0">
              <a:solidFill>
                <a:schemeClr val="tx1">
                  <a:lumMod val="50000"/>
                  <a:lumOff val="50000"/>
                </a:schemeClr>
              </a:solidFill>
            </a:endParaRPr>
          </a:p>
        </p:txBody>
      </p:sp>
      <p:pic>
        <p:nvPicPr>
          <p:cNvPr id="17" name="Picture 16">
            <a:extLst>
              <a:ext uri="{FF2B5EF4-FFF2-40B4-BE49-F238E27FC236}">
                <a16:creationId xmlns:a16="http://schemas.microsoft.com/office/drawing/2014/main" id="{965B3C70-078E-4624-94A7-95AFE1B67F7E}"/>
              </a:ext>
            </a:extLst>
          </p:cNvPr>
          <p:cNvPicPr>
            <a:picLocks noChangeAspect="1"/>
          </p:cNvPicPr>
          <p:nvPr/>
        </p:nvPicPr>
        <p:blipFill>
          <a:blip r:embed="rId3"/>
          <a:stretch>
            <a:fillRect/>
          </a:stretch>
        </p:blipFill>
        <p:spPr>
          <a:xfrm>
            <a:off x="1657186" y="5071647"/>
            <a:ext cx="1800107" cy="1300556"/>
          </a:xfrm>
          <a:prstGeom prst="rect">
            <a:avLst/>
          </a:prstGeom>
        </p:spPr>
      </p:pic>
      <p:pic>
        <p:nvPicPr>
          <p:cNvPr id="20" name="Picture 19">
            <a:extLst>
              <a:ext uri="{FF2B5EF4-FFF2-40B4-BE49-F238E27FC236}">
                <a16:creationId xmlns:a16="http://schemas.microsoft.com/office/drawing/2014/main" id="{F8B91A48-8C18-43DF-9B4B-3FCE6C31A825}"/>
              </a:ext>
            </a:extLst>
          </p:cNvPr>
          <p:cNvPicPr>
            <a:picLocks noChangeAspect="1"/>
          </p:cNvPicPr>
          <p:nvPr/>
        </p:nvPicPr>
        <p:blipFill>
          <a:blip r:embed="rId4"/>
          <a:stretch>
            <a:fillRect/>
          </a:stretch>
        </p:blipFill>
        <p:spPr>
          <a:xfrm>
            <a:off x="5425465" y="4592933"/>
            <a:ext cx="3108935" cy="1590340"/>
          </a:xfrm>
          <a:prstGeom prst="rect">
            <a:avLst/>
          </a:prstGeom>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9699"/>
                                        </p:tgtEl>
                                        <p:attrNameLst>
                                          <p:attrName>style.visibility</p:attrName>
                                        </p:attrNameLst>
                                      </p:cBhvr>
                                      <p:to>
                                        <p:strVal val="visible"/>
                                      </p:to>
                                    </p:set>
                                    <p:animEffect transition="in" filter="fade">
                                      <p:cBhvr>
                                        <p:cTn id="14" dur="1000"/>
                                        <p:tgtEl>
                                          <p:spTgt spid="29699"/>
                                        </p:tgtEl>
                                      </p:cBhvr>
                                    </p:animEffect>
                                    <p:anim calcmode="lin" valueType="num">
                                      <p:cBhvr>
                                        <p:cTn id="15" dur="1000" fill="hold"/>
                                        <p:tgtEl>
                                          <p:spTgt spid="29699"/>
                                        </p:tgtEl>
                                        <p:attrNameLst>
                                          <p:attrName>ppt_x</p:attrName>
                                        </p:attrNameLst>
                                      </p:cBhvr>
                                      <p:tavLst>
                                        <p:tav tm="0">
                                          <p:val>
                                            <p:strVal val="#ppt_x"/>
                                          </p:val>
                                        </p:tav>
                                        <p:tav tm="100000">
                                          <p:val>
                                            <p:strVal val="#ppt_x"/>
                                          </p:val>
                                        </p:tav>
                                      </p:tavLst>
                                    </p:anim>
                                    <p:anim calcmode="lin" valueType="num">
                                      <p:cBhvr>
                                        <p:cTn id="16" dur="1000" fill="hold"/>
                                        <p:tgtEl>
                                          <p:spTgt spid="29699"/>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9698"/>
                                        </p:tgtEl>
                                        <p:attrNameLst>
                                          <p:attrName>style.visibility</p:attrName>
                                        </p:attrNameLst>
                                      </p:cBhvr>
                                      <p:to>
                                        <p:strVal val="visible"/>
                                      </p:to>
                                    </p:set>
                                    <p:animEffect transition="in" filter="fade">
                                      <p:cBhvr>
                                        <p:cTn id="19" dur="1000"/>
                                        <p:tgtEl>
                                          <p:spTgt spid="29698"/>
                                        </p:tgtEl>
                                      </p:cBhvr>
                                    </p:animEffect>
                                    <p:anim calcmode="lin" valueType="num">
                                      <p:cBhvr>
                                        <p:cTn id="20" dur="1000" fill="hold"/>
                                        <p:tgtEl>
                                          <p:spTgt spid="29698"/>
                                        </p:tgtEl>
                                        <p:attrNameLst>
                                          <p:attrName>ppt_x</p:attrName>
                                        </p:attrNameLst>
                                      </p:cBhvr>
                                      <p:tavLst>
                                        <p:tav tm="0">
                                          <p:val>
                                            <p:strVal val="#ppt_x"/>
                                          </p:val>
                                        </p:tav>
                                        <p:tav tm="100000">
                                          <p:val>
                                            <p:strVal val="#ppt_x"/>
                                          </p:val>
                                        </p:tav>
                                      </p:tavLst>
                                    </p:anim>
                                    <p:anim calcmode="lin" valueType="num">
                                      <p:cBhvr>
                                        <p:cTn id="21" dur="1000" fill="hold"/>
                                        <p:tgtEl>
                                          <p:spTgt spid="2969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dissolve">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animBg="1"/>
      <p:bldP spid="29699" grpId="0"/>
      <p:bldP spid="1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4"/>
          <p:cNvSpPr>
            <a:spLocks noGrp="1"/>
          </p:cNvSpPr>
          <p:nvPr>
            <p:ph type="ctrTitle"/>
          </p:nvPr>
        </p:nvSpPr>
        <p:spPr>
          <a:xfrm>
            <a:off x="914400" y="1524000"/>
            <a:ext cx="7315200" cy="3124200"/>
          </a:xfrm>
        </p:spPr>
        <p:txBody>
          <a:bodyPr/>
          <a:lstStyle/>
          <a:p>
            <a:br>
              <a:rPr lang="en-US" altLang="en-US" dirty="0">
                <a:ea typeface="ＭＳ Ｐゴシック" pitchFamily="34" charset="-128"/>
              </a:rPr>
            </a:br>
            <a:r>
              <a:rPr lang="en-US" altLang="en-US" dirty="0">
                <a:ea typeface="ＭＳ Ｐゴシック" pitchFamily="34" charset="-128"/>
              </a:rPr>
              <a:t>    </a:t>
            </a:r>
            <a:r>
              <a:rPr lang="en-US" altLang="en-US" sz="4400" dirty="0">
                <a:ea typeface="ＭＳ Ｐゴシック" pitchFamily="34" charset="-128"/>
              </a:rPr>
              <a:t>P4: </a:t>
            </a:r>
            <a:br>
              <a:rPr lang="en-US" altLang="en-US" sz="4400" dirty="0">
                <a:ea typeface="ＭＳ Ｐゴシック" pitchFamily="34" charset="-128"/>
              </a:rPr>
            </a:br>
            <a:r>
              <a:rPr lang="en-US" dirty="0">
                <a:solidFill>
                  <a:prstClr val="black"/>
                </a:solidFill>
              </a:rPr>
              <a:t>Compute overhead controllable and volume variances.</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126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2057400"/>
            <a:ext cx="7315200" cy="87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26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4876800"/>
            <a:ext cx="7315200" cy="76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
        <p:nvSpPr>
          <p:cNvPr id="10" name="Rectangle 9">
            <a:extLst>
              <a:ext uri="{FF2B5EF4-FFF2-40B4-BE49-F238E27FC236}">
                <a16:creationId xmlns:a16="http://schemas.microsoft.com/office/drawing/2014/main" id="{C37060C7-174F-9543-9D50-FC4F60B2A287}"/>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id="{31784CB2-EA8D-EF44-BAA0-CB6D8582F4EB}"/>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31</a:t>
            </a:fld>
            <a:endParaRPr lang="en-US" dirty="0">
              <a:solidFill>
                <a:schemeClr val="tx1">
                  <a:lumMod val="50000"/>
                  <a:lumOff val="50000"/>
                </a:schemeClr>
              </a:solidFill>
            </a:endParaRPr>
          </a:p>
        </p:txBody>
      </p:sp>
    </p:spTree>
    <p:extLst>
      <p:ext uri="{BB962C8B-B14F-4D97-AF65-F5344CB8AC3E}">
        <p14:creationId xmlns:p14="http://schemas.microsoft.com/office/powerpoint/2010/main" val="1353849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body" idx="1"/>
          </p:nvPr>
        </p:nvSpPr>
        <p:spPr>
          <a:xfrm>
            <a:off x="228600" y="1905000"/>
            <a:ext cx="8534400" cy="1544637"/>
          </a:xfrm>
          <a:solidFill>
            <a:schemeClr val="bg1">
              <a:lumMod val="95000"/>
            </a:schemeClr>
          </a:solidFill>
        </p:spPr>
        <p:txBody>
          <a:bodyPr lIns="90488" tIns="44450" rIns="90488" bIns="44450"/>
          <a:lstStyle/>
          <a:p>
            <a:pPr algn="ctr">
              <a:lnSpc>
                <a:spcPct val="90000"/>
              </a:lnSpc>
              <a:spcBef>
                <a:spcPct val="40000"/>
              </a:spcBef>
              <a:buFont typeface="Wingdings" pitchFamily="2" charset="2"/>
              <a:buNone/>
            </a:pPr>
            <a:r>
              <a:rPr lang="en-US" altLang="en-US" dirty="0">
                <a:latin typeface="Arial" charset="0"/>
                <a:cs typeface="Arial" charset="0"/>
              </a:rPr>
              <a:t>	Recall that overhead costs are </a:t>
            </a:r>
            <a:r>
              <a:rPr lang="en-US" altLang="en-US" u="sng" dirty="0">
                <a:latin typeface="Arial" charset="0"/>
                <a:cs typeface="Arial" charset="0"/>
              </a:rPr>
              <a:t>assigned</a:t>
            </a:r>
            <a:r>
              <a:rPr lang="en-US" altLang="en-US" dirty="0">
                <a:latin typeface="Arial" charset="0"/>
                <a:cs typeface="Arial" charset="0"/>
              </a:rPr>
              <a:t> to products and services using a </a:t>
            </a:r>
            <a:r>
              <a:rPr lang="en-US" altLang="en-US" dirty="0">
                <a:solidFill>
                  <a:srgbClr val="C00000"/>
                </a:solidFill>
                <a:latin typeface="Arial" charset="0"/>
                <a:cs typeface="Arial" charset="0"/>
              </a:rPr>
              <a:t>predetermined overhead rate (POHR)</a:t>
            </a:r>
            <a:r>
              <a:rPr lang="en-US" altLang="en-US" dirty="0">
                <a:latin typeface="Arial" charset="0"/>
                <a:cs typeface="Arial" charset="0"/>
              </a:rPr>
              <a:t>:</a:t>
            </a:r>
          </a:p>
        </p:txBody>
      </p:sp>
      <p:sp>
        <p:nvSpPr>
          <p:cNvPr id="30723" name="Rectangle 3"/>
          <p:cNvSpPr>
            <a:spLocks noChangeArrowheads="1"/>
          </p:cNvSpPr>
          <p:nvPr/>
        </p:nvSpPr>
        <p:spPr bwMode="auto">
          <a:xfrm>
            <a:off x="2895600" y="3505200"/>
            <a:ext cx="6029325" cy="976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120000"/>
              </a:lnSpc>
              <a:spcBef>
                <a:spcPct val="50000"/>
              </a:spcBef>
            </a:pPr>
            <a:r>
              <a:rPr lang="en-US" altLang="en-US" sz="2400" b="1" dirty="0">
                <a:solidFill>
                  <a:srgbClr val="0000FF"/>
                </a:solidFill>
              </a:rPr>
              <a:t>Estimated total overhead costs</a:t>
            </a:r>
            <a:br>
              <a:rPr lang="en-US" altLang="en-US" sz="2400" b="1" dirty="0">
                <a:solidFill>
                  <a:srgbClr val="0000FF"/>
                </a:solidFill>
              </a:rPr>
            </a:br>
            <a:r>
              <a:rPr lang="en-US" altLang="en-US" sz="2400" b="1" dirty="0">
                <a:solidFill>
                  <a:srgbClr val="0000FF"/>
                </a:solidFill>
              </a:rPr>
              <a:t>Estimated activity </a:t>
            </a:r>
          </a:p>
        </p:txBody>
      </p:sp>
      <p:sp>
        <p:nvSpPr>
          <p:cNvPr id="30724" name="Rectangle 4"/>
          <p:cNvSpPr>
            <a:spLocks noChangeArrowheads="1"/>
          </p:cNvSpPr>
          <p:nvPr/>
        </p:nvSpPr>
        <p:spPr bwMode="auto">
          <a:xfrm>
            <a:off x="1295400" y="3733800"/>
            <a:ext cx="1762125" cy="458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b="1" dirty="0">
                <a:solidFill>
                  <a:srgbClr val="C00000"/>
                </a:solidFill>
              </a:rPr>
              <a:t>POHR</a:t>
            </a:r>
            <a:r>
              <a:rPr lang="en-US" altLang="en-US" sz="2400" b="1" dirty="0">
                <a:solidFill>
                  <a:srgbClr val="0000FF"/>
                </a:solidFill>
              </a:rPr>
              <a:t>      =</a:t>
            </a:r>
          </a:p>
        </p:txBody>
      </p:sp>
      <p:sp>
        <p:nvSpPr>
          <p:cNvPr id="30725" name="Rectangle 5"/>
          <p:cNvSpPr>
            <a:spLocks noChangeArrowheads="1"/>
          </p:cNvSpPr>
          <p:nvPr/>
        </p:nvSpPr>
        <p:spPr bwMode="auto">
          <a:xfrm>
            <a:off x="144441" y="4953000"/>
            <a:ext cx="8756694" cy="5206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800" b="1" dirty="0"/>
              <a:t>Assigned Overhead  =  </a:t>
            </a:r>
            <a:r>
              <a:rPr lang="en-US" altLang="en-US" sz="2800" b="1" dirty="0">
                <a:solidFill>
                  <a:srgbClr val="C00000"/>
                </a:solidFill>
              </a:rPr>
              <a:t>POHR </a:t>
            </a:r>
            <a:r>
              <a:rPr lang="en-US" altLang="en-US" sz="2800" b="1" dirty="0">
                <a:solidFill>
                  <a:srgbClr val="0000FF"/>
                </a:solidFill>
              </a:rPr>
              <a:t> </a:t>
            </a:r>
            <a:r>
              <a:rPr lang="en-US" altLang="en-US" sz="2800" b="1" dirty="0"/>
              <a:t>×  Standard Activity</a:t>
            </a:r>
          </a:p>
        </p:txBody>
      </p:sp>
      <p:sp>
        <p:nvSpPr>
          <p:cNvPr id="30726" name="Line 6"/>
          <p:cNvSpPr>
            <a:spLocks noChangeShapeType="1"/>
          </p:cNvSpPr>
          <p:nvPr/>
        </p:nvSpPr>
        <p:spPr bwMode="auto">
          <a:xfrm>
            <a:off x="3657600" y="4038600"/>
            <a:ext cx="4479925" cy="0"/>
          </a:xfrm>
          <a:prstGeom prst="line">
            <a:avLst/>
          </a:prstGeom>
          <a:noFill/>
          <a:ln w="28575">
            <a:solidFill>
              <a:srgbClr val="0000FF"/>
            </a:solidFill>
            <a:round/>
            <a:headEnd/>
            <a:tailEnd/>
          </a:ln>
          <a:extLst>
            <a:ext uri="{909E8E84-426E-40dd-AFC4-6F175D3DCCD1}">
              <a14:hiddenFill xmlns="" xmlns:a14="http://schemas.microsoft.com/office/drawing/2010/main">
                <a:noFill/>
              </a14:hiddenFill>
            </a:ext>
          </a:extLst>
        </p:spPr>
        <p:txBody>
          <a:bodyPr wrap="none" anchor="ctr"/>
          <a:lstStyle/>
          <a:p>
            <a:endParaRPr lang="en-GB" dirty="0"/>
          </a:p>
        </p:txBody>
      </p:sp>
      <p:sp>
        <p:nvSpPr>
          <p:cNvPr id="30727" name="Line 7"/>
          <p:cNvSpPr>
            <a:spLocks noChangeShapeType="1"/>
          </p:cNvSpPr>
          <p:nvPr/>
        </p:nvSpPr>
        <p:spPr bwMode="auto">
          <a:xfrm>
            <a:off x="2209800" y="4114800"/>
            <a:ext cx="2362200" cy="914400"/>
          </a:xfrm>
          <a:prstGeom prst="line">
            <a:avLst/>
          </a:prstGeom>
          <a:noFill/>
          <a:ln w="254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GB" dirty="0"/>
          </a:p>
        </p:txBody>
      </p:sp>
      <p:sp>
        <p:nvSpPr>
          <p:cNvPr id="30728" name="Rectangle 14"/>
          <p:cNvSpPr>
            <a:spLocks noGrp="1" noChangeArrowheads="1"/>
          </p:cNvSpPr>
          <p:nvPr>
            <p:ph type="title"/>
          </p:nvPr>
        </p:nvSpPr>
        <p:spPr>
          <a:xfrm>
            <a:off x="304800" y="609600"/>
            <a:ext cx="8382000" cy="1143000"/>
          </a:xfrm>
        </p:spPr>
        <p:txBody>
          <a:bodyPr/>
          <a:lstStyle/>
          <a:p>
            <a:r>
              <a:rPr lang="en-US" altLang="en-US" b="1" dirty="0"/>
              <a:t>Overhead Standards</a:t>
            </a:r>
            <a:br>
              <a:rPr lang="en-US" altLang="en-US" b="1" dirty="0"/>
            </a:br>
            <a:r>
              <a:rPr lang="en-US" altLang="en-US" b="1" dirty="0"/>
              <a:t>and Variances</a:t>
            </a:r>
          </a:p>
        </p:txBody>
      </p:sp>
      <p:sp>
        <p:nvSpPr>
          <p:cNvPr id="13" name="Rounded Rectangle 12"/>
          <p:cNvSpPr/>
          <p:nvPr/>
        </p:nvSpPr>
        <p:spPr>
          <a:xfrm>
            <a:off x="0" y="6556676"/>
            <a:ext cx="4724400" cy="18891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P4: </a:t>
            </a:r>
            <a:r>
              <a:rPr lang="en-US" sz="1100" dirty="0">
                <a:solidFill>
                  <a:prstClr val="black"/>
                </a:solidFill>
                <a:latin typeface="Calibri"/>
              </a:rPr>
              <a:t>Compute overhead controllable and volume variances.</a:t>
            </a:r>
          </a:p>
        </p:txBody>
      </p:sp>
      <p:sp>
        <p:nvSpPr>
          <p:cNvPr id="14" name="Rectangle 13">
            <a:extLst>
              <a:ext uri="{FF2B5EF4-FFF2-40B4-BE49-F238E27FC236}">
                <a16:creationId xmlns:a16="http://schemas.microsoft.com/office/drawing/2014/main" id="{9500E01D-02F6-4243-B804-1855435FB1BE}"/>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5" name="Slide Number Placeholder 7">
            <a:extLst>
              <a:ext uri="{FF2B5EF4-FFF2-40B4-BE49-F238E27FC236}">
                <a16:creationId xmlns:a16="http://schemas.microsoft.com/office/drawing/2014/main" id="{9FAED3E8-76F6-C44F-85B0-A26910FA528B}"/>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32</a:t>
            </a:fld>
            <a:endParaRPr lang="en-US" dirty="0">
              <a:solidFill>
                <a:schemeClr val="tx1">
                  <a:lumMod val="50000"/>
                  <a:lumOff val="50000"/>
                </a:schemeClr>
              </a:solidFill>
            </a:endParaRP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724"/>
                                        </p:tgtEl>
                                        <p:attrNameLst>
                                          <p:attrName>style.visibility</p:attrName>
                                        </p:attrNameLst>
                                      </p:cBhvr>
                                      <p:to>
                                        <p:strVal val="visible"/>
                                      </p:to>
                                    </p:set>
                                    <p:animEffect transition="in" filter="wipe(left)">
                                      <p:cBhvr>
                                        <p:cTn id="7" dur="500"/>
                                        <p:tgtEl>
                                          <p:spTgt spid="3072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723"/>
                                        </p:tgtEl>
                                        <p:attrNameLst>
                                          <p:attrName>style.visibility</p:attrName>
                                        </p:attrNameLst>
                                      </p:cBhvr>
                                      <p:to>
                                        <p:strVal val="visible"/>
                                      </p:to>
                                    </p:set>
                                    <p:animEffect transition="in" filter="wipe(left)">
                                      <p:cBhvr>
                                        <p:cTn id="11" dur="500"/>
                                        <p:tgtEl>
                                          <p:spTgt spid="3072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0726"/>
                                        </p:tgtEl>
                                        <p:attrNameLst>
                                          <p:attrName>style.visibility</p:attrName>
                                        </p:attrNameLst>
                                      </p:cBhvr>
                                      <p:to>
                                        <p:strVal val="visible"/>
                                      </p:to>
                                    </p:set>
                                    <p:animEffect transition="in" filter="wipe(left)">
                                      <p:cBhvr>
                                        <p:cTn id="14" dur="500"/>
                                        <p:tgtEl>
                                          <p:spTgt spid="3072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0727"/>
                                        </p:tgtEl>
                                        <p:attrNameLst>
                                          <p:attrName>style.visibility</p:attrName>
                                        </p:attrNameLst>
                                      </p:cBhvr>
                                      <p:to>
                                        <p:strVal val="visible"/>
                                      </p:to>
                                    </p:set>
                                    <p:animEffect transition="in" filter="wipe(left)">
                                      <p:cBhvr>
                                        <p:cTn id="19" dur="500"/>
                                        <p:tgtEl>
                                          <p:spTgt spid="30727"/>
                                        </p:tgtEl>
                                      </p:cBhvr>
                                    </p:animEffect>
                                  </p:childTnLst>
                                </p:cTn>
                              </p:par>
                            </p:childTnLst>
                          </p:cTn>
                        </p:par>
                        <p:par>
                          <p:cTn id="20" fill="hold">
                            <p:stCondLst>
                              <p:cond delay="500"/>
                            </p:stCondLst>
                            <p:childTnLst>
                              <p:par>
                                <p:cTn id="21" presetID="47" presetClass="entr" presetSubtype="0" fill="hold" grpId="0" nodeType="afterEffect">
                                  <p:stCondLst>
                                    <p:cond delay="0"/>
                                  </p:stCondLst>
                                  <p:childTnLst>
                                    <p:set>
                                      <p:cBhvr>
                                        <p:cTn id="22" dur="1" fill="hold">
                                          <p:stCondLst>
                                            <p:cond delay="0"/>
                                          </p:stCondLst>
                                        </p:cTn>
                                        <p:tgtEl>
                                          <p:spTgt spid="30725"/>
                                        </p:tgtEl>
                                        <p:attrNameLst>
                                          <p:attrName>style.visibility</p:attrName>
                                        </p:attrNameLst>
                                      </p:cBhvr>
                                      <p:to>
                                        <p:strVal val="visible"/>
                                      </p:to>
                                    </p:set>
                                    <p:animEffect transition="in" filter="fade">
                                      <p:cBhvr>
                                        <p:cTn id="23" dur="1000"/>
                                        <p:tgtEl>
                                          <p:spTgt spid="30725"/>
                                        </p:tgtEl>
                                      </p:cBhvr>
                                    </p:animEffect>
                                    <p:anim calcmode="lin" valueType="num">
                                      <p:cBhvr>
                                        <p:cTn id="24" dur="1000" fill="hold"/>
                                        <p:tgtEl>
                                          <p:spTgt spid="30725"/>
                                        </p:tgtEl>
                                        <p:attrNameLst>
                                          <p:attrName>ppt_x</p:attrName>
                                        </p:attrNameLst>
                                      </p:cBhvr>
                                      <p:tavLst>
                                        <p:tav tm="0">
                                          <p:val>
                                            <p:strVal val="#ppt_x"/>
                                          </p:val>
                                        </p:tav>
                                        <p:tav tm="100000">
                                          <p:val>
                                            <p:strVal val="#ppt_x"/>
                                          </p:val>
                                        </p:tav>
                                      </p:tavLst>
                                    </p:anim>
                                    <p:anim calcmode="lin" valueType="num">
                                      <p:cBhvr>
                                        <p:cTn id="25" dur="1000" fill="hold"/>
                                        <p:tgtEl>
                                          <p:spTgt spid="307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p:bldP spid="30724" grpId="0"/>
      <p:bldP spid="30725" grpId="0"/>
      <p:bldP spid="30726" grpId="0" animBg="1"/>
      <p:bldP spid="3072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AutoShape 2"/>
          <p:cNvSpPr>
            <a:spLocks noChangeArrowheads="1"/>
          </p:cNvSpPr>
          <p:nvPr/>
        </p:nvSpPr>
        <p:spPr bwMode="auto">
          <a:xfrm>
            <a:off x="2667000" y="2819400"/>
            <a:ext cx="4035425" cy="1535113"/>
          </a:xfrm>
          <a:prstGeom prst="triangle">
            <a:avLst>
              <a:gd name="adj" fmla="val 49995"/>
            </a:avLst>
          </a:prstGeom>
          <a:solidFill>
            <a:schemeClr val="accent1">
              <a:lumMod val="75000"/>
            </a:schemeClr>
          </a:solidFill>
          <a:ln w="25400">
            <a:solidFill>
              <a:schemeClr val="tx1"/>
            </a:solidFill>
            <a:miter lim="800000"/>
            <a:headEnd/>
            <a:tailEnd/>
          </a:ln>
        </p:spPr>
        <p:txBody>
          <a:bodyPr wrap="none" anchor="ctr"/>
          <a:lstStyle/>
          <a:p>
            <a:pPr>
              <a:defRPr/>
            </a:pPr>
            <a:endParaRPr lang="en-US" dirty="0">
              <a:solidFill>
                <a:schemeClr val="bg1"/>
              </a:solidFill>
            </a:endParaRPr>
          </a:p>
        </p:txBody>
      </p:sp>
      <p:sp>
        <p:nvSpPr>
          <p:cNvPr id="36867" name="Rectangle 3"/>
          <p:cNvSpPr>
            <a:spLocks noChangeArrowheads="1"/>
          </p:cNvSpPr>
          <p:nvPr/>
        </p:nvSpPr>
        <p:spPr bwMode="auto">
          <a:xfrm>
            <a:off x="4038600" y="3124200"/>
            <a:ext cx="1349729" cy="1197764"/>
          </a:xfrm>
          <a:prstGeom prst="rect">
            <a:avLst/>
          </a:prstGeom>
          <a:noFill/>
          <a:ln w="12700">
            <a:noFill/>
            <a:miter lim="800000"/>
            <a:headEnd/>
            <a:tailEnd/>
          </a:ln>
        </p:spPr>
        <p:txBody>
          <a:bodyPr wrap="none" lIns="90488" tIns="44450" rIns="90488" bIns="44450">
            <a:spAutoFit/>
          </a:bodyPr>
          <a:lstStyle/>
          <a:p>
            <a:pPr algn="ctr">
              <a:defRPr/>
            </a:pPr>
            <a:r>
              <a:rPr lang="en-US" sz="2400" b="1" dirty="0">
                <a:solidFill>
                  <a:schemeClr val="bg1"/>
                </a:solidFill>
                <a:latin typeface="Arial Narrow" pitchFamily="34" charset="0"/>
              </a:rPr>
              <a:t>Standard </a:t>
            </a:r>
            <a:br>
              <a:rPr lang="en-US" sz="2400" b="1" dirty="0">
                <a:solidFill>
                  <a:schemeClr val="bg1"/>
                </a:solidFill>
                <a:latin typeface="Arial Narrow" pitchFamily="34" charset="0"/>
              </a:rPr>
            </a:br>
            <a:r>
              <a:rPr lang="en-US" sz="2400" b="1" dirty="0">
                <a:solidFill>
                  <a:schemeClr val="bg1"/>
                </a:solidFill>
                <a:latin typeface="Arial Narrow" pitchFamily="34" charset="0"/>
              </a:rPr>
              <a:t>Overhead</a:t>
            </a:r>
            <a:br>
              <a:rPr lang="en-US" sz="2400" b="1" dirty="0">
                <a:solidFill>
                  <a:schemeClr val="bg1"/>
                </a:solidFill>
                <a:latin typeface="Arial Narrow" pitchFamily="34" charset="0"/>
              </a:rPr>
            </a:br>
            <a:r>
              <a:rPr lang="en-US" sz="2400" b="1" dirty="0">
                <a:solidFill>
                  <a:schemeClr val="bg1"/>
                </a:solidFill>
                <a:latin typeface="Arial Narrow" pitchFamily="34" charset="0"/>
              </a:rPr>
              <a:t> Rate</a:t>
            </a:r>
          </a:p>
        </p:txBody>
      </p:sp>
      <p:sp>
        <p:nvSpPr>
          <p:cNvPr id="31748" name="Rectangle 4"/>
          <p:cNvSpPr>
            <a:spLocks noChangeArrowheads="1"/>
          </p:cNvSpPr>
          <p:nvPr/>
        </p:nvSpPr>
        <p:spPr bwMode="auto">
          <a:xfrm>
            <a:off x="5754225" y="2951217"/>
            <a:ext cx="3210496" cy="11977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altLang="en-US" sz="2400" b="1" dirty="0">
                <a:solidFill>
                  <a:srgbClr val="C00000"/>
                </a:solidFill>
                <a:latin typeface="Arial" panose="020B0604020202020204" pitchFamily="34" charset="0"/>
                <a:cs typeface="Arial" panose="020B0604020202020204" pitchFamily="34" charset="0"/>
              </a:rPr>
              <a:t>Step 2: Choose a Predicted </a:t>
            </a:r>
            <a:br>
              <a:rPr lang="en-US" altLang="en-US" sz="2400" b="1" dirty="0">
                <a:solidFill>
                  <a:srgbClr val="C00000"/>
                </a:solidFill>
                <a:latin typeface="Arial" panose="020B0604020202020204" pitchFamily="34" charset="0"/>
                <a:cs typeface="Arial" panose="020B0604020202020204" pitchFamily="34" charset="0"/>
              </a:rPr>
            </a:br>
            <a:r>
              <a:rPr lang="en-US" altLang="en-US" sz="2400" b="1" dirty="0">
                <a:solidFill>
                  <a:srgbClr val="C00000"/>
                </a:solidFill>
                <a:latin typeface="Arial" panose="020B0604020202020204" pitchFamily="34" charset="0"/>
                <a:cs typeface="Arial" panose="020B0604020202020204" pitchFamily="34" charset="0"/>
              </a:rPr>
              <a:t>Activity Level</a:t>
            </a:r>
          </a:p>
        </p:txBody>
      </p:sp>
      <p:sp>
        <p:nvSpPr>
          <p:cNvPr id="31749" name="Rectangle 5"/>
          <p:cNvSpPr>
            <a:spLocks noChangeArrowheads="1"/>
          </p:cNvSpPr>
          <p:nvPr/>
        </p:nvSpPr>
        <p:spPr bwMode="auto">
          <a:xfrm>
            <a:off x="284802" y="3196243"/>
            <a:ext cx="2892619" cy="11977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altLang="en-US" sz="2400" b="1" dirty="0">
                <a:solidFill>
                  <a:schemeClr val="accent3">
                    <a:lumMod val="50000"/>
                  </a:schemeClr>
                </a:solidFill>
                <a:latin typeface="Arial" panose="020B0604020202020204" pitchFamily="34" charset="0"/>
                <a:cs typeface="Arial" panose="020B0604020202020204" pitchFamily="34" charset="0"/>
              </a:rPr>
              <a:t>Step 1: Determine an Allocation Base</a:t>
            </a:r>
          </a:p>
        </p:txBody>
      </p:sp>
      <p:sp>
        <p:nvSpPr>
          <p:cNvPr id="31750" name="Rectangle 6"/>
          <p:cNvSpPr>
            <a:spLocks noChangeArrowheads="1"/>
          </p:cNvSpPr>
          <p:nvPr/>
        </p:nvSpPr>
        <p:spPr bwMode="auto">
          <a:xfrm>
            <a:off x="2417162" y="4536677"/>
            <a:ext cx="4592604" cy="9022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altLang="en-US" sz="2400" b="1" dirty="0">
                <a:solidFill>
                  <a:srgbClr val="003366"/>
                </a:solidFill>
              </a:rPr>
              <a:t>Step 3: Compute the Standard</a:t>
            </a:r>
          </a:p>
          <a:p>
            <a:pPr algn="ctr" eaLnBrk="1" hangingPunct="1">
              <a:spcBef>
                <a:spcPct val="20000"/>
              </a:spcBef>
            </a:pPr>
            <a:r>
              <a:rPr lang="en-US" altLang="en-US" sz="2400" b="1" dirty="0">
                <a:solidFill>
                  <a:srgbClr val="003366"/>
                </a:solidFill>
              </a:rPr>
              <a:t>Overhead Rate</a:t>
            </a:r>
          </a:p>
        </p:txBody>
      </p:sp>
      <p:sp>
        <p:nvSpPr>
          <p:cNvPr id="31751" name="Rectangle 7"/>
          <p:cNvSpPr>
            <a:spLocks noGrp="1" noChangeArrowheads="1"/>
          </p:cNvSpPr>
          <p:nvPr>
            <p:ph type="title"/>
          </p:nvPr>
        </p:nvSpPr>
        <p:spPr>
          <a:xfrm>
            <a:off x="293688" y="274638"/>
            <a:ext cx="8534400" cy="1143000"/>
          </a:xfrm>
        </p:spPr>
        <p:txBody>
          <a:bodyPr/>
          <a:lstStyle/>
          <a:p>
            <a:r>
              <a:rPr lang="en-US" altLang="en-US" b="1" dirty="0"/>
              <a:t>Standard Overhead Rate</a:t>
            </a:r>
          </a:p>
        </p:txBody>
      </p:sp>
      <p:sp>
        <p:nvSpPr>
          <p:cNvPr id="10" name="TextBox 9"/>
          <p:cNvSpPr txBox="1">
            <a:spLocks noChangeArrowheads="1"/>
          </p:cNvSpPr>
          <p:nvPr/>
        </p:nvSpPr>
        <p:spPr bwMode="auto">
          <a:xfrm>
            <a:off x="304800" y="5494338"/>
            <a:ext cx="8534400" cy="830262"/>
          </a:xfrm>
          <a:prstGeom prst="rect">
            <a:avLst/>
          </a:prstGeom>
          <a:solidFill>
            <a:schemeClr val="bg2"/>
          </a:solidFill>
          <a:ln w="28575">
            <a:solidFill>
              <a:schemeClr val="accent2">
                <a:lumMod val="50000"/>
              </a:schemeClr>
            </a:solidFill>
            <a:miter lim="800000"/>
            <a:headEnd/>
            <a:tailEnd/>
          </a:ln>
        </p:spPr>
        <p:txBody>
          <a:bodyPr>
            <a:spAutoFit/>
          </a:bodyPr>
          <a:lstStyle/>
          <a:p>
            <a:pPr>
              <a:defRPr/>
            </a:pPr>
            <a:r>
              <a:rPr lang="en-US" sz="2400" dirty="0"/>
              <a:t>Flexible budgets, showing budgeted amount of overhead for various levels of activity, are used to analyze overhead costs.</a:t>
            </a:r>
          </a:p>
        </p:txBody>
      </p:sp>
      <p:sp>
        <p:nvSpPr>
          <p:cNvPr id="14" name="TextBox 13"/>
          <p:cNvSpPr txBox="1"/>
          <p:nvPr/>
        </p:nvSpPr>
        <p:spPr>
          <a:xfrm>
            <a:off x="609600" y="1143000"/>
            <a:ext cx="7924800" cy="707886"/>
          </a:xfrm>
          <a:prstGeom prst="rect">
            <a:avLst/>
          </a:prstGeom>
          <a:noFill/>
        </p:spPr>
        <p:txBody>
          <a:bodyPr wrap="square" rtlCol="0">
            <a:spAutoFit/>
          </a:bodyPr>
          <a:lstStyle/>
          <a:p>
            <a:pPr algn="ctr"/>
            <a:r>
              <a:rPr lang="en-US" sz="2000" i="1" dirty="0"/>
              <a:t>Standard overhead costs are the overhead amounts expected to occur at a certain activity level.  </a:t>
            </a:r>
            <a:endParaRPr lang="en-US" sz="2000" dirty="0"/>
          </a:p>
        </p:txBody>
      </p:sp>
      <p:sp>
        <p:nvSpPr>
          <p:cNvPr id="15" name="TextBox 14"/>
          <p:cNvSpPr txBox="1"/>
          <p:nvPr/>
        </p:nvSpPr>
        <p:spPr>
          <a:xfrm>
            <a:off x="1295400" y="1905000"/>
            <a:ext cx="7239000" cy="923330"/>
          </a:xfrm>
          <a:prstGeom prst="rect">
            <a:avLst/>
          </a:prstGeom>
          <a:solidFill>
            <a:schemeClr val="bg1">
              <a:lumMod val="95000"/>
            </a:schemeClr>
          </a:solidFill>
        </p:spPr>
        <p:txBody>
          <a:bodyPr wrap="square" rtlCol="0">
            <a:spAutoFit/>
          </a:bodyPr>
          <a:lstStyle/>
          <a:p>
            <a:pPr algn="ctr"/>
            <a:r>
              <a:rPr lang="en-US" b="1" dirty="0"/>
              <a:t>To allocate overhead costs to products or services, management needs to establish the standard overhead cost rate. Uses a three-step process:</a:t>
            </a:r>
          </a:p>
        </p:txBody>
      </p:sp>
      <p:sp>
        <p:nvSpPr>
          <p:cNvPr id="13" name="Rounded Rectangle 12">
            <a:extLst>
              <a:ext uri="{FF2B5EF4-FFF2-40B4-BE49-F238E27FC236}">
                <a16:creationId xmlns:a16="http://schemas.microsoft.com/office/drawing/2014/main" id="{0CD55D82-642C-47B0-A307-93C5F962F1BC}"/>
              </a:ext>
            </a:extLst>
          </p:cNvPr>
          <p:cNvSpPr/>
          <p:nvPr/>
        </p:nvSpPr>
        <p:spPr>
          <a:xfrm>
            <a:off x="0" y="6556676"/>
            <a:ext cx="4724400" cy="18891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P4: </a:t>
            </a:r>
            <a:r>
              <a:rPr lang="en-US" sz="1100" dirty="0">
                <a:solidFill>
                  <a:prstClr val="black"/>
                </a:solidFill>
                <a:latin typeface="Calibri"/>
              </a:rPr>
              <a:t>Compute overhead controllable and volume variances.</a:t>
            </a:r>
          </a:p>
        </p:txBody>
      </p:sp>
      <p:sp>
        <p:nvSpPr>
          <p:cNvPr id="17" name="Rectangle 16">
            <a:extLst>
              <a:ext uri="{FF2B5EF4-FFF2-40B4-BE49-F238E27FC236}">
                <a16:creationId xmlns:a16="http://schemas.microsoft.com/office/drawing/2014/main" id="{B0EE6019-7507-2C4D-9F13-4AFF226A8C62}"/>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8" name="Slide Number Placeholder 7">
            <a:extLst>
              <a:ext uri="{FF2B5EF4-FFF2-40B4-BE49-F238E27FC236}">
                <a16:creationId xmlns:a16="http://schemas.microsoft.com/office/drawing/2014/main" id="{743F07CB-C60E-6E44-B7D9-187CE81DAEE8}"/>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33</a:t>
            </a:fld>
            <a:endParaRPr lang="en-US" dirty="0">
              <a:solidFill>
                <a:schemeClr val="tx1">
                  <a:lumMod val="50000"/>
                  <a:lumOff val="50000"/>
                </a:schemeClr>
              </a:solidFill>
            </a:endParaRPr>
          </a:p>
        </p:txBody>
      </p:sp>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36866"/>
                                        </p:tgtEl>
                                        <p:attrNameLst>
                                          <p:attrName>style.visibility</p:attrName>
                                        </p:attrNameLst>
                                      </p:cBhvr>
                                      <p:to>
                                        <p:strVal val="visible"/>
                                      </p:to>
                                    </p:set>
                                    <p:animEffect transition="in" filter="dissolve">
                                      <p:cBhvr>
                                        <p:cTn id="14" dur="500"/>
                                        <p:tgtEl>
                                          <p:spTgt spid="36866"/>
                                        </p:tgtEl>
                                      </p:cBhvr>
                                    </p:animEffect>
                                  </p:childTnLst>
                                </p:cTn>
                              </p:par>
                              <p:par>
                                <p:cTn id="15" presetID="47" presetClass="entr" presetSubtype="0" fill="hold" grpId="0" nodeType="withEffect">
                                  <p:stCondLst>
                                    <p:cond delay="0"/>
                                  </p:stCondLst>
                                  <p:childTnLst>
                                    <p:set>
                                      <p:cBhvr>
                                        <p:cTn id="16" dur="1" fill="hold">
                                          <p:stCondLst>
                                            <p:cond delay="0"/>
                                          </p:stCondLst>
                                        </p:cTn>
                                        <p:tgtEl>
                                          <p:spTgt spid="31750"/>
                                        </p:tgtEl>
                                        <p:attrNameLst>
                                          <p:attrName>style.visibility</p:attrName>
                                        </p:attrNameLst>
                                      </p:cBhvr>
                                      <p:to>
                                        <p:strVal val="visible"/>
                                      </p:to>
                                    </p:set>
                                    <p:animEffect transition="in" filter="fade">
                                      <p:cBhvr>
                                        <p:cTn id="17" dur="1000"/>
                                        <p:tgtEl>
                                          <p:spTgt spid="31750"/>
                                        </p:tgtEl>
                                      </p:cBhvr>
                                    </p:animEffect>
                                    <p:anim calcmode="lin" valueType="num">
                                      <p:cBhvr>
                                        <p:cTn id="18" dur="1000" fill="hold"/>
                                        <p:tgtEl>
                                          <p:spTgt spid="31750"/>
                                        </p:tgtEl>
                                        <p:attrNameLst>
                                          <p:attrName>ppt_x</p:attrName>
                                        </p:attrNameLst>
                                      </p:cBhvr>
                                      <p:tavLst>
                                        <p:tav tm="0">
                                          <p:val>
                                            <p:strVal val="#ppt_x"/>
                                          </p:val>
                                        </p:tav>
                                        <p:tav tm="100000">
                                          <p:val>
                                            <p:strVal val="#ppt_x"/>
                                          </p:val>
                                        </p:tav>
                                      </p:tavLst>
                                    </p:anim>
                                    <p:anim calcmode="lin" valueType="num">
                                      <p:cBhvr>
                                        <p:cTn id="19" dur="1000" fill="hold"/>
                                        <p:tgtEl>
                                          <p:spTgt spid="3175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31749"/>
                                        </p:tgtEl>
                                        <p:attrNameLst>
                                          <p:attrName>style.visibility</p:attrName>
                                        </p:attrNameLst>
                                      </p:cBhvr>
                                      <p:to>
                                        <p:strVal val="visible"/>
                                      </p:to>
                                    </p:set>
                                    <p:animEffect transition="in" filter="dissolve">
                                      <p:cBhvr>
                                        <p:cTn id="24" dur="1000"/>
                                        <p:tgtEl>
                                          <p:spTgt spid="31749"/>
                                        </p:tgtEl>
                                      </p:cBhvr>
                                    </p:animEffect>
                                  </p:childTnLst>
                                </p:cTn>
                              </p:par>
                            </p:childTnLst>
                          </p:cTn>
                        </p:par>
                        <p:par>
                          <p:cTn id="25" fill="hold">
                            <p:stCondLst>
                              <p:cond delay="1000"/>
                            </p:stCondLst>
                            <p:childTnLst>
                              <p:par>
                                <p:cTn id="26" presetID="9" presetClass="entr" presetSubtype="0" fill="hold" grpId="0" nodeType="afterEffect">
                                  <p:stCondLst>
                                    <p:cond delay="1000"/>
                                  </p:stCondLst>
                                  <p:childTnLst>
                                    <p:set>
                                      <p:cBhvr>
                                        <p:cTn id="27" dur="1" fill="hold">
                                          <p:stCondLst>
                                            <p:cond delay="0"/>
                                          </p:stCondLst>
                                        </p:cTn>
                                        <p:tgtEl>
                                          <p:spTgt spid="31748"/>
                                        </p:tgtEl>
                                        <p:attrNameLst>
                                          <p:attrName>style.visibility</p:attrName>
                                        </p:attrNameLst>
                                      </p:cBhvr>
                                      <p:to>
                                        <p:strVal val="visible"/>
                                      </p:to>
                                    </p:set>
                                    <p:animEffect transition="in" filter="dissolve">
                                      <p:cBhvr>
                                        <p:cTn id="28" dur="1000"/>
                                        <p:tgtEl>
                                          <p:spTgt spid="31748"/>
                                        </p:tgtEl>
                                      </p:cBhvr>
                                    </p:animEffect>
                                  </p:childTnLst>
                                </p:cTn>
                              </p:par>
                            </p:childTnLst>
                          </p:cTn>
                        </p:par>
                      </p:childTnLst>
                    </p:cTn>
                  </p:par>
                  <p:par>
                    <p:cTn id="29" fill="hold">
                      <p:stCondLst>
                        <p:cond delay="indefinite"/>
                      </p:stCondLst>
                      <p:childTnLst>
                        <p:par>
                          <p:cTn id="30" fill="hold">
                            <p:stCondLst>
                              <p:cond delay="0"/>
                            </p:stCondLst>
                            <p:childTnLst>
                              <p:par>
                                <p:cTn id="31" presetID="2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edge">
                                      <p:cBhvr>
                                        <p:cTn id="3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animBg="1"/>
      <p:bldP spid="31748" grpId="0"/>
      <p:bldP spid="31749" grpId="0"/>
      <p:bldP spid="31750" grpId="0"/>
      <p:bldP spid="10" grpId="0" animBg="1"/>
      <p:bldP spid="1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770" name="Object 2"/>
          <p:cNvGraphicFramePr>
            <a:graphicFrameLocks/>
          </p:cNvGraphicFramePr>
          <p:nvPr>
            <p:extLst>
              <p:ext uri="{D42A27DB-BD31-4B8C-83A1-F6EECF244321}">
                <p14:modId xmlns:p14="http://schemas.microsoft.com/office/powerpoint/2010/main" val="2362744700"/>
              </p:ext>
            </p:extLst>
          </p:nvPr>
        </p:nvGraphicFramePr>
        <p:xfrm>
          <a:off x="527154" y="1939594"/>
          <a:ext cx="8450263" cy="3703637"/>
        </p:xfrm>
        <a:graphic>
          <a:graphicData uri="http://schemas.openxmlformats.org/presentationml/2006/ole">
            <mc:AlternateContent xmlns:mc="http://schemas.openxmlformats.org/markup-compatibility/2006">
              <mc:Choice xmlns:v="urn:schemas-microsoft-com:vml" Requires="v">
                <p:oleObj spid="_x0000_s32937" name="Worksheet" r:id="rId4" imgW="5315040" imgH="2362164" progId="Excel.Sheet.8">
                  <p:embed/>
                </p:oleObj>
              </mc:Choice>
              <mc:Fallback>
                <p:oleObj name="Worksheet" r:id="rId4" imgW="5315040" imgH="2362164" progId="Excel.Sheet.8">
                  <p:embed/>
                  <p:pic>
                    <p:nvPicPr>
                      <p:cNvPr id="0" name="Picture 20"/>
                      <p:cNvPicPr>
                        <a:picLocks noChangeArrowheads="1"/>
                      </p:cNvPicPr>
                      <p:nvPr/>
                    </p:nvPicPr>
                    <p:blipFill>
                      <a:blip r:embed="rId5"/>
                      <a:srcRect/>
                      <a:stretch>
                        <a:fillRect/>
                      </a:stretch>
                    </p:blipFill>
                    <p:spPr bwMode="auto">
                      <a:xfrm>
                        <a:off x="527154" y="1939594"/>
                        <a:ext cx="8450263" cy="3703637"/>
                      </a:xfrm>
                      <a:prstGeom prst="rect">
                        <a:avLst/>
                      </a:prstGeom>
                      <a:noFill/>
                      <a:ln w="19050">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2771" name="Line 4"/>
          <p:cNvSpPr>
            <a:spLocks noChangeShapeType="1"/>
          </p:cNvSpPr>
          <p:nvPr/>
        </p:nvSpPr>
        <p:spPr bwMode="auto">
          <a:xfrm flipV="1">
            <a:off x="5562600" y="5558839"/>
            <a:ext cx="851693" cy="781636"/>
          </a:xfrm>
          <a:prstGeom prst="line">
            <a:avLst/>
          </a:prstGeom>
          <a:noFill/>
          <a:ln w="25400">
            <a:solidFill>
              <a:srgbClr val="FF0000"/>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GB" dirty="0"/>
          </a:p>
        </p:txBody>
      </p:sp>
      <p:sp>
        <p:nvSpPr>
          <p:cNvPr id="32772" name="Rectangle 5"/>
          <p:cNvSpPr>
            <a:spLocks noChangeArrowheads="1"/>
          </p:cNvSpPr>
          <p:nvPr/>
        </p:nvSpPr>
        <p:spPr bwMode="auto">
          <a:xfrm>
            <a:off x="914400" y="5791200"/>
            <a:ext cx="7896226" cy="552450"/>
          </a:xfrm>
          <a:prstGeom prst="rect">
            <a:avLst/>
          </a:prstGeom>
          <a:solidFill>
            <a:srgbClr val="F6E9B4"/>
          </a:solidFill>
          <a:ln w="57150" cmpd="thickThin">
            <a:solidFill>
              <a:srgbClr val="FF0000"/>
            </a:solidFill>
            <a:miter lim="800000"/>
            <a:headEnd/>
            <a:tailEnd/>
          </a:ln>
        </p:spPr>
        <p:txBody>
          <a:bodyPr wrap="none" lIns="90488" tIns="44450" rIns="90488" bIns="4445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200" b="1" dirty="0">
                <a:latin typeface="Arial Narrow" panose="020B0606020202030204" pitchFamily="34" charset="0"/>
              </a:rPr>
              <a:t>Standard overhead rate is: $8,000 ÷ 4,000 DL hours = $2.00 per DL hour</a:t>
            </a:r>
          </a:p>
        </p:txBody>
      </p:sp>
      <p:sp>
        <p:nvSpPr>
          <p:cNvPr id="32773" name="Rectangle 6"/>
          <p:cNvSpPr>
            <a:spLocks noGrp="1" noChangeArrowheads="1"/>
          </p:cNvSpPr>
          <p:nvPr>
            <p:ph type="title"/>
          </p:nvPr>
        </p:nvSpPr>
        <p:spPr>
          <a:xfrm>
            <a:off x="369888" y="274638"/>
            <a:ext cx="8382000" cy="1143000"/>
          </a:xfrm>
        </p:spPr>
        <p:txBody>
          <a:bodyPr/>
          <a:lstStyle/>
          <a:p>
            <a:r>
              <a:rPr lang="en-US" altLang="en-US" b="1" dirty="0"/>
              <a:t>Flexible Overhead Budgets</a:t>
            </a:r>
          </a:p>
        </p:txBody>
      </p:sp>
      <p:grpSp>
        <p:nvGrpSpPr>
          <p:cNvPr id="2" name="Group 13"/>
          <p:cNvGrpSpPr>
            <a:grpSpLocks/>
          </p:cNvGrpSpPr>
          <p:nvPr/>
        </p:nvGrpSpPr>
        <p:grpSpPr bwMode="auto">
          <a:xfrm>
            <a:off x="2114550" y="1478055"/>
            <a:ext cx="6572250" cy="4135321"/>
            <a:chOff x="2009775" y="1414057"/>
            <a:chExt cx="6572250" cy="4135126"/>
          </a:xfrm>
        </p:grpSpPr>
        <p:sp>
          <p:nvSpPr>
            <p:cNvPr id="32776" name="Line 4"/>
            <p:cNvSpPr>
              <a:spLocks noChangeShapeType="1"/>
            </p:cNvSpPr>
            <p:nvPr/>
          </p:nvSpPr>
          <p:spPr bwMode="auto">
            <a:xfrm flipH="1">
              <a:off x="6553200" y="1542759"/>
              <a:ext cx="228600" cy="1787459"/>
            </a:xfrm>
            <a:prstGeom prst="line">
              <a:avLst/>
            </a:prstGeom>
            <a:noFill/>
            <a:ln w="25400">
              <a:solidFill>
                <a:srgbClr val="FF0000"/>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GB" dirty="0"/>
            </a:p>
          </p:txBody>
        </p:sp>
        <p:sp>
          <p:nvSpPr>
            <p:cNvPr id="32777" name="Rectangle 5"/>
            <p:cNvSpPr>
              <a:spLocks noChangeArrowheads="1"/>
            </p:cNvSpPr>
            <p:nvPr/>
          </p:nvSpPr>
          <p:spPr bwMode="auto">
            <a:xfrm>
              <a:off x="2009775" y="1414057"/>
              <a:ext cx="6572250" cy="449489"/>
            </a:xfrm>
            <a:prstGeom prst="rect">
              <a:avLst/>
            </a:prstGeom>
            <a:solidFill>
              <a:schemeClr val="accent1">
                <a:lumMod val="20000"/>
                <a:lumOff val="80000"/>
              </a:schemeClr>
            </a:solidFill>
            <a:ln w="57150" cmpd="thickThin">
              <a:solidFill>
                <a:srgbClr val="0070C0"/>
              </a:solidFill>
              <a:miter lim="800000"/>
              <a:headEnd/>
              <a:tailEnd/>
            </a:ln>
          </p:spPr>
          <p:txBody>
            <a:bodyPr wrap="none" lIns="90488" tIns="44450" rIns="90488" bIns="4445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200" b="1" dirty="0"/>
                <a:t>G-Max predicted an 80 percent activity level.</a:t>
              </a:r>
            </a:p>
          </p:txBody>
        </p:sp>
        <p:sp>
          <p:nvSpPr>
            <p:cNvPr id="11" name="Rectangle 10"/>
            <p:cNvSpPr/>
            <p:nvPr/>
          </p:nvSpPr>
          <p:spPr>
            <a:xfrm>
              <a:off x="6019799" y="3301486"/>
              <a:ext cx="990600" cy="224769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3" name="TextBox 2"/>
          <p:cNvSpPr txBox="1"/>
          <p:nvPr/>
        </p:nvSpPr>
        <p:spPr>
          <a:xfrm>
            <a:off x="533400" y="1062673"/>
            <a:ext cx="7848599" cy="369332"/>
          </a:xfrm>
          <a:prstGeom prst="rect">
            <a:avLst/>
          </a:prstGeom>
          <a:noFill/>
        </p:spPr>
        <p:txBody>
          <a:bodyPr wrap="square" rtlCol="0">
            <a:spAutoFit/>
          </a:bodyPr>
          <a:lstStyle/>
          <a:p>
            <a:r>
              <a:rPr lang="en-US" altLang="en-US" b="1" dirty="0"/>
              <a:t>(Flexible budgets for overhead prepared at several levels of activity)</a:t>
            </a:r>
            <a:endParaRPr lang="en-US" b="1" dirty="0"/>
          </a:p>
        </p:txBody>
      </p:sp>
      <p:sp>
        <p:nvSpPr>
          <p:cNvPr id="4" name="Flowchart: Document 3"/>
          <p:cNvSpPr/>
          <p:nvPr/>
        </p:nvSpPr>
        <p:spPr>
          <a:xfrm>
            <a:off x="256382" y="2076570"/>
            <a:ext cx="2133600" cy="1749345"/>
          </a:xfrm>
          <a:prstGeom prst="flowChartDocumen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This standard overhead rate will be used in computing overhead cost variances.</a:t>
            </a:r>
          </a:p>
        </p:txBody>
      </p:sp>
      <p:sp>
        <p:nvSpPr>
          <p:cNvPr id="14" name="Rounded Rectangle 12">
            <a:extLst>
              <a:ext uri="{FF2B5EF4-FFF2-40B4-BE49-F238E27FC236}">
                <a16:creationId xmlns:a16="http://schemas.microsoft.com/office/drawing/2014/main" id="{6089C4F2-F38A-4A64-B339-20155DDF2BA1}"/>
              </a:ext>
            </a:extLst>
          </p:cNvPr>
          <p:cNvSpPr/>
          <p:nvPr/>
        </p:nvSpPr>
        <p:spPr>
          <a:xfrm>
            <a:off x="0" y="6583362"/>
            <a:ext cx="4724400" cy="18891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P4: </a:t>
            </a:r>
            <a:r>
              <a:rPr lang="en-US" sz="1100" dirty="0">
                <a:solidFill>
                  <a:prstClr val="black"/>
                </a:solidFill>
                <a:latin typeface="Calibri"/>
              </a:rPr>
              <a:t>Compute overhead controllable and volume variances.</a:t>
            </a:r>
          </a:p>
        </p:txBody>
      </p:sp>
      <p:sp>
        <p:nvSpPr>
          <p:cNvPr id="16" name="Rectangle 15">
            <a:extLst>
              <a:ext uri="{FF2B5EF4-FFF2-40B4-BE49-F238E27FC236}">
                <a16:creationId xmlns:a16="http://schemas.microsoft.com/office/drawing/2014/main" id="{51B7BE20-DFD4-6E41-930B-AC8B2BA4DE66}"/>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7" name="Slide Number Placeholder 7">
            <a:extLst>
              <a:ext uri="{FF2B5EF4-FFF2-40B4-BE49-F238E27FC236}">
                <a16:creationId xmlns:a16="http://schemas.microsoft.com/office/drawing/2014/main" id="{6BE6947D-1F02-F74C-9DF2-2EE9CB9E7F28}"/>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34</a:t>
            </a:fld>
            <a:endParaRPr lang="en-US" dirty="0">
              <a:solidFill>
                <a:schemeClr val="tx1">
                  <a:lumMod val="50000"/>
                  <a:lumOff val="50000"/>
                </a:schemeClr>
              </a:solidFill>
            </a:endParaRP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2772"/>
                                        </p:tgtEl>
                                        <p:attrNameLst>
                                          <p:attrName>style.visibility</p:attrName>
                                        </p:attrNameLst>
                                      </p:cBhvr>
                                      <p:to>
                                        <p:strVal val="visible"/>
                                      </p:to>
                                    </p:set>
                                    <p:animEffect transition="in" filter="fade">
                                      <p:cBhvr>
                                        <p:cTn id="12" dur="1000"/>
                                        <p:tgtEl>
                                          <p:spTgt spid="32772"/>
                                        </p:tgtEl>
                                      </p:cBhvr>
                                    </p:animEffect>
                                    <p:anim calcmode="lin" valueType="num">
                                      <p:cBhvr>
                                        <p:cTn id="13" dur="1000" fill="hold"/>
                                        <p:tgtEl>
                                          <p:spTgt spid="32772"/>
                                        </p:tgtEl>
                                        <p:attrNameLst>
                                          <p:attrName>ppt_x</p:attrName>
                                        </p:attrNameLst>
                                      </p:cBhvr>
                                      <p:tavLst>
                                        <p:tav tm="0">
                                          <p:val>
                                            <p:strVal val="#ppt_x"/>
                                          </p:val>
                                        </p:tav>
                                        <p:tav tm="100000">
                                          <p:val>
                                            <p:strVal val="#ppt_x"/>
                                          </p:val>
                                        </p:tav>
                                      </p:tavLst>
                                    </p:anim>
                                    <p:anim calcmode="lin" valueType="num">
                                      <p:cBhvr>
                                        <p:cTn id="14" dur="1000" fill="hold"/>
                                        <p:tgtEl>
                                          <p:spTgt spid="32772"/>
                                        </p:tgtEl>
                                        <p:attrNameLst>
                                          <p:attrName>ppt_y</p:attrName>
                                        </p:attrNameLst>
                                      </p:cBhvr>
                                      <p:tavLst>
                                        <p:tav tm="0">
                                          <p:val>
                                            <p:strVal val="#ppt_y+.1"/>
                                          </p:val>
                                        </p:tav>
                                        <p:tav tm="100000">
                                          <p:val>
                                            <p:strVal val="#ppt_y"/>
                                          </p:val>
                                        </p:tav>
                                      </p:tavLst>
                                    </p:anim>
                                  </p:childTnLst>
                                </p:cTn>
                              </p:par>
                              <p:par>
                                <p:cTn id="15" presetID="22" presetClass="entr" presetSubtype="4" fill="hold" grpId="0" nodeType="withEffect">
                                  <p:stCondLst>
                                    <p:cond delay="0"/>
                                  </p:stCondLst>
                                  <p:childTnLst>
                                    <p:set>
                                      <p:cBhvr>
                                        <p:cTn id="16" dur="1" fill="hold">
                                          <p:stCondLst>
                                            <p:cond delay="0"/>
                                          </p:stCondLst>
                                        </p:cTn>
                                        <p:tgtEl>
                                          <p:spTgt spid="32771"/>
                                        </p:tgtEl>
                                        <p:attrNameLst>
                                          <p:attrName>style.visibility</p:attrName>
                                        </p:attrNameLst>
                                      </p:cBhvr>
                                      <p:to>
                                        <p:strVal val="visible"/>
                                      </p:to>
                                    </p:set>
                                    <p:animEffect transition="in" filter="wipe(down)">
                                      <p:cBhvr>
                                        <p:cTn id="17" dur="500"/>
                                        <p:tgtEl>
                                          <p:spTgt spid="32771"/>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animBg="1"/>
      <p:bldP spid="32772" grpId="0" animBg="1"/>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278396" y="529091"/>
            <a:ext cx="8534400" cy="1143000"/>
          </a:xfrm>
        </p:spPr>
        <p:txBody>
          <a:bodyPr/>
          <a:lstStyle/>
          <a:p>
            <a:r>
              <a:rPr lang="en-US" altLang="en-US" b="1" dirty="0"/>
              <a:t>Computing Overhead </a:t>
            </a:r>
            <a:br>
              <a:rPr lang="en-US" altLang="en-US" b="1" dirty="0"/>
            </a:br>
            <a:r>
              <a:rPr lang="en-US" altLang="en-US" b="1" dirty="0"/>
              <a:t>Cost Variances</a:t>
            </a:r>
          </a:p>
        </p:txBody>
      </p:sp>
      <p:grpSp>
        <p:nvGrpSpPr>
          <p:cNvPr id="33795" name="Group 19"/>
          <p:cNvGrpSpPr>
            <a:grpSpLocks/>
          </p:cNvGrpSpPr>
          <p:nvPr/>
        </p:nvGrpSpPr>
        <p:grpSpPr bwMode="auto">
          <a:xfrm>
            <a:off x="691774" y="3406373"/>
            <a:ext cx="7815420" cy="1200329"/>
            <a:chOff x="755494" y="1676400"/>
            <a:chExt cx="7972637" cy="2470505"/>
          </a:xfrm>
        </p:grpSpPr>
        <p:sp>
          <p:nvSpPr>
            <p:cNvPr id="33798" name="TextBox 2"/>
            <p:cNvSpPr txBox="1">
              <a:spLocks noChangeArrowheads="1"/>
            </p:cNvSpPr>
            <p:nvPr/>
          </p:nvSpPr>
          <p:spPr bwMode="auto">
            <a:xfrm>
              <a:off x="755494" y="1676400"/>
              <a:ext cx="1980614" cy="24705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b="1" dirty="0">
                  <a:solidFill>
                    <a:schemeClr val="accent1">
                      <a:lumMod val="75000"/>
                    </a:schemeClr>
                  </a:solidFill>
                  <a:latin typeface="Arial Narrow" panose="020B0606020202030204" pitchFamily="34" charset="0"/>
                </a:rPr>
                <a:t>Overhead cost</a:t>
              </a:r>
            </a:p>
            <a:p>
              <a:pPr algn="ctr" eaLnBrk="1" hangingPunct="1"/>
              <a:r>
                <a:rPr lang="en-US" altLang="en-US" sz="2400" b="1" dirty="0">
                  <a:solidFill>
                    <a:schemeClr val="accent1">
                      <a:lumMod val="75000"/>
                    </a:schemeClr>
                  </a:solidFill>
                  <a:latin typeface="Arial Narrow" panose="020B0606020202030204" pitchFamily="34" charset="0"/>
                </a:rPr>
                <a:t>variance</a:t>
              </a:r>
            </a:p>
            <a:p>
              <a:pPr algn="ctr" eaLnBrk="1" hangingPunct="1"/>
              <a:r>
                <a:rPr lang="en-US" altLang="en-US" sz="2400" b="1" dirty="0">
                  <a:solidFill>
                    <a:schemeClr val="accent1">
                      <a:lumMod val="75000"/>
                    </a:schemeClr>
                  </a:solidFill>
                  <a:latin typeface="Arial Narrow" panose="020B0606020202030204" pitchFamily="34" charset="0"/>
                </a:rPr>
                <a:t>(OCV)</a:t>
              </a:r>
            </a:p>
          </p:txBody>
        </p:sp>
        <p:sp>
          <p:nvSpPr>
            <p:cNvPr id="33799" name="TextBox 3"/>
            <p:cNvSpPr txBox="1">
              <a:spLocks noChangeArrowheads="1"/>
            </p:cNvSpPr>
            <p:nvPr/>
          </p:nvSpPr>
          <p:spPr bwMode="auto">
            <a:xfrm>
              <a:off x="3467785" y="1676400"/>
              <a:ext cx="2194832" cy="24705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b="1" dirty="0">
                  <a:solidFill>
                    <a:schemeClr val="accent1">
                      <a:lumMod val="75000"/>
                    </a:schemeClr>
                  </a:solidFill>
                  <a:latin typeface="Arial Narrow" panose="020B0606020202030204" pitchFamily="34" charset="0"/>
                </a:rPr>
                <a:t>Actual overhead</a:t>
              </a:r>
            </a:p>
            <a:p>
              <a:pPr algn="ctr" eaLnBrk="1" hangingPunct="1"/>
              <a:r>
                <a:rPr lang="en-US" altLang="en-US" sz="2400" b="1" dirty="0">
                  <a:solidFill>
                    <a:schemeClr val="accent1">
                      <a:lumMod val="75000"/>
                    </a:schemeClr>
                  </a:solidFill>
                  <a:latin typeface="Arial Narrow" panose="020B0606020202030204" pitchFamily="34" charset="0"/>
                </a:rPr>
                <a:t>incurred</a:t>
              </a:r>
            </a:p>
            <a:p>
              <a:pPr algn="ctr" eaLnBrk="1" hangingPunct="1"/>
              <a:r>
                <a:rPr lang="en-US" altLang="en-US" sz="2400" b="1" dirty="0">
                  <a:solidFill>
                    <a:schemeClr val="accent1">
                      <a:lumMod val="75000"/>
                    </a:schemeClr>
                  </a:solidFill>
                  <a:latin typeface="Arial Narrow" panose="020B0606020202030204" pitchFamily="34" charset="0"/>
                </a:rPr>
                <a:t>(AOI)</a:t>
              </a:r>
            </a:p>
          </p:txBody>
        </p:sp>
        <p:sp>
          <p:nvSpPr>
            <p:cNvPr id="33800" name="TextBox 4"/>
            <p:cNvSpPr txBox="1">
              <a:spLocks noChangeArrowheads="1"/>
            </p:cNvSpPr>
            <p:nvPr/>
          </p:nvSpPr>
          <p:spPr bwMode="auto">
            <a:xfrm>
              <a:off x="6206248" y="1676400"/>
              <a:ext cx="2521883" cy="24705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b="1" dirty="0">
                  <a:solidFill>
                    <a:schemeClr val="accent1">
                      <a:lumMod val="75000"/>
                    </a:schemeClr>
                  </a:solidFill>
                  <a:latin typeface="Arial Narrow" panose="020B0606020202030204" pitchFamily="34" charset="0"/>
                </a:rPr>
                <a:t>Standard overhead</a:t>
              </a:r>
            </a:p>
            <a:p>
              <a:pPr algn="ctr" eaLnBrk="1" hangingPunct="1"/>
              <a:r>
                <a:rPr lang="en-US" altLang="en-US" sz="2400" b="1" dirty="0">
                  <a:solidFill>
                    <a:schemeClr val="accent1">
                      <a:lumMod val="75000"/>
                    </a:schemeClr>
                  </a:solidFill>
                  <a:latin typeface="Arial Narrow" panose="020B0606020202030204" pitchFamily="34" charset="0"/>
                </a:rPr>
                <a:t>applied</a:t>
              </a:r>
            </a:p>
            <a:p>
              <a:pPr algn="ctr" eaLnBrk="1" hangingPunct="1"/>
              <a:r>
                <a:rPr lang="en-US" altLang="en-US" sz="2400" b="1" dirty="0">
                  <a:solidFill>
                    <a:schemeClr val="accent1">
                      <a:lumMod val="75000"/>
                    </a:schemeClr>
                  </a:solidFill>
                  <a:latin typeface="Arial Narrow" panose="020B0606020202030204" pitchFamily="34" charset="0"/>
                </a:rPr>
                <a:t>(SOA)</a:t>
              </a:r>
            </a:p>
          </p:txBody>
        </p:sp>
        <p:sp>
          <p:nvSpPr>
            <p:cNvPr id="33801" name="TextBox 5"/>
            <p:cNvSpPr txBox="1">
              <a:spLocks noChangeArrowheads="1"/>
            </p:cNvSpPr>
            <p:nvPr/>
          </p:nvSpPr>
          <p:spPr bwMode="auto">
            <a:xfrm>
              <a:off x="2895600" y="2168843"/>
              <a:ext cx="433668" cy="12035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3200" b="1" dirty="0">
                  <a:solidFill>
                    <a:schemeClr val="accent1">
                      <a:lumMod val="75000"/>
                    </a:schemeClr>
                  </a:solidFill>
                </a:rPr>
                <a:t>=</a:t>
              </a:r>
            </a:p>
          </p:txBody>
        </p:sp>
        <p:sp>
          <p:nvSpPr>
            <p:cNvPr id="33802" name="TextBox 6"/>
            <p:cNvSpPr txBox="1">
              <a:spLocks noChangeArrowheads="1"/>
            </p:cNvSpPr>
            <p:nvPr/>
          </p:nvSpPr>
          <p:spPr bwMode="auto">
            <a:xfrm>
              <a:off x="5870630" y="2168843"/>
              <a:ext cx="420586" cy="12035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3200" b="1" dirty="0">
                  <a:solidFill>
                    <a:schemeClr val="accent1">
                      <a:lumMod val="75000"/>
                    </a:schemeClr>
                  </a:solidFill>
                </a:rPr>
                <a:t>–</a:t>
              </a:r>
            </a:p>
          </p:txBody>
        </p:sp>
      </p:grpSp>
      <p:sp>
        <p:nvSpPr>
          <p:cNvPr id="4" name="TextBox 3"/>
          <p:cNvSpPr txBox="1"/>
          <p:nvPr/>
        </p:nvSpPr>
        <p:spPr>
          <a:xfrm>
            <a:off x="615322" y="2083936"/>
            <a:ext cx="7962900" cy="1107996"/>
          </a:xfrm>
          <a:prstGeom prst="rect">
            <a:avLst/>
          </a:prstGeom>
          <a:solidFill>
            <a:schemeClr val="accent1"/>
          </a:solidFill>
        </p:spPr>
        <p:txBody>
          <a:bodyPr wrap="square" rtlCol="0">
            <a:spAutoFit/>
          </a:bodyPr>
          <a:lstStyle/>
          <a:p>
            <a:pPr algn="ctr"/>
            <a:r>
              <a:rPr lang="en-US" sz="2200" b="1" dirty="0">
                <a:solidFill>
                  <a:schemeClr val="bg1"/>
                </a:solidFill>
                <a:latin typeface="Arial Narrow" panose="020B0606020202030204" pitchFamily="34" charset="0"/>
              </a:rPr>
              <a:t>The difference between the total overhead cost applied to products and the total overhead cost actually incurred is called an </a:t>
            </a:r>
            <a:br>
              <a:rPr lang="en-US" sz="2200" b="1" dirty="0">
                <a:solidFill>
                  <a:schemeClr val="bg1"/>
                </a:solidFill>
                <a:latin typeface="Arial Narrow" panose="020B0606020202030204" pitchFamily="34" charset="0"/>
              </a:rPr>
            </a:br>
            <a:r>
              <a:rPr lang="en-US" sz="2200" b="1" dirty="0">
                <a:solidFill>
                  <a:schemeClr val="bg1"/>
                </a:solidFill>
                <a:latin typeface="Arial Narrow" panose="020B0606020202030204" pitchFamily="34" charset="0"/>
              </a:rPr>
              <a:t>overhead cost variance. It’s defined as:</a:t>
            </a:r>
          </a:p>
        </p:txBody>
      </p:sp>
      <p:sp>
        <p:nvSpPr>
          <p:cNvPr id="13" name="Rounded Rectangle 12">
            <a:extLst>
              <a:ext uri="{FF2B5EF4-FFF2-40B4-BE49-F238E27FC236}">
                <a16:creationId xmlns:a16="http://schemas.microsoft.com/office/drawing/2014/main" id="{BA1311CE-6EF3-429D-8CC1-93DBBEDA2FB9}"/>
              </a:ext>
            </a:extLst>
          </p:cNvPr>
          <p:cNvSpPr/>
          <p:nvPr/>
        </p:nvSpPr>
        <p:spPr>
          <a:xfrm>
            <a:off x="0" y="6556676"/>
            <a:ext cx="4724400" cy="18891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P4: </a:t>
            </a:r>
            <a:r>
              <a:rPr lang="en-US" sz="1100" dirty="0">
                <a:solidFill>
                  <a:prstClr val="black"/>
                </a:solidFill>
                <a:latin typeface="Calibri"/>
              </a:rPr>
              <a:t>Compute overhead controllable and volume variances.</a:t>
            </a:r>
          </a:p>
        </p:txBody>
      </p:sp>
      <p:sp>
        <p:nvSpPr>
          <p:cNvPr id="15" name="Rectangle 14">
            <a:extLst>
              <a:ext uri="{FF2B5EF4-FFF2-40B4-BE49-F238E27FC236}">
                <a16:creationId xmlns:a16="http://schemas.microsoft.com/office/drawing/2014/main" id="{53F937D8-E357-934F-AAA0-6DC8ED87500C}"/>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6" name="Slide Number Placeholder 7">
            <a:extLst>
              <a:ext uri="{FF2B5EF4-FFF2-40B4-BE49-F238E27FC236}">
                <a16:creationId xmlns:a16="http://schemas.microsoft.com/office/drawing/2014/main" id="{2D7F4F68-8A34-BA4E-B694-DCB28F94908C}"/>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35</a:t>
            </a:fld>
            <a:endParaRPr lang="en-US" dirty="0">
              <a:solidFill>
                <a:schemeClr val="tx1">
                  <a:lumMod val="50000"/>
                  <a:lumOff val="50000"/>
                </a:schemeClr>
              </a:solidFill>
            </a:endParaRPr>
          </a:p>
        </p:txBody>
      </p:sp>
    </p:spTree>
  </p:cSld>
  <p:clrMapOvr>
    <a:masterClrMapping/>
  </p:clrMapOvr>
  <p:transition spd="med">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3795"/>
                                        </p:tgtEl>
                                        <p:attrNameLst>
                                          <p:attrName>style.visibility</p:attrName>
                                        </p:attrNameLst>
                                      </p:cBhvr>
                                      <p:to>
                                        <p:strVal val="visible"/>
                                      </p:to>
                                    </p:set>
                                    <p:animEffect transition="in" filter="fade">
                                      <p:cBhvr>
                                        <p:cTn id="14" dur="500"/>
                                        <p:tgtEl>
                                          <p:spTgt spid="337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293688" y="274638"/>
            <a:ext cx="8534400" cy="1143000"/>
          </a:xfrm>
        </p:spPr>
        <p:txBody>
          <a:bodyPr/>
          <a:lstStyle/>
          <a:p>
            <a:r>
              <a:rPr lang="en-US" altLang="en-US" b="1" dirty="0"/>
              <a:t>Total Overhead Cost Variance</a:t>
            </a:r>
          </a:p>
        </p:txBody>
      </p:sp>
      <p:grpSp>
        <p:nvGrpSpPr>
          <p:cNvPr id="34820" name="Group 35"/>
          <p:cNvGrpSpPr>
            <a:grpSpLocks/>
          </p:cNvGrpSpPr>
          <p:nvPr/>
        </p:nvGrpSpPr>
        <p:grpSpPr bwMode="auto">
          <a:xfrm>
            <a:off x="1915360" y="3521312"/>
            <a:ext cx="6800015" cy="656131"/>
            <a:chOff x="2214264" y="4339512"/>
            <a:chExt cx="6888040" cy="763800"/>
          </a:xfrm>
        </p:grpSpPr>
        <p:sp>
          <p:nvSpPr>
            <p:cNvPr id="34825" name="TextBox 24"/>
            <p:cNvSpPr txBox="1">
              <a:spLocks noChangeArrowheads="1"/>
            </p:cNvSpPr>
            <p:nvPr/>
          </p:nvSpPr>
          <p:spPr bwMode="auto">
            <a:xfrm>
              <a:off x="3074187" y="4483829"/>
              <a:ext cx="2406585" cy="5015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200" b="1" dirty="0">
                  <a:latin typeface="Arial Narrow" panose="020B0606020202030204" pitchFamily="34" charset="0"/>
                </a:rPr>
                <a:t>$3,650 + $4,000</a:t>
              </a:r>
            </a:p>
          </p:txBody>
        </p:sp>
        <p:sp>
          <p:nvSpPr>
            <p:cNvPr id="34826" name="TextBox 25"/>
            <p:cNvSpPr txBox="1">
              <a:spLocks noChangeArrowheads="1"/>
            </p:cNvSpPr>
            <p:nvPr/>
          </p:nvSpPr>
          <p:spPr bwMode="auto">
            <a:xfrm>
              <a:off x="5893515" y="4451466"/>
              <a:ext cx="3208789" cy="5015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200" b="1" dirty="0">
                  <a:latin typeface="Arial Narrow" panose="020B0606020202030204" pitchFamily="34" charset="0"/>
                </a:rPr>
                <a:t>3,500 DLH × $2.00 per DLH</a:t>
              </a:r>
            </a:p>
          </p:txBody>
        </p:sp>
        <p:sp>
          <p:nvSpPr>
            <p:cNvPr id="34827" name="TextBox 26"/>
            <p:cNvSpPr txBox="1">
              <a:spLocks noChangeArrowheads="1"/>
            </p:cNvSpPr>
            <p:nvPr/>
          </p:nvSpPr>
          <p:spPr bwMode="auto">
            <a:xfrm>
              <a:off x="2868169" y="4422577"/>
              <a:ext cx="385562" cy="6807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3200" b="1" dirty="0"/>
                <a:t>=</a:t>
              </a:r>
            </a:p>
          </p:txBody>
        </p:sp>
        <p:sp>
          <p:nvSpPr>
            <p:cNvPr id="34828" name="TextBox 27"/>
            <p:cNvSpPr txBox="1">
              <a:spLocks noChangeArrowheads="1"/>
            </p:cNvSpPr>
            <p:nvPr/>
          </p:nvSpPr>
          <p:spPr bwMode="auto">
            <a:xfrm flipH="1">
              <a:off x="5577686" y="4339512"/>
              <a:ext cx="334621" cy="6807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3200" b="1" dirty="0"/>
                <a:t>–</a:t>
              </a:r>
            </a:p>
          </p:txBody>
        </p:sp>
        <p:sp>
          <p:nvSpPr>
            <p:cNvPr id="34829" name="TextBox 30"/>
            <p:cNvSpPr txBox="1">
              <a:spLocks noChangeArrowheads="1"/>
            </p:cNvSpPr>
            <p:nvPr/>
          </p:nvSpPr>
          <p:spPr bwMode="auto">
            <a:xfrm>
              <a:off x="2214264" y="4451466"/>
              <a:ext cx="187122" cy="5015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2200" b="1" dirty="0">
                <a:latin typeface="Arial Narrow" panose="020B0606020202030204" pitchFamily="34" charset="0"/>
              </a:endParaRPr>
            </a:p>
          </p:txBody>
        </p:sp>
      </p:grpSp>
      <p:grpSp>
        <p:nvGrpSpPr>
          <p:cNvPr id="22" name="Group 19"/>
          <p:cNvGrpSpPr>
            <a:grpSpLocks/>
          </p:cNvGrpSpPr>
          <p:nvPr/>
        </p:nvGrpSpPr>
        <p:grpSpPr bwMode="auto">
          <a:xfrm>
            <a:off x="598944" y="2606099"/>
            <a:ext cx="7815419" cy="830997"/>
            <a:chOff x="755494" y="1676400"/>
            <a:chExt cx="7972636" cy="1710350"/>
          </a:xfrm>
        </p:grpSpPr>
        <p:sp>
          <p:nvSpPr>
            <p:cNvPr id="23" name="TextBox 2"/>
            <p:cNvSpPr txBox="1">
              <a:spLocks noChangeArrowheads="1"/>
            </p:cNvSpPr>
            <p:nvPr/>
          </p:nvSpPr>
          <p:spPr bwMode="auto">
            <a:xfrm>
              <a:off x="755494" y="1676400"/>
              <a:ext cx="1980614" cy="1710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b="1" dirty="0">
                  <a:solidFill>
                    <a:schemeClr val="accent1">
                      <a:lumMod val="75000"/>
                    </a:schemeClr>
                  </a:solidFill>
                  <a:latin typeface="Arial Narrow" panose="020B0606020202030204" pitchFamily="34" charset="0"/>
                </a:rPr>
                <a:t>Overhead cost</a:t>
              </a:r>
            </a:p>
            <a:p>
              <a:pPr algn="ctr" eaLnBrk="1" hangingPunct="1"/>
              <a:r>
                <a:rPr lang="en-US" altLang="en-US" sz="2400" b="1" dirty="0">
                  <a:solidFill>
                    <a:schemeClr val="accent1">
                      <a:lumMod val="75000"/>
                    </a:schemeClr>
                  </a:solidFill>
                  <a:latin typeface="Arial Narrow" panose="020B0606020202030204" pitchFamily="34" charset="0"/>
                </a:rPr>
                <a:t>variance</a:t>
              </a:r>
            </a:p>
          </p:txBody>
        </p:sp>
        <p:sp>
          <p:nvSpPr>
            <p:cNvPr id="24" name="TextBox 3"/>
            <p:cNvSpPr txBox="1">
              <a:spLocks noChangeArrowheads="1"/>
            </p:cNvSpPr>
            <p:nvPr/>
          </p:nvSpPr>
          <p:spPr bwMode="auto">
            <a:xfrm>
              <a:off x="3467785" y="1676400"/>
              <a:ext cx="2194832" cy="1710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b="1" dirty="0">
                  <a:solidFill>
                    <a:schemeClr val="accent1">
                      <a:lumMod val="75000"/>
                    </a:schemeClr>
                  </a:solidFill>
                  <a:latin typeface="Arial Narrow" panose="020B0606020202030204" pitchFamily="34" charset="0"/>
                </a:rPr>
                <a:t>Actual overhead</a:t>
              </a:r>
            </a:p>
            <a:p>
              <a:pPr algn="ctr" eaLnBrk="1" hangingPunct="1"/>
              <a:r>
                <a:rPr lang="en-US" altLang="en-US" sz="2400" b="1" dirty="0">
                  <a:solidFill>
                    <a:schemeClr val="accent1">
                      <a:lumMod val="75000"/>
                    </a:schemeClr>
                  </a:solidFill>
                  <a:latin typeface="Arial Narrow" panose="020B0606020202030204" pitchFamily="34" charset="0"/>
                </a:rPr>
                <a:t>incurred</a:t>
              </a:r>
            </a:p>
          </p:txBody>
        </p:sp>
        <p:sp>
          <p:nvSpPr>
            <p:cNvPr id="25" name="TextBox 4"/>
            <p:cNvSpPr txBox="1">
              <a:spLocks noChangeArrowheads="1"/>
            </p:cNvSpPr>
            <p:nvPr/>
          </p:nvSpPr>
          <p:spPr bwMode="auto">
            <a:xfrm>
              <a:off x="6206249" y="1676400"/>
              <a:ext cx="2521881" cy="1710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b="1" dirty="0">
                  <a:solidFill>
                    <a:schemeClr val="accent1">
                      <a:lumMod val="75000"/>
                    </a:schemeClr>
                  </a:solidFill>
                  <a:latin typeface="Arial Narrow" panose="020B0606020202030204" pitchFamily="34" charset="0"/>
                </a:rPr>
                <a:t>Standard overhead</a:t>
              </a:r>
            </a:p>
            <a:p>
              <a:pPr algn="ctr" eaLnBrk="1" hangingPunct="1"/>
              <a:r>
                <a:rPr lang="en-US" altLang="en-US" sz="2400" b="1" dirty="0">
                  <a:solidFill>
                    <a:schemeClr val="accent1">
                      <a:lumMod val="75000"/>
                    </a:schemeClr>
                  </a:solidFill>
                  <a:latin typeface="Arial Narrow" panose="020B0606020202030204" pitchFamily="34" charset="0"/>
                </a:rPr>
                <a:t>applied</a:t>
              </a:r>
            </a:p>
          </p:txBody>
        </p:sp>
        <p:sp>
          <p:nvSpPr>
            <p:cNvPr id="26" name="TextBox 5"/>
            <p:cNvSpPr txBox="1">
              <a:spLocks noChangeArrowheads="1"/>
            </p:cNvSpPr>
            <p:nvPr/>
          </p:nvSpPr>
          <p:spPr bwMode="auto">
            <a:xfrm>
              <a:off x="2824267" y="2146274"/>
              <a:ext cx="433668" cy="12035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3200" b="1" dirty="0">
                  <a:solidFill>
                    <a:schemeClr val="accent1">
                      <a:lumMod val="75000"/>
                    </a:schemeClr>
                  </a:solidFill>
                </a:rPr>
                <a:t>=</a:t>
              </a:r>
            </a:p>
          </p:txBody>
        </p:sp>
        <p:sp>
          <p:nvSpPr>
            <p:cNvPr id="27" name="TextBox 6"/>
            <p:cNvSpPr txBox="1">
              <a:spLocks noChangeArrowheads="1"/>
            </p:cNvSpPr>
            <p:nvPr/>
          </p:nvSpPr>
          <p:spPr bwMode="auto">
            <a:xfrm>
              <a:off x="5870630" y="2168843"/>
              <a:ext cx="420586" cy="12035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3200" b="1" dirty="0">
                  <a:solidFill>
                    <a:schemeClr val="accent1">
                      <a:lumMod val="75000"/>
                    </a:schemeClr>
                  </a:solidFill>
                </a:rPr>
                <a:t>–</a:t>
              </a:r>
            </a:p>
          </p:txBody>
        </p:sp>
      </p:grpSp>
      <p:sp>
        <p:nvSpPr>
          <p:cNvPr id="28" name="Rectangle 2"/>
          <p:cNvSpPr>
            <a:spLocks noChangeArrowheads="1"/>
          </p:cNvSpPr>
          <p:nvPr/>
        </p:nvSpPr>
        <p:spPr bwMode="auto">
          <a:xfrm>
            <a:off x="482600" y="1243914"/>
            <a:ext cx="8204200" cy="1198048"/>
          </a:xfrm>
          <a:prstGeom prst="rect">
            <a:avLst/>
          </a:prstGeom>
          <a:solidFill>
            <a:schemeClr val="bg1">
              <a:lumMod val="95000"/>
            </a:schemeClr>
          </a:solidFill>
          <a:ln w="28575">
            <a:solidFill>
              <a:schemeClr val="tx1"/>
            </a:solidFill>
            <a:miter lim="800000"/>
            <a:headEnd/>
            <a:tailEnd/>
          </a:ln>
        </p:spPr>
        <p:txBody>
          <a:bodyPr wrap="none" lIns="90488" tIns="44450" rIns="90488" bIns="4445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200" b="1" dirty="0">
                <a:solidFill>
                  <a:schemeClr val="tx2"/>
                </a:solidFill>
                <a:latin typeface="Arial Narrow" panose="020B0606020202030204" pitchFamily="34" charset="0"/>
              </a:rPr>
              <a:t>Ex: During May, G-Max produced 3,500 club heads working 3,400 hours.  </a:t>
            </a:r>
            <a:br>
              <a:rPr lang="en-US" altLang="en-US" sz="2200" b="1" dirty="0">
                <a:solidFill>
                  <a:schemeClr val="tx2"/>
                </a:solidFill>
                <a:latin typeface="Arial Narrow" panose="020B0606020202030204" pitchFamily="34" charset="0"/>
              </a:rPr>
            </a:br>
            <a:r>
              <a:rPr lang="en-US" altLang="en-US" sz="2200" b="1" dirty="0">
                <a:solidFill>
                  <a:schemeClr val="tx2"/>
                </a:solidFill>
                <a:latin typeface="Arial Narrow" panose="020B0606020202030204" pitchFamily="34" charset="0"/>
              </a:rPr>
              <a:t>G-Max budgeted for 4,000 units (80%).</a:t>
            </a:r>
            <a:br>
              <a:rPr lang="en-US" altLang="en-US" sz="2200" b="1" dirty="0">
                <a:solidFill>
                  <a:schemeClr val="tx2"/>
                </a:solidFill>
                <a:latin typeface="Arial Narrow" panose="020B0606020202030204" pitchFamily="34" charset="0"/>
              </a:rPr>
            </a:br>
            <a:r>
              <a:rPr lang="en-US" altLang="en-US" sz="2200" b="1" dirty="0">
                <a:solidFill>
                  <a:schemeClr val="tx2"/>
                </a:solidFill>
                <a:latin typeface="Arial Narrow" panose="020B0606020202030204" pitchFamily="34" charset="0"/>
              </a:rPr>
              <a:t>Actual variable overhead was $3,650 and actual fixed overhead was $4,000.</a:t>
            </a:r>
          </a:p>
        </p:txBody>
      </p:sp>
      <p:grpSp>
        <p:nvGrpSpPr>
          <p:cNvPr id="29" name="Group 35"/>
          <p:cNvGrpSpPr>
            <a:grpSpLocks/>
          </p:cNvGrpSpPr>
          <p:nvPr/>
        </p:nvGrpSpPr>
        <p:grpSpPr bwMode="auto">
          <a:xfrm>
            <a:off x="1914779" y="4015842"/>
            <a:ext cx="6789643" cy="656131"/>
            <a:chOff x="2214119" y="4339512"/>
            <a:chExt cx="6888184" cy="763800"/>
          </a:xfrm>
        </p:grpSpPr>
        <p:sp>
          <p:nvSpPr>
            <p:cNvPr id="30" name="TextBox 24"/>
            <p:cNvSpPr txBox="1">
              <a:spLocks noChangeArrowheads="1"/>
            </p:cNvSpPr>
            <p:nvPr/>
          </p:nvSpPr>
          <p:spPr bwMode="auto">
            <a:xfrm>
              <a:off x="3074187" y="4483829"/>
              <a:ext cx="2406585" cy="5015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200" b="1" dirty="0">
                  <a:latin typeface="Arial Narrow" panose="020B0606020202030204" pitchFamily="34" charset="0"/>
                </a:rPr>
                <a:t>$7,650</a:t>
              </a:r>
            </a:p>
          </p:txBody>
        </p:sp>
        <p:sp>
          <p:nvSpPr>
            <p:cNvPr id="31" name="TextBox 25"/>
            <p:cNvSpPr txBox="1">
              <a:spLocks noChangeArrowheads="1"/>
            </p:cNvSpPr>
            <p:nvPr/>
          </p:nvSpPr>
          <p:spPr bwMode="auto">
            <a:xfrm>
              <a:off x="6099210" y="4451466"/>
              <a:ext cx="3003093" cy="5015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200" b="1" dirty="0">
                  <a:latin typeface="Arial Narrow" panose="020B0606020202030204" pitchFamily="34" charset="0"/>
                </a:rPr>
                <a:t>$7,000</a:t>
              </a:r>
            </a:p>
          </p:txBody>
        </p:sp>
        <p:sp>
          <p:nvSpPr>
            <p:cNvPr id="32" name="TextBox 26"/>
            <p:cNvSpPr txBox="1">
              <a:spLocks noChangeArrowheads="1"/>
            </p:cNvSpPr>
            <p:nvPr/>
          </p:nvSpPr>
          <p:spPr bwMode="auto">
            <a:xfrm>
              <a:off x="2868169" y="4422577"/>
              <a:ext cx="385562" cy="6807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3200" b="1" dirty="0"/>
                <a:t>=</a:t>
              </a:r>
            </a:p>
          </p:txBody>
        </p:sp>
        <p:sp>
          <p:nvSpPr>
            <p:cNvPr id="33" name="TextBox 27"/>
            <p:cNvSpPr txBox="1">
              <a:spLocks noChangeArrowheads="1"/>
            </p:cNvSpPr>
            <p:nvPr/>
          </p:nvSpPr>
          <p:spPr bwMode="auto">
            <a:xfrm flipH="1">
              <a:off x="5577686" y="4339512"/>
              <a:ext cx="334621" cy="6807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3200" b="1" dirty="0"/>
                <a:t>–</a:t>
              </a:r>
            </a:p>
          </p:txBody>
        </p:sp>
        <p:sp>
          <p:nvSpPr>
            <p:cNvPr id="34" name="TextBox 30"/>
            <p:cNvSpPr txBox="1">
              <a:spLocks noChangeArrowheads="1"/>
            </p:cNvSpPr>
            <p:nvPr/>
          </p:nvSpPr>
          <p:spPr bwMode="auto">
            <a:xfrm>
              <a:off x="2214119" y="4451466"/>
              <a:ext cx="187412" cy="5015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2200" b="1" dirty="0">
                <a:latin typeface="Arial Narrow" panose="020B0606020202030204" pitchFamily="34" charset="0"/>
              </a:endParaRPr>
            </a:p>
          </p:txBody>
        </p:sp>
      </p:grpSp>
      <p:sp>
        <p:nvSpPr>
          <p:cNvPr id="3" name="Right Arrow 2"/>
          <p:cNvSpPr/>
          <p:nvPr/>
        </p:nvSpPr>
        <p:spPr>
          <a:xfrm>
            <a:off x="1210042" y="4572000"/>
            <a:ext cx="7476758" cy="1874467"/>
          </a:xfrm>
          <a:prstGeom prst="rightArrow">
            <a:avLst>
              <a:gd name="adj1" fmla="val 50000"/>
              <a:gd name="adj2" fmla="val 528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200" b="1" dirty="0"/>
              <a:t>To help identify factors causing the overhead cost variance, let’s analyze this variance separately for </a:t>
            </a:r>
            <a:r>
              <a:rPr lang="en-US" altLang="en-US" sz="2200" b="1" i="1" dirty="0"/>
              <a:t>controllable</a:t>
            </a:r>
            <a:r>
              <a:rPr lang="en-US" altLang="en-US" sz="2200" b="1" dirty="0"/>
              <a:t> and </a:t>
            </a:r>
            <a:r>
              <a:rPr lang="en-US" altLang="en-US" sz="2200" b="1" i="1" dirty="0"/>
              <a:t>volume</a:t>
            </a:r>
            <a:r>
              <a:rPr lang="en-US" altLang="en-US" sz="2200" b="1" dirty="0"/>
              <a:t> variances. </a:t>
            </a:r>
          </a:p>
        </p:txBody>
      </p:sp>
      <p:grpSp>
        <p:nvGrpSpPr>
          <p:cNvPr id="5" name="Group 4"/>
          <p:cNvGrpSpPr/>
          <p:nvPr/>
        </p:nvGrpSpPr>
        <p:grpSpPr>
          <a:xfrm>
            <a:off x="1914778" y="4456040"/>
            <a:ext cx="4486675" cy="590783"/>
            <a:chOff x="1952954" y="4832423"/>
            <a:chExt cx="4486675" cy="590783"/>
          </a:xfrm>
        </p:grpSpPr>
        <p:sp>
          <p:nvSpPr>
            <p:cNvPr id="34822" name="TextBox 32"/>
            <p:cNvSpPr txBox="1">
              <a:spLocks noChangeArrowheads="1"/>
            </p:cNvSpPr>
            <p:nvPr/>
          </p:nvSpPr>
          <p:spPr bwMode="auto">
            <a:xfrm>
              <a:off x="2590067" y="4832423"/>
              <a:ext cx="453970" cy="5907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3600" b="1" dirty="0"/>
                <a:t>=</a:t>
              </a:r>
            </a:p>
          </p:txBody>
        </p:sp>
        <p:sp>
          <p:nvSpPr>
            <p:cNvPr id="34823" name="TextBox 33"/>
            <p:cNvSpPr txBox="1">
              <a:spLocks noChangeArrowheads="1"/>
            </p:cNvSpPr>
            <p:nvPr/>
          </p:nvSpPr>
          <p:spPr bwMode="auto">
            <a:xfrm>
              <a:off x="3449707" y="4896983"/>
              <a:ext cx="298992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b="1" dirty="0"/>
                <a:t>(unfavorable ) $650</a:t>
              </a:r>
            </a:p>
          </p:txBody>
        </p:sp>
        <p:sp>
          <p:nvSpPr>
            <p:cNvPr id="35" name="TextBox 30"/>
            <p:cNvSpPr txBox="1">
              <a:spLocks noChangeArrowheads="1"/>
            </p:cNvSpPr>
            <p:nvPr/>
          </p:nvSpPr>
          <p:spPr bwMode="auto">
            <a:xfrm>
              <a:off x="1952954" y="4898176"/>
              <a:ext cx="184731"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2200" b="1" dirty="0">
                <a:latin typeface="Arial Narrow" panose="020B0606020202030204" pitchFamily="34" charset="0"/>
              </a:endParaRPr>
            </a:p>
          </p:txBody>
        </p:sp>
      </p:grpSp>
      <p:sp>
        <p:nvSpPr>
          <p:cNvPr id="37" name="Rounded Rectangle 12">
            <a:extLst>
              <a:ext uri="{FF2B5EF4-FFF2-40B4-BE49-F238E27FC236}">
                <a16:creationId xmlns:a16="http://schemas.microsoft.com/office/drawing/2014/main" id="{13FE32AF-42EE-4C46-8CDD-A5DD56193B77}"/>
              </a:ext>
            </a:extLst>
          </p:cNvPr>
          <p:cNvSpPr/>
          <p:nvPr/>
        </p:nvSpPr>
        <p:spPr>
          <a:xfrm>
            <a:off x="0" y="6606731"/>
            <a:ext cx="4724400" cy="18891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P4: </a:t>
            </a:r>
            <a:r>
              <a:rPr lang="en-US" sz="1100" dirty="0">
                <a:solidFill>
                  <a:prstClr val="black"/>
                </a:solidFill>
                <a:latin typeface="Calibri"/>
              </a:rPr>
              <a:t>Compute overhead controllable and volume variances.</a:t>
            </a:r>
          </a:p>
        </p:txBody>
      </p:sp>
      <p:sp>
        <p:nvSpPr>
          <p:cNvPr id="38" name="Rectangle 37">
            <a:extLst>
              <a:ext uri="{FF2B5EF4-FFF2-40B4-BE49-F238E27FC236}">
                <a16:creationId xmlns:a16="http://schemas.microsoft.com/office/drawing/2014/main" id="{AAF4926E-6B2D-6144-B0BE-E036960272AA}"/>
              </a:ext>
            </a:extLst>
          </p:cNvPr>
          <p:cNvSpPr>
            <a:spLocks noGrp="1" noChangeArrowheads="1"/>
          </p:cNvSpPr>
          <p:nvPr/>
        </p:nvSpPr>
        <p:spPr bwMode="auto">
          <a:xfrm>
            <a:off x="6521570" y="64224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39" name="Slide Number Placeholder 7">
            <a:extLst>
              <a:ext uri="{FF2B5EF4-FFF2-40B4-BE49-F238E27FC236}">
                <a16:creationId xmlns:a16="http://schemas.microsoft.com/office/drawing/2014/main" id="{B4963279-609A-9848-A6D6-798CB48BEBFB}"/>
              </a:ext>
            </a:extLst>
          </p:cNvPr>
          <p:cNvSpPr txBox="1">
            <a:spLocks/>
          </p:cNvSpPr>
          <p:nvPr/>
        </p:nvSpPr>
        <p:spPr>
          <a:xfrm>
            <a:off x="6521570" y="64166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36</a:t>
            </a:fld>
            <a:endParaRPr lang="en-US" dirty="0">
              <a:solidFill>
                <a:schemeClr val="tx1">
                  <a:lumMod val="50000"/>
                  <a:lumOff val="50000"/>
                </a:schemeClr>
              </a:solidFill>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4820"/>
                                        </p:tgtEl>
                                        <p:attrNameLst>
                                          <p:attrName>style.visibility</p:attrName>
                                        </p:attrNameLst>
                                      </p:cBhvr>
                                      <p:to>
                                        <p:strVal val="visible"/>
                                      </p:to>
                                    </p:set>
                                    <p:animEffect transition="in" filter="wipe(left)">
                                      <p:cBhvr>
                                        <p:cTn id="7" dur="1000"/>
                                        <p:tgtEl>
                                          <p:spTgt spid="3482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2000"/>
                                        <p:tgtEl>
                                          <p:spTgt spid="29"/>
                                        </p:tgtEl>
                                      </p:cBhvr>
                                    </p:animEffect>
                                  </p:childTnLst>
                                </p:cTn>
                              </p:par>
                            </p:childTnLst>
                          </p:cTn>
                        </p:par>
                        <p:par>
                          <p:cTn id="12" fill="hold">
                            <p:stCondLst>
                              <p:cond delay="3000"/>
                            </p:stCondLst>
                            <p:childTnLst>
                              <p:par>
                                <p:cTn id="13" presetID="9" presetClass="entr" presetSubtype="0" fill="hold" nodeType="afterEffect">
                                  <p:stCondLst>
                                    <p:cond delay="50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randombar(horizontal)">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304800" y="381000"/>
            <a:ext cx="8534400" cy="1143000"/>
          </a:xfrm>
        </p:spPr>
        <p:txBody>
          <a:bodyPr/>
          <a:lstStyle/>
          <a:p>
            <a:r>
              <a:rPr lang="en-US" altLang="en-US" b="1" dirty="0"/>
              <a:t>Controllable and Volume Variances</a:t>
            </a:r>
          </a:p>
        </p:txBody>
      </p:sp>
      <p:cxnSp>
        <p:nvCxnSpPr>
          <p:cNvPr id="16" name="Straight Arrow Connector 15"/>
          <p:cNvCxnSpPr/>
          <p:nvPr/>
        </p:nvCxnSpPr>
        <p:spPr>
          <a:xfrm>
            <a:off x="2149057" y="2918796"/>
            <a:ext cx="907584" cy="669927"/>
          </a:xfrm>
          <a:prstGeom prst="straightConnector1">
            <a:avLst/>
          </a:prstGeom>
          <a:ln w="381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20" name="Group 19"/>
          <p:cNvGrpSpPr>
            <a:grpSpLocks/>
          </p:cNvGrpSpPr>
          <p:nvPr/>
        </p:nvGrpSpPr>
        <p:grpSpPr bwMode="auto">
          <a:xfrm>
            <a:off x="664290" y="2020799"/>
            <a:ext cx="7815420" cy="1200329"/>
            <a:chOff x="755494" y="1676400"/>
            <a:chExt cx="7972637" cy="2470505"/>
          </a:xfrm>
        </p:grpSpPr>
        <p:sp>
          <p:nvSpPr>
            <p:cNvPr id="21" name="TextBox 2"/>
            <p:cNvSpPr txBox="1">
              <a:spLocks noChangeArrowheads="1"/>
            </p:cNvSpPr>
            <p:nvPr/>
          </p:nvSpPr>
          <p:spPr bwMode="auto">
            <a:xfrm>
              <a:off x="755494" y="1676400"/>
              <a:ext cx="1980614" cy="24705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b="1" dirty="0">
                  <a:solidFill>
                    <a:schemeClr val="accent1">
                      <a:lumMod val="75000"/>
                    </a:schemeClr>
                  </a:solidFill>
                  <a:latin typeface="Arial Narrow" panose="020B0606020202030204" pitchFamily="34" charset="0"/>
                </a:rPr>
                <a:t>Overhead cost</a:t>
              </a:r>
            </a:p>
            <a:p>
              <a:pPr algn="ctr" eaLnBrk="1" hangingPunct="1"/>
              <a:r>
                <a:rPr lang="en-US" altLang="en-US" sz="2400" b="1" dirty="0">
                  <a:solidFill>
                    <a:schemeClr val="accent1">
                      <a:lumMod val="75000"/>
                    </a:schemeClr>
                  </a:solidFill>
                  <a:latin typeface="Arial Narrow" panose="020B0606020202030204" pitchFamily="34" charset="0"/>
                </a:rPr>
                <a:t>variance</a:t>
              </a:r>
            </a:p>
            <a:p>
              <a:pPr algn="ctr" eaLnBrk="1" hangingPunct="1"/>
              <a:r>
                <a:rPr lang="en-US" altLang="en-US" sz="2400" b="1" dirty="0">
                  <a:solidFill>
                    <a:schemeClr val="accent1">
                      <a:lumMod val="75000"/>
                    </a:schemeClr>
                  </a:solidFill>
                  <a:latin typeface="Arial Narrow" panose="020B0606020202030204" pitchFamily="34" charset="0"/>
                </a:rPr>
                <a:t>(OCV)</a:t>
              </a:r>
            </a:p>
          </p:txBody>
        </p:sp>
        <p:sp>
          <p:nvSpPr>
            <p:cNvPr id="22" name="TextBox 3"/>
            <p:cNvSpPr txBox="1">
              <a:spLocks noChangeArrowheads="1"/>
            </p:cNvSpPr>
            <p:nvPr/>
          </p:nvSpPr>
          <p:spPr bwMode="auto">
            <a:xfrm>
              <a:off x="3467785" y="1676400"/>
              <a:ext cx="2194832" cy="24705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b="1" dirty="0">
                  <a:solidFill>
                    <a:schemeClr val="accent1">
                      <a:lumMod val="75000"/>
                    </a:schemeClr>
                  </a:solidFill>
                  <a:latin typeface="Arial Narrow" panose="020B0606020202030204" pitchFamily="34" charset="0"/>
                </a:rPr>
                <a:t>Actual overhead</a:t>
              </a:r>
            </a:p>
            <a:p>
              <a:pPr algn="ctr" eaLnBrk="1" hangingPunct="1"/>
              <a:r>
                <a:rPr lang="en-US" altLang="en-US" sz="2400" b="1" dirty="0">
                  <a:solidFill>
                    <a:schemeClr val="accent1">
                      <a:lumMod val="75000"/>
                    </a:schemeClr>
                  </a:solidFill>
                  <a:latin typeface="Arial Narrow" panose="020B0606020202030204" pitchFamily="34" charset="0"/>
                </a:rPr>
                <a:t>incurred</a:t>
              </a:r>
            </a:p>
            <a:p>
              <a:pPr algn="ctr" eaLnBrk="1" hangingPunct="1"/>
              <a:r>
                <a:rPr lang="en-US" altLang="en-US" sz="2400" b="1" dirty="0">
                  <a:solidFill>
                    <a:schemeClr val="accent1">
                      <a:lumMod val="75000"/>
                    </a:schemeClr>
                  </a:solidFill>
                  <a:latin typeface="Arial Narrow" panose="020B0606020202030204" pitchFamily="34" charset="0"/>
                </a:rPr>
                <a:t>(AOI)</a:t>
              </a:r>
            </a:p>
          </p:txBody>
        </p:sp>
        <p:sp>
          <p:nvSpPr>
            <p:cNvPr id="23" name="TextBox 4"/>
            <p:cNvSpPr txBox="1">
              <a:spLocks noChangeArrowheads="1"/>
            </p:cNvSpPr>
            <p:nvPr/>
          </p:nvSpPr>
          <p:spPr bwMode="auto">
            <a:xfrm>
              <a:off x="6206248" y="1676400"/>
              <a:ext cx="2521883" cy="24705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b="1" dirty="0">
                  <a:solidFill>
                    <a:schemeClr val="accent1">
                      <a:lumMod val="75000"/>
                    </a:schemeClr>
                  </a:solidFill>
                  <a:latin typeface="Arial Narrow" panose="020B0606020202030204" pitchFamily="34" charset="0"/>
                </a:rPr>
                <a:t>Standard overhead</a:t>
              </a:r>
            </a:p>
            <a:p>
              <a:pPr algn="ctr" eaLnBrk="1" hangingPunct="1"/>
              <a:r>
                <a:rPr lang="en-US" altLang="en-US" sz="2400" b="1" dirty="0">
                  <a:solidFill>
                    <a:schemeClr val="accent1">
                      <a:lumMod val="75000"/>
                    </a:schemeClr>
                  </a:solidFill>
                  <a:latin typeface="Arial Narrow" panose="020B0606020202030204" pitchFamily="34" charset="0"/>
                </a:rPr>
                <a:t>applied</a:t>
              </a:r>
            </a:p>
            <a:p>
              <a:pPr algn="ctr" eaLnBrk="1" hangingPunct="1"/>
              <a:r>
                <a:rPr lang="en-US" altLang="en-US" sz="2400" b="1" dirty="0">
                  <a:solidFill>
                    <a:schemeClr val="accent1">
                      <a:lumMod val="75000"/>
                    </a:schemeClr>
                  </a:solidFill>
                  <a:latin typeface="Arial Narrow" panose="020B0606020202030204" pitchFamily="34" charset="0"/>
                </a:rPr>
                <a:t>(SOA)</a:t>
              </a:r>
            </a:p>
          </p:txBody>
        </p:sp>
        <p:sp>
          <p:nvSpPr>
            <p:cNvPr id="24" name="TextBox 5"/>
            <p:cNvSpPr txBox="1">
              <a:spLocks noChangeArrowheads="1"/>
            </p:cNvSpPr>
            <p:nvPr/>
          </p:nvSpPr>
          <p:spPr bwMode="auto">
            <a:xfrm>
              <a:off x="2824267" y="2146274"/>
              <a:ext cx="433668" cy="12035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3200" b="1" dirty="0">
                  <a:solidFill>
                    <a:schemeClr val="accent1">
                      <a:lumMod val="75000"/>
                    </a:schemeClr>
                  </a:solidFill>
                </a:rPr>
                <a:t>=</a:t>
              </a:r>
            </a:p>
          </p:txBody>
        </p:sp>
        <p:sp>
          <p:nvSpPr>
            <p:cNvPr id="25" name="TextBox 6"/>
            <p:cNvSpPr txBox="1">
              <a:spLocks noChangeArrowheads="1"/>
            </p:cNvSpPr>
            <p:nvPr/>
          </p:nvSpPr>
          <p:spPr bwMode="auto">
            <a:xfrm>
              <a:off x="5870630" y="2168843"/>
              <a:ext cx="420586" cy="12035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3200" b="1" dirty="0">
                  <a:solidFill>
                    <a:schemeClr val="accent1">
                      <a:lumMod val="75000"/>
                    </a:schemeClr>
                  </a:solidFill>
                </a:rPr>
                <a:t>–</a:t>
              </a:r>
            </a:p>
          </p:txBody>
        </p:sp>
      </p:gr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3588723"/>
            <a:ext cx="8610600" cy="2059303"/>
          </a:xfrm>
          <a:prstGeom prst="rect">
            <a:avLst/>
          </a:prstGeom>
        </p:spPr>
      </p:pic>
      <p:sp>
        <p:nvSpPr>
          <p:cNvPr id="14" name="TextBox 13"/>
          <p:cNvSpPr txBox="1"/>
          <p:nvPr/>
        </p:nvSpPr>
        <p:spPr>
          <a:xfrm>
            <a:off x="7620000" y="3480169"/>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21.15</a:t>
            </a:r>
          </a:p>
        </p:txBody>
      </p:sp>
      <p:sp>
        <p:nvSpPr>
          <p:cNvPr id="15" name="Rounded Rectangle 12">
            <a:extLst>
              <a:ext uri="{FF2B5EF4-FFF2-40B4-BE49-F238E27FC236}">
                <a16:creationId xmlns:a16="http://schemas.microsoft.com/office/drawing/2014/main" id="{FB76492F-873A-4D6F-8F8C-143D43314420}"/>
              </a:ext>
            </a:extLst>
          </p:cNvPr>
          <p:cNvSpPr/>
          <p:nvPr/>
        </p:nvSpPr>
        <p:spPr>
          <a:xfrm>
            <a:off x="0" y="6556676"/>
            <a:ext cx="4724400" cy="18891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P4: </a:t>
            </a:r>
            <a:r>
              <a:rPr lang="en-US" sz="1100" dirty="0">
                <a:solidFill>
                  <a:prstClr val="black"/>
                </a:solidFill>
                <a:latin typeface="Calibri"/>
              </a:rPr>
              <a:t>Compute overhead controllable and volume variances.</a:t>
            </a:r>
          </a:p>
        </p:txBody>
      </p:sp>
      <p:sp>
        <p:nvSpPr>
          <p:cNvPr id="19" name="Rectangle 18">
            <a:extLst>
              <a:ext uri="{FF2B5EF4-FFF2-40B4-BE49-F238E27FC236}">
                <a16:creationId xmlns:a16="http://schemas.microsoft.com/office/drawing/2014/main" id="{A4523655-54D1-0445-9EE6-B79C6437DCF7}"/>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26" name="Slide Number Placeholder 7">
            <a:extLst>
              <a:ext uri="{FF2B5EF4-FFF2-40B4-BE49-F238E27FC236}">
                <a16:creationId xmlns:a16="http://schemas.microsoft.com/office/drawing/2014/main" id="{B6DA969D-FF13-9C4E-896B-FB0D8E833D13}"/>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37</a:t>
            </a:fld>
            <a:endParaRPr lang="en-US" dirty="0">
              <a:solidFill>
                <a:schemeClr val="tx1">
                  <a:lumMod val="50000"/>
                  <a:lumOff val="50000"/>
                </a:schemeClr>
              </a:solidFill>
            </a:endParaRPr>
          </a:p>
        </p:txBody>
      </p:sp>
    </p:spTree>
  </p:cSld>
  <p:clrMapOvr>
    <a:masterClrMapping/>
  </p:clrMapOvr>
  <p:transition spd="med">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339663" y="647960"/>
            <a:ext cx="8534400" cy="1143000"/>
          </a:xfrm>
        </p:spPr>
        <p:txBody>
          <a:bodyPr/>
          <a:lstStyle/>
          <a:p>
            <a:r>
              <a:rPr lang="en-US" altLang="en-US" b="1" dirty="0"/>
              <a:t>Controllable and Volume Variances for G-Max</a:t>
            </a:r>
          </a:p>
        </p:txBody>
      </p:sp>
      <p:graphicFrame>
        <p:nvGraphicFramePr>
          <p:cNvPr id="36867" name="Object 3"/>
          <p:cNvGraphicFramePr>
            <a:graphicFrameLocks/>
          </p:cNvGraphicFramePr>
          <p:nvPr>
            <p:extLst>
              <p:ext uri="{D42A27DB-BD31-4B8C-83A1-F6EECF244321}">
                <p14:modId xmlns:p14="http://schemas.microsoft.com/office/powerpoint/2010/main" val="515708842"/>
              </p:ext>
            </p:extLst>
          </p:nvPr>
        </p:nvGraphicFramePr>
        <p:xfrm>
          <a:off x="307975" y="2544763"/>
          <a:ext cx="8372475" cy="1458912"/>
        </p:xfrm>
        <a:graphic>
          <a:graphicData uri="http://schemas.openxmlformats.org/presentationml/2006/ole">
            <mc:AlternateContent xmlns:mc="http://schemas.openxmlformats.org/markup-compatibility/2006">
              <mc:Choice xmlns:v="urn:schemas-microsoft-com:vml" Requires="v">
                <p:oleObj spid="_x0000_s37179" name="Worksheet" r:id="rId4" imgW="3629127" imgH="638006" progId="Excel.Sheet.8">
                  <p:embed/>
                </p:oleObj>
              </mc:Choice>
              <mc:Fallback>
                <p:oleObj name="Worksheet" r:id="rId4" imgW="3629127" imgH="638006" progId="Excel.Sheet.8">
                  <p:embed/>
                  <p:pic>
                    <p:nvPicPr>
                      <p:cNvPr id="0" name="Picture 24"/>
                      <p:cNvPicPr>
                        <a:picLocks noChangeArrowheads="1"/>
                      </p:cNvPicPr>
                      <p:nvPr/>
                    </p:nvPicPr>
                    <p:blipFill>
                      <a:blip r:embed="rId5"/>
                      <a:srcRect/>
                      <a:stretch>
                        <a:fillRect/>
                      </a:stretch>
                    </p:blipFill>
                    <p:spPr bwMode="auto">
                      <a:xfrm>
                        <a:off x="307975" y="2544763"/>
                        <a:ext cx="8372475" cy="1458912"/>
                      </a:xfrm>
                      <a:prstGeom prst="rect">
                        <a:avLst/>
                      </a:prstGeom>
                      <a:solidFill>
                        <a:srgbClr val="F2F2F2"/>
                      </a:solidFill>
                      <a:ln w="19050">
                        <a:solidFill>
                          <a:srgbClr val="000000"/>
                        </a:solidFill>
                        <a:miter lim="800000"/>
                        <a:headEnd/>
                        <a:tailEnd/>
                      </a:ln>
                    </p:spPr>
                  </p:pic>
                </p:oleObj>
              </mc:Fallback>
            </mc:AlternateContent>
          </a:graphicData>
        </a:graphic>
      </p:graphicFrame>
      <p:graphicFrame>
        <p:nvGraphicFramePr>
          <p:cNvPr id="36868" name="Object 3"/>
          <p:cNvGraphicFramePr>
            <a:graphicFrameLocks/>
          </p:cNvGraphicFramePr>
          <p:nvPr>
            <p:extLst>
              <p:ext uri="{D42A27DB-BD31-4B8C-83A1-F6EECF244321}">
                <p14:modId xmlns:p14="http://schemas.microsoft.com/office/powerpoint/2010/main" val="2685939959"/>
              </p:ext>
            </p:extLst>
          </p:nvPr>
        </p:nvGraphicFramePr>
        <p:xfrm>
          <a:off x="307975" y="4668838"/>
          <a:ext cx="8372475" cy="1460500"/>
        </p:xfrm>
        <a:graphic>
          <a:graphicData uri="http://schemas.openxmlformats.org/presentationml/2006/ole">
            <mc:AlternateContent xmlns:mc="http://schemas.openxmlformats.org/markup-compatibility/2006">
              <mc:Choice xmlns:v="urn:schemas-microsoft-com:vml" Requires="v">
                <p:oleObj spid="_x0000_s37180" name="Worksheet" r:id="rId6" imgW="3629127" imgH="638006" progId="Excel.Sheet.8">
                  <p:embed/>
                </p:oleObj>
              </mc:Choice>
              <mc:Fallback>
                <p:oleObj name="Worksheet" r:id="rId6" imgW="3629127" imgH="638006" progId="Excel.Sheet.8">
                  <p:embed/>
                  <p:pic>
                    <p:nvPicPr>
                      <p:cNvPr id="0" name="Picture 25"/>
                      <p:cNvPicPr>
                        <a:picLocks noChangeArrowheads="1"/>
                      </p:cNvPicPr>
                      <p:nvPr/>
                    </p:nvPicPr>
                    <p:blipFill>
                      <a:blip r:embed="rId7"/>
                      <a:srcRect/>
                      <a:stretch>
                        <a:fillRect/>
                      </a:stretch>
                    </p:blipFill>
                    <p:spPr bwMode="auto">
                      <a:xfrm>
                        <a:off x="307975" y="4668838"/>
                        <a:ext cx="8372475" cy="1460500"/>
                      </a:xfrm>
                      <a:prstGeom prst="rect">
                        <a:avLst/>
                      </a:prstGeom>
                      <a:noFill/>
                      <a:ln w="19050">
                        <a:solidFill>
                          <a:srgbClr val="00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extBox 1"/>
          <p:cNvSpPr txBox="1"/>
          <p:nvPr/>
        </p:nvSpPr>
        <p:spPr>
          <a:xfrm>
            <a:off x="1940169" y="2120081"/>
            <a:ext cx="5867400" cy="430887"/>
          </a:xfrm>
          <a:prstGeom prst="rect">
            <a:avLst/>
          </a:prstGeom>
          <a:noFill/>
        </p:spPr>
        <p:txBody>
          <a:bodyPr wrap="square" rtlCol="0">
            <a:spAutoFit/>
          </a:bodyPr>
          <a:lstStyle/>
          <a:p>
            <a:pPr algn="ctr"/>
            <a:r>
              <a:rPr lang="en-US" sz="2200" b="1" dirty="0"/>
              <a:t>Overhead Controllable Variance</a:t>
            </a:r>
          </a:p>
        </p:txBody>
      </p:sp>
      <p:sp>
        <p:nvSpPr>
          <p:cNvPr id="9" name="TextBox 8"/>
          <p:cNvSpPr txBox="1"/>
          <p:nvPr/>
        </p:nvSpPr>
        <p:spPr>
          <a:xfrm>
            <a:off x="1940169" y="4248071"/>
            <a:ext cx="5867400" cy="430887"/>
          </a:xfrm>
          <a:prstGeom prst="rect">
            <a:avLst/>
          </a:prstGeom>
          <a:noFill/>
        </p:spPr>
        <p:txBody>
          <a:bodyPr wrap="square" rtlCol="0">
            <a:spAutoFit/>
          </a:bodyPr>
          <a:lstStyle/>
          <a:p>
            <a:pPr algn="ctr"/>
            <a:r>
              <a:rPr lang="en-US" sz="2200" b="1" dirty="0"/>
              <a:t>Overhead Volume Variance</a:t>
            </a:r>
          </a:p>
        </p:txBody>
      </p:sp>
      <p:sp>
        <p:nvSpPr>
          <p:cNvPr id="11" name="Rounded Rectangle 12">
            <a:extLst>
              <a:ext uri="{FF2B5EF4-FFF2-40B4-BE49-F238E27FC236}">
                <a16:creationId xmlns:a16="http://schemas.microsoft.com/office/drawing/2014/main" id="{CB4017ED-5F08-4883-80DB-4FED174F50B1}"/>
              </a:ext>
            </a:extLst>
          </p:cNvPr>
          <p:cNvSpPr/>
          <p:nvPr/>
        </p:nvSpPr>
        <p:spPr>
          <a:xfrm>
            <a:off x="0" y="6556676"/>
            <a:ext cx="4724400" cy="18891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P4: </a:t>
            </a:r>
            <a:r>
              <a:rPr lang="en-US" sz="1100" dirty="0">
                <a:solidFill>
                  <a:prstClr val="black"/>
                </a:solidFill>
                <a:latin typeface="Calibri"/>
              </a:rPr>
              <a:t>Compute overhead controllable and volume variances.</a:t>
            </a:r>
          </a:p>
        </p:txBody>
      </p:sp>
      <p:sp>
        <p:nvSpPr>
          <p:cNvPr id="12" name="Rectangle 11">
            <a:extLst>
              <a:ext uri="{FF2B5EF4-FFF2-40B4-BE49-F238E27FC236}">
                <a16:creationId xmlns:a16="http://schemas.microsoft.com/office/drawing/2014/main" id="{8C7BAA23-666F-6946-9625-8E2AA330EB52}"/>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a16="http://schemas.microsoft.com/office/drawing/2014/main" id="{61AA92EE-3D45-7945-8FCA-1FED27D49069}"/>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38</a:t>
            </a:fld>
            <a:endParaRPr lang="en-US" dirty="0">
              <a:solidFill>
                <a:schemeClr val="tx1">
                  <a:lumMod val="50000"/>
                  <a:lumOff val="50000"/>
                </a:schemeClr>
              </a:solidFill>
            </a:endParaRPr>
          </a:p>
        </p:txBody>
      </p:sp>
    </p:spTree>
  </p:cSld>
  <p:clrMapOvr>
    <a:masterClrMapping/>
  </p:clrMapOvr>
  <p:transition spd="med">
    <p:wedg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4"/>
          <p:cNvSpPr>
            <a:spLocks noGrp="1"/>
          </p:cNvSpPr>
          <p:nvPr>
            <p:ph type="ctrTitle"/>
          </p:nvPr>
        </p:nvSpPr>
        <p:spPr>
          <a:xfrm>
            <a:off x="914400" y="1524000"/>
            <a:ext cx="7315200" cy="3124200"/>
          </a:xfrm>
        </p:spPr>
        <p:txBody>
          <a:bodyPr/>
          <a:lstStyle/>
          <a:p>
            <a:br>
              <a:rPr lang="en-US" altLang="en-US" dirty="0">
                <a:ea typeface="ＭＳ Ｐゴシック" pitchFamily="34" charset="-128"/>
              </a:rPr>
            </a:br>
            <a:r>
              <a:rPr lang="en-US" altLang="en-US" dirty="0">
                <a:ea typeface="ＭＳ Ｐゴシック" pitchFamily="34" charset="-128"/>
              </a:rPr>
              <a:t>    </a:t>
            </a:r>
            <a:r>
              <a:rPr lang="en-US" altLang="en-US" sz="4400" dirty="0">
                <a:ea typeface="ＭＳ Ｐゴシック" pitchFamily="34" charset="-128"/>
              </a:rPr>
              <a:t>A1: </a:t>
            </a:r>
            <a:br>
              <a:rPr lang="en-US" altLang="en-US" sz="4400" dirty="0">
                <a:ea typeface="ＭＳ Ｐゴシック" pitchFamily="34" charset="-128"/>
              </a:rPr>
            </a:br>
            <a:r>
              <a:rPr lang="en-US" dirty="0">
                <a:solidFill>
                  <a:prstClr val="black"/>
                </a:solidFill>
              </a:rPr>
              <a:t>Analyze changes in sales from expected amounts.</a:t>
            </a:r>
            <a:endParaRPr lang="en-US" altLang="en-US" sz="4400" dirty="0">
              <a:ea typeface="ＭＳ Ｐゴシック" pitchFamily="34" charset="-128"/>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126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2241550"/>
            <a:ext cx="7315200" cy="87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26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6203" y="4800600"/>
            <a:ext cx="7315200" cy="76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
        <p:nvSpPr>
          <p:cNvPr id="10" name="Rectangle 9">
            <a:extLst>
              <a:ext uri="{FF2B5EF4-FFF2-40B4-BE49-F238E27FC236}">
                <a16:creationId xmlns:a16="http://schemas.microsoft.com/office/drawing/2014/main" id="{54A3524E-A4BC-1D4E-AD45-87D73228534A}"/>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id="{2486BFF6-75D6-8646-B619-35A8A4F20FA5}"/>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39</a:t>
            </a:fld>
            <a:endParaRPr lang="en-US" dirty="0">
              <a:solidFill>
                <a:schemeClr val="tx1">
                  <a:lumMod val="50000"/>
                  <a:lumOff val="50000"/>
                </a:schemeClr>
              </a:solidFill>
            </a:endParaRPr>
          </a:p>
        </p:txBody>
      </p:sp>
    </p:spTree>
    <p:extLst>
      <p:ext uri="{BB962C8B-B14F-4D97-AF65-F5344CB8AC3E}">
        <p14:creationId xmlns:p14="http://schemas.microsoft.com/office/powerpoint/2010/main" val="1353849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Picture 5"/>
          <p:cNvSpPr>
            <a:spLocks noChangeArrowheads="1"/>
          </p:cNvSpPr>
          <p:nvPr/>
        </p:nvSpPr>
        <p:spPr bwMode="auto">
          <a:xfrm>
            <a:off x="5205413" y="3074988"/>
            <a:ext cx="474662" cy="404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sp>
        <p:nvSpPr>
          <p:cNvPr id="6151" name="Rectangle 12"/>
          <p:cNvSpPr>
            <a:spLocks noGrp="1" noChangeArrowheads="1"/>
          </p:cNvSpPr>
          <p:nvPr>
            <p:ph type="title"/>
          </p:nvPr>
        </p:nvSpPr>
        <p:spPr>
          <a:xfrm>
            <a:off x="228600" y="304800"/>
            <a:ext cx="8534400" cy="1143000"/>
          </a:xfrm>
        </p:spPr>
        <p:txBody>
          <a:bodyPr/>
          <a:lstStyle/>
          <a:p>
            <a:r>
              <a:rPr lang="en-US" altLang="en-US" b="1" dirty="0"/>
              <a:t>Fixed Budget Performance Report</a:t>
            </a:r>
          </a:p>
        </p:txBody>
      </p:sp>
      <p:sp>
        <p:nvSpPr>
          <p:cNvPr id="18" name="TextBox 17"/>
          <p:cNvSpPr txBox="1"/>
          <p:nvPr/>
        </p:nvSpPr>
        <p:spPr>
          <a:xfrm>
            <a:off x="685800" y="1219200"/>
            <a:ext cx="7848600" cy="400110"/>
          </a:xfrm>
          <a:prstGeom prst="rect">
            <a:avLst/>
          </a:prstGeom>
          <a:solidFill>
            <a:schemeClr val="bg1">
              <a:lumMod val="95000"/>
            </a:schemeClr>
          </a:solidFill>
        </p:spPr>
        <p:txBody>
          <a:bodyPr wrap="square" rtlCol="0">
            <a:spAutoFit/>
          </a:bodyPr>
          <a:lstStyle/>
          <a:p>
            <a:r>
              <a:rPr lang="en-US" sz="2000" dirty="0"/>
              <a:t>A </a:t>
            </a:r>
            <a:r>
              <a:rPr lang="en-US" sz="2000" b="1" dirty="0"/>
              <a:t>fixed budget</a:t>
            </a:r>
            <a:r>
              <a:rPr lang="en-US" sz="2000" b="1" i="1" dirty="0"/>
              <a:t> is based on a single </a:t>
            </a:r>
            <a:r>
              <a:rPr lang="en-US" sz="2000" dirty="0"/>
              <a:t>predicted amount of sales.</a:t>
            </a:r>
          </a:p>
        </p:txBody>
      </p:sp>
      <p:sp>
        <p:nvSpPr>
          <p:cNvPr id="19" name="TextBox 18"/>
          <p:cNvSpPr txBox="1"/>
          <p:nvPr/>
        </p:nvSpPr>
        <p:spPr>
          <a:xfrm>
            <a:off x="7467600" y="1887379"/>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21.2</a:t>
            </a:r>
          </a:p>
        </p:txBody>
      </p:sp>
      <p:pic>
        <p:nvPicPr>
          <p:cNvPr id="3" name="Picture 2">
            <a:extLst>
              <a:ext uri="{FF2B5EF4-FFF2-40B4-BE49-F238E27FC236}">
                <a16:creationId xmlns:a16="http://schemas.microsoft.com/office/drawing/2014/main" id="{225D9222-7A85-4946-8ECA-4A749A76DD58}"/>
              </a:ext>
            </a:extLst>
          </p:cNvPr>
          <p:cNvPicPr>
            <a:picLocks noChangeAspect="1"/>
          </p:cNvPicPr>
          <p:nvPr/>
        </p:nvPicPr>
        <p:blipFill>
          <a:blip r:embed="rId3"/>
          <a:stretch>
            <a:fillRect/>
          </a:stretch>
        </p:blipFill>
        <p:spPr>
          <a:xfrm>
            <a:off x="1793453" y="1872453"/>
            <a:ext cx="5404693" cy="4379664"/>
          </a:xfrm>
          <a:prstGeom prst="rect">
            <a:avLst/>
          </a:prstGeom>
        </p:spPr>
      </p:pic>
      <p:sp>
        <p:nvSpPr>
          <p:cNvPr id="9" name="Rectangle 8">
            <a:extLst>
              <a:ext uri="{FF2B5EF4-FFF2-40B4-BE49-F238E27FC236}">
                <a16:creationId xmlns:a16="http://schemas.microsoft.com/office/drawing/2014/main" id="{6B4C8217-530D-2D4D-AD17-508517DB2912}"/>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Slide Number Placeholder 7">
            <a:extLst>
              <a:ext uri="{FF2B5EF4-FFF2-40B4-BE49-F238E27FC236}">
                <a16:creationId xmlns:a16="http://schemas.microsoft.com/office/drawing/2014/main" id="{B7C8DE33-F3B2-2746-BF63-70887EC76367}"/>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4</a:t>
            </a:fld>
            <a:endParaRPr lang="en-US" dirty="0">
              <a:solidFill>
                <a:schemeClr val="tx1">
                  <a:lumMod val="50000"/>
                  <a:lumOff val="50000"/>
                </a:schemeClr>
              </a:solidFill>
            </a:endParaRPr>
          </a:p>
        </p:txBody>
      </p:sp>
    </p:spTree>
  </p:cSld>
  <p:clrMapOvr>
    <a:masterClrMapping/>
  </p:clrMapOvr>
  <p:transition spd="med">
    <p:blinds dir="ver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482600" y="1288220"/>
            <a:ext cx="8204200" cy="1226380"/>
          </a:xfrm>
          <a:prstGeom prst="rect">
            <a:avLst/>
          </a:prstGeom>
          <a:solidFill>
            <a:schemeClr val="bg1">
              <a:lumMod val="95000"/>
            </a:schemeClr>
          </a:solidFill>
          <a:ln w="28575">
            <a:solidFill>
              <a:schemeClr val="tx1"/>
            </a:solidFill>
            <a:miter lim="800000"/>
            <a:headEnd/>
            <a:tailEnd/>
          </a:ln>
        </p:spPr>
        <p:txBody>
          <a:bodyPr wrap="none" lIns="90488" tIns="44450" rIns="90488" bIns="4445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b="1" dirty="0">
                <a:solidFill>
                  <a:schemeClr val="tx2"/>
                </a:solidFill>
              </a:rPr>
              <a:t>A similar analysis can be applied to sales variances.  </a:t>
            </a:r>
            <a:br>
              <a:rPr lang="en-US" altLang="en-US" sz="2400" b="1" dirty="0">
                <a:solidFill>
                  <a:schemeClr val="tx2"/>
                </a:solidFill>
              </a:rPr>
            </a:br>
            <a:r>
              <a:rPr lang="en-US" altLang="en-US" sz="2400" b="1" dirty="0">
                <a:solidFill>
                  <a:schemeClr val="tx2"/>
                </a:solidFill>
              </a:rPr>
              <a:t>We will use two additional G-Max products,</a:t>
            </a:r>
            <a:br>
              <a:rPr lang="en-US" altLang="en-US" sz="2400" b="1" dirty="0">
                <a:solidFill>
                  <a:schemeClr val="tx2"/>
                </a:solidFill>
              </a:rPr>
            </a:br>
            <a:r>
              <a:rPr lang="en-US" altLang="en-US" sz="2400" b="1" dirty="0">
                <a:solidFill>
                  <a:schemeClr val="tx2"/>
                </a:solidFill>
              </a:rPr>
              <a:t> Excel golf balls and Big Bert drivers, to illustrate.</a:t>
            </a:r>
          </a:p>
        </p:txBody>
      </p:sp>
      <p:sp>
        <p:nvSpPr>
          <p:cNvPr id="38916" name="Rectangle 5"/>
          <p:cNvSpPr>
            <a:spLocks noGrp="1" noChangeArrowheads="1"/>
          </p:cNvSpPr>
          <p:nvPr>
            <p:ph type="title"/>
          </p:nvPr>
        </p:nvSpPr>
        <p:spPr>
          <a:xfrm>
            <a:off x="293688" y="274638"/>
            <a:ext cx="8534400" cy="1143000"/>
          </a:xfrm>
        </p:spPr>
        <p:txBody>
          <a:bodyPr/>
          <a:lstStyle/>
          <a:p>
            <a:r>
              <a:rPr lang="en-US" altLang="en-US" b="1" dirty="0"/>
              <a:t>Sales Variances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5519" y="3719426"/>
            <a:ext cx="6972961" cy="1784073"/>
          </a:xfrm>
          <a:prstGeom prst="rect">
            <a:avLst/>
          </a:prstGeom>
        </p:spPr>
      </p:pic>
      <p:sp>
        <p:nvSpPr>
          <p:cNvPr id="9" name="Rectangle 2"/>
          <p:cNvSpPr>
            <a:spLocks noChangeArrowheads="1"/>
          </p:cNvSpPr>
          <p:nvPr/>
        </p:nvSpPr>
        <p:spPr bwMode="auto">
          <a:xfrm>
            <a:off x="533986" y="2922215"/>
            <a:ext cx="8204200" cy="513360"/>
          </a:xfrm>
          <a:prstGeom prst="rect">
            <a:avLst/>
          </a:prstGeom>
          <a:solidFill>
            <a:schemeClr val="bg1">
              <a:lumMod val="95000"/>
            </a:schemeClr>
          </a:solidFill>
          <a:ln w="28575">
            <a:solidFill>
              <a:schemeClr val="tx1"/>
            </a:solidFill>
            <a:miter lim="800000"/>
            <a:headEnd/>
            <a:tailEnd/>
          </a:ln>
        </p:spPr>
        <p:txBody>
          <a:bodyPr wrap="none" lIns="90488" tIns="44450" rIns="90488" bIns="4445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b="1" dirty="0">
                <a:solidFill>
                  <a:schemeClr val="tx2"/>
                </a:solidFill>
              </a:rPr>
              <a:t>Consider the following sales data from G-Max:</a:t>
            </a:r>
          </a:p>
        </p:txBody>
      </p:sp>
      <p:sp>
        <p:nvSpPr>
          <p:cNvPr id="10" name="Rounded Rectangle 9"/>
          <p:cNvSpPr/>
          <p:nvPr/>
        </p:nvSpPr>
        <p:spPr>
          <a:xfrm>
            <a:off x="0" y="6629400"/>
            <a:ext cx="4724400" cy="1971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A1</a:t>
            </a:r>
            <a:r>
              <a:rPr lang="en-US" altLang="en-US" sz="1100" b="1" kern="0" noProof="0" dirty="0">
                <a:solidFill>
                  <a:prstClr val="black"/>
                </a:solidFill>
                <a:latin typeface="Arial Narrow" pitchFamily="34" charset="0"/>
                <a:cs typeface="+mn-cs"/>
              </a:rPr>
              <a:t>: </a:t>
            </a:r>
            <a:r>
              <a:rPr lang="en-US" sz="1100" dirty="0">
                <a:solidFill>
                  <a:prstClr val="black"/>
                </a:solidFill>
              </a:rPr>
              <a:t>Analyze changes in sales from expected amounts,</a:t>
            </a:r>
            <a:endParaRPr lang="en-US" sz="1100" dirty="0">
              <a:solidFill>
                <a:prstClr val="black"/>
              </a:solidFill>
              <a:latin typeface="Calibri"/>
            </a:endParaRPr>
          </a:p>
        </p:txBody>
      </p:sp>
      <p:sp>
        <p:nvSpPr>
          <p:cNvPr id="11" name="Rectangle 10">
            <a:extLst>
              <a:ext uri="{FF2B5EF4-FFF2-40B4-BE49-F238E27FC236}">
                <a16:creationId xmlns:a16="http://schemas.microsoft.com/office/drawing/2014/main" id="{709852D3-561C-2442-8027-D21A8A2125D2}"/>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id="{EE7B59B7-EA5E-3E40-8BA3-5134B16BEAE9}"/>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40</a:t>
            </a:fld>
            <a:endParaRPr lang="en-US" dirty="0">
              <a:solidFill>
                <a:schemeClr val="tx1">
                  <a:lumMod val="50000"/>
                  <a:lumOff val="50000"/>
                </a:schemeClr>
              </a:solidFill>
            </a:endParaRP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p:cNvSpPr>
            <a:spLocks noGrp="1"/>
          </p:cNvSpPr>
          <p:nvPr>
            <p:ph type="title"/>
          </p:nvPr>
        </p:nvSpPr>
        <p:spPr>
          <a:xfrm>
            <a:off x="419100" y="599592"/>
            <a:ext cx="8229600" cy="1143000"/>
          </a:xfrm>
        </p:spPr>
        <p:txBody>
          <a:bodyPr/>
          <a:lstStyle/>
          <a:p>
            <a:r>
              <a:rPr lang="en-US" sz="4300" b="1" dirty="0"/>
              <a:t>Computing Sales Variances </a:t>
            </a:r>
            <a:br>
              <a:rPr lang="en-US" sz="4300" b="1" dirty="0"/>
            </a:br>
            <a:r>
              <a:rPr lang="en-US" sz="4300" b="1" dirty="0"/>
              <a:t>for G-Max</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200" y="2256582"/>
            <a:ext cx="7010400" cy="3531443"/>
          </a:xfrm>
          <a:prstGeom prst="rect">
            <a:avLst/>
          </a:prstGeom>
        </p:spPr>
      </p:pic>
      <p:sp>
        <p:nvSpPr>
          <p:cNvPr id="6" name="Rounded Rectangle 5"/>
          <p:cNvSpPr/>
          <p:nvPr/>
        </p:nvSpPr>
        <p:spPr>
          <a:xfrm>
            <a:off x="0" y="6629400"/>
            <a:ext cx="4724400" cy="1971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A1</a:t>
            </a:r>
            <a:r>
              <a:rPr lang="en-US" altLang="en-US" sz="1100" b="1" kern="0" noProof="0" dirty="0">
                <a:solidFill>
                  <a:prstClr val="black"/>
                </a:solidFill>
                <a:latin typeface="Arial Narrow" pitchFamily="34" charset="0"/>
                <a:cs typeface="+mn-cs"/>
              </a:rPr>
              <a:t>: </a:t>
            </a:r>
            <a:r>
              <a:rPr lang="en-US" sz="1100" dirty="0">
                <a:solidFill>
                  <a:prstClr val="black"/>
                </a:solidFill>
              </a:rPr>
              <a:t>Analyze changes in sales from expected amounts,</a:t>
            </a:r>
            <a:endParaRPr lang="en-US" sz="1100" dirty="0">
              <a:solidFill>
                <a:prstClr val="black"/>
              </a:solidFill>
              <a:latin typeface="Calibri"/>
            </a:endParaRPr>
          </a:p>
        </p:txBody>
      </p:sp>
      <p:sp>
        <p:nvSpPr>
          <p:cNvPr id="7" name="TextBox 6"/>
          <p:cNvSpPr txBox="1"/>
          <p:nvPr/>
        </p:nvSpPr>
        <p:spPr>
          <a:xfrm>
            <a:off x="7696200" y="1096261"/>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21.18</a:t>
            </a:r>
          </a:p>
        </p:txBody>
      </p:sp>
      <p:sp>
        <p:nvSpPr>
          <p:cNvPr id="9" name="Rectangle 8">
            <a:extLst>
              <a:ext uri="{FF2B5EF4-FFF2-40B4-BE49-F238E27FC236}">
                <a16:creationId xmlns:a16="http://schemas.microsoft.com/office/drawing/2014/main" id="{22A81C29-2676-9D45-9917-EA09D88F54C6}"/>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Slide Number Placeholder 7">
            <a:extLst>
              <a:ext uri="{FF2B5EF4-FFF2-40B4-BE49-F238E27FC236}">
                <a16:creationId xmlns:a16="http://schemas.microsoft.com/office/drawing/2014/main" id="{69262504-B4B8-584B-8919-0F8360D75141}"/>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41</a:t>
            </a:fld>
            <a:endParaRPr lang="en-US" dirty="0">
              <a:solidFill>
                <a:schemeClr val="tx1">
                  <a:lumMod val="50000"/>
                  <a:lumOff val="50000"/>
                </a:schemeClr>
              </a:solidFill>
            </a:endParaRPr>
          </a:p>
        </p:txBody>
      </p:sp>
    </p:spTree>
    <p:extLst>
      <p:ext uri="{BB962C8B-B14F-4D97-AF65-F5344CB8AC3E}">
        <p14:creationId xmlns:p14="http://schemas.microsoft.com/office/powerpoint/2010/main" val="3712245879"/>
      </p:ext>
    </p:extLst>
  </p:cSld>
  <p:clrMapOvr>
    <a:masterClrMapping/>
  </p:clrMapOvr>
  <p:transition spd="med">
    <p:zo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4"/>
          <p:cNvSpPr>
            <a:spLocks noGrp="1"/>
          </p:cNvSpPr>
          <p:nvPr>
            <p:ph type="ctrTitle"/>
          </p:nvPr>
        </p:nvSpPr>
        <p:spPr>
          <a:xfrm>
            <a:off x="914400" y="1524000"/>
            <a:ext cx="7315200" cy="3124200"/>
          </a:xfrm>
        </p:spPr>
        <p:txBody>
          <a:bodyPr/>
          <a:lstStyle/>
          <a:p>
            <a:br>
              <a:rPr lang="en-US" altLang="en-US" dirty="0">
                <a:ea typeface="ＭＳ Ｐゴシック" pitchFamily="34" charset="-128"/>
              </a:rPr>
            </a:br>
            <a:r>
              <a:rPr lang="en-US" altLang="en-US" dirty="0">
                <a:ea typeface="ＭＳ Ｐゴシック" pitchFamily="34" charset="-128"/>
              </a:rPr>
              <a:t>    </a:t>
            </a:r>
            <a:r>
              <a:rPr lang="en-US" altLang="en-US" sz="4400" dirty="0">
                <a:ea typeface="ＭＳ Ｐゴシック" pitchFamily="34" charset="-128"/>
              </a:rPr>
              <a:t>P5 (</a:t>
            </a:r>
            <a:r>
              <a:rPr lang="en-US" altLang="en-US" sz="4400" i="1" dirty="0">
                <a:ea typeface="ＭＳ Ｐゴシック" pitchFamily="34" charset="-128"/>
              </a:rPr>
              <a:t>Appendix</a:t>
            </a:r>
            <a:r>
              <a:rPr lang="en-US" altLang="en-US" sz="4400" dirty="0">
                <a:ea typeface="ＭＳ Ｐゴシック" pitchFamily="34" charset="-128"/>
              </a:rPr>
              <a:t>): </a:t>
            </a:r>
            <a:br>
              <a:rPr lang="en-US" altLang="en-US" sz="4400" dirty="0">
                <a:ea typeface="ＭＳ Ｐゴシック" pitchFamily="34" charset="-128"/>
              </a:rPr>
            </a:br>
            <a:r>
              <a:rPr lang="en-US" altLang="en-US" sz="4400" dirty="0">
                <a:ea typeface="ＭＳ Ｐゴシック" pitchFamily="34" charset="-128"/>
              </a:rPr>
              <a:t>Compute overhead spending and efficiency variances.</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126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905000"/>
            <a:ext cx="7315200" cy="87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26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4800600"/>
            <a:ext cx="7315200" cy="76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
        <p:nvSpPr>
          <p:cNvPr id="10" name="Rectangle 9">
            <a:extLst>
              <a:ext uri="{FF2B5EF4-FFF2-40B4-BE49-F238E27FC236}">
                <a16:creationId xmlns:a16="http://schemas.microsoft.com/office/drawing/2014/main" id="{84BE0D9B-50D6-1948-A6DC-040AC63DEC83}"/>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id="{4275C3F7-F1E3-144C-8F79-2016C9687DE5}"/>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42</a:t>
            </a:fld>
            <a:endParaRPr lang="en-US" dirty="0">
              <a:solidFill>
                <a:schemeClr val="tx1">
                  <a:lumMod val="50000"/>
                  <a:lumOff val="50000"/>
                </a:schemeClr>
              </a:solidFill>
            </a:endParaRPr>
          </a:p>
        </p:txBody>
      </p:sp>
    </p:spTree>
    <p:extLst>
      <p:ext uri="{BB962C8B-B14F-4D97-AF65-F5344CB8AC3E}">
        <p14:creationId xmlns:p14="http://schemas.microsoft.com/office/powerpoint/2010/main" val="1353849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1" y="457200"/>
            <a:ext cx="9144001" cy="1143000"/>
          </a:xfrm>
        </p:spPr>
        <p:txBody>
          <a:bodyPr/>
          <a:lstStyle/>
          <a:p>
            <a:r>
              <a:rPr lang="en-US" altLang="en-US" sz="3000" b="1" dirty="0"/>
              <a:t>Expanded Overhead Variances and </a:t>
            </a:r>
            <a:br>
              <a:rPr lang="en-US" altLang="en-US" sz="3000" b="1" dirty="0"/>
            </a:br>
            <a:r>
              <a:rPr lang="en-US" altLang="en-US" sz="3000" b="1" dirty="0"/>
              <a:t>Standard Cost Accounting system</a:t>
            </a:r>
          </a:p>
        </p:txBody>
      </p:sp>
      <p:pic>
        <p:nvPicPr>
          <p:cNvPr id="4096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0750" y="1578658"/>
            <a:ext cx="4724400" cy="47992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ounded Rectangle 6"/>
          <p:cNvSpPr/>
          <p:nvPr/>
        </p:nvSpPr>
        <p:spPr>
          <a:xfrm>
            <a:off x="0" y="6629400"/>
            <a:ext cx="5029199" cy="1971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P5: </a:t>
            </a:r>
            <a:r>
              <a:rPr lang="en-US" altLang="en-US" sz="1100" dirty="0">
                <a:ea typeface="ＭＳ Ｐゴシック" pitchFamily="34" charset="-128"/>
              </a:rPr>
              <a:t>Compute overhead spending and efficiency variances.</a:t>
            </a:r>
            <a:endParaRPr lang="en-US" sz="1100" dirty="0">
              <a:solidFill>
                <a:prstClr val="black"/>
              </a:solidFill>
              <a:latin typeface="Calibri"/>
            </a:endParaRPr>
          </a:p>
        </p:txBody>
      </p:sp>
      <p:sp>
        <p:nvSpPr>
          <p:cNvPr id="8" name="TextBox 7"/>
          <p:cNvSpPr txBox="1"/>
          <p:nvPr/>
        </p:nvSpPr>
        <p:spPr>
          <a:xfrm>
            <a:off x="7772401" y="1581150"/>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21A.1</a:t>
            </a:r>
          </a:p>
        </p:txBody>
      </p:sp>
      <p:sp>
        <p:nvSpPr>
          <p:cNvPr id="10" name="Rectangle 9">
            <a:extLst>
              <a:ext uri="{FF2B5EF4-FFF2-40B4-BE49-F238E27FC236}">
                <a16:creationId xmlns:a16="http://schemas.microsoft.com/office/drawing/2014/main" id="{5F162083-CC50-0541-A0C9-898B4FBC2F24}"/>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id="{8F1EA72D-45C2-864E-A9E3-76BD08A8B6CB}"/>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43</a:t>
            </a:fld>
            <a:endParaRPr lang="en-US" dirty="0">
              <a:solidFill>
                <a:schemeClr val="tx1">
                  <a:lumMod val="50000"/>
                  <a:lumOff val="50000"/>
                </a:schemeClr>
              </a:solidFill>
            </a:endParaRPr>
          </a:p>
        </p:txBody>
      </p:sp>
    </p:spTree>
  </p:cSld>
  <p:clrMapOvr>
    <a:masterClrMapping/>
  </p:clrMapOvr>
  <p:transition spd="med">
    <p:pull dir="ld"/>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01" name="Rectangle 17"/>
          <p:cNvSpPr>
            <a:spLocks noChangeArrowheads="1"/>
          </p:cNvSpPr>
          <p:nvPr/>
        </p:nvSpPr>
        <p:spPr bwMode="auto">
          <a:xfrm>
            <a:off x="914400" y="4953000"/>
            <a:ext cx="5113889" cy="1259319"/>
          </a:xfrm>
          <a:prstGeom prst="rect">
            <a:avLst/>
          </a:prstGeom>
          <a:solidFill>
            <a:srgbClr val="F6E9B4"/>
          </a:solidFill>
          <a:ln w="57150" cmpd="thickThin">
            <a:solidFill>
              <a:schemeClr val="hlink"/>
            </a:solidFill>
            <a:miter lim="800000"/>
            <a:headEnd/>
            <a:tailEnd/>
          </a:ln>
        </p:spPr>
        <p:txBody>
          <a:bodyPr wrap="square" lIns="90488" tIns="44450" rIns="90488" bIns="44450">
            <a:spAutoFit/>
          </a:bodyPr>
          <a:lstStyle>
            <a:lvl1pPr eaLnBrk="0" hangingPunct="0">
              <a:tabLst>
                <a:tab pos="908050" algn="l"/>
              </a:tabLst>
              <a:defRPr>
                <a:solidFill>
                  <a:schemeClr val="tx1"/>
                </a:solidFill>
                <a:latin typeface="Arial" charset="0"/>
                <a:cs typeface="Arial" charset="0"/>
              </a:defRPr>
            </a:lvl1pPr>
            <a:lvl2pPr marL="742950" indent="-285750" eaLnBrk="0" hangingPunct="0">
              <a:tabLst>
                <a:tab pos="908050" algn="l"/>
              </a:tabLst>
              <a:defRPr>
                <a:solidFill>
                  <a:schemeClr val="tx1"/>
                </a:solidFill>
                <a:latin typeface="Arial" charset="0"/>
                <a:cs typeface="Arial" charset="0"/>
              </a:defRPr>
            </a:lvl2pPr>
            <a:lvl3pPr marL="1143000" indent="-228600" eaLnBrk="0" hangingPunct="0">
              <a:tabLst>
                <a:tab pos="908050" algn="l"/>
              </a:tabLst>
              <a:defRPr>
                <a:solidFill>
                  <a:schemeClr val="tx1"/>
                </a:solidFill>
                <a:latin typeface="Arial" charset="0"/>
                <a:cs typeface="Arial" charset="0"/>
              </a:defRPr>
            </a:lvl3pPr>
            <a:lvl4pPr marL="1600200" indent="-228600" eaLnBrk="0" hangingPunct="0">
              <a:tabLst>
                <a:tab pos="908050" algn="l"/>
              </a:tabLst>
              <a:defRPr>
                <a:solidFill>
                  <a:schemeClr val="tx1"/>
                </a:solidFill>
                <a:latin typeface="Arial" charset="0"/>
                <a:cs typeface="Arial" charset="0"/>
              </a:defRPr>
            </a:lvl4pPr>
            <a:lvl5pPr marL="2057400" indent="-228600" eaLnBrk="0" hangingPunct="0">
              <a:tabLst>
                <a:tab pos="908050"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908050"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908050"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908050"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908050" algn="l"/>
              </a:tabLst>
              <a:defRPr>
                <a:solidFill>
                  <a:schemeClr val="tx1"/>
                </a:solidFill>
                <a:latin typeface="Arial" charset="0"/>
                <a:cs typeface="Arial" charset="0"/>
              </a:defRPr>
            </a:lvl9pPr>
          </a:lstStyle>
          <a:p>
            <a:pPr eaLnBrk="1" hangingPunct="1">
              <a:lnSpc>
                <a:spcPct val="95000"/>
              </a:lnSpc>
              <a:spcBef>
                <a:spcPct val="30000"/>
              </a:spcBef>
            </a:pPr>
            <a:r>
              <a:rPr lang="en-US" altLang="en-US" sz="2000" b="1" dirty="0">
                <a:latin typeface="Arial Narrow" panose="020B0606020202030204" pitchFamily="34" charset="0"/>
              </a:rPr>
              <a:t>AH	=   Actual Hours of Activity</a:t>
            </a:r>
            <a:br>
              <a:rPr lang="en-US" altLang="en-US" sz="2000" b="1" dirty="0">
                <a:latin typeface="Arial Narrow" panose="020B0606020202030204" pitchFamily="34" charset="0"/>
              </a:rPr>
            </a:br>
            <a:r>
              <a:rPr lang="en-US" altLang="en-US" sz="2000" b="1" dirty="0">
                <a:latin typeface="Arial Narrow" panose="020B0606020202030204" pitchFamily="34" charset="0"/>
              </a:rPr>
              <a:t>AVR	=   Actual Variable Overhead Rate</a:t>
            </a:r>
            <a:br>
              <a:rPr lang="en-US" altLang="en-US" sz="2000" b="1" dirty="0">
                <a:latin typeface="Arial Narrow" panose="020B0606020202030204" pitchFamily="34" charset="0"/>
              </a:rPr>
            </a:br>
            <a:r>
              <a:rPr lang="en-US" altLang="en-US" sz="2000" b="1" dirty="0">
                <a:latin typeface="Arial Narrow" panose="020B0606020202030204" pitchFamily="34" charset="0"/>
              </a:rPr>
              <a:t>SVR	=   Standard Variable Overhead Rate</a:t>
            </a:r>
            <a:br>
              <a:rPr lang="en-US" altLang="en-US" sz="2000" b="1" dirty="0">
                <a:latin typeface="Arial Narrow" panose="020B0606020202030204" pitchFamily="34" charset="0"/>
              </a:rPr>
            </a:br>
            <a:r>
              <a:rPr lang="en-US" altLang="en-US" sz="2000" b="1" dirty="0">
                <a:latin typeface="Arial Narrow" panose="020B0606020202030204" pitchFamily="34" charset="0"/>
              </a:rPr>
              <a:t>SH	=   Standard Hours Allowed</a:t>
            </a:r>
          </a:p>
        </p:txBody>
      </p:sp>
      <p:grpSp>
        <p:nvGrpSpPr>
          <p:cNvPr id="15" name="Group 14"/>
          <p:cNvGrpSpPr/>
          <p:nvPr/>
        </p:nvGrpSpPr>
        <p:grpSpPr>
          <a:xfrm>
            <a:off x="1011082" y="2286000"/>
            <a:ext cx="7653444" cy="2330518"/>
            <a:chOff x="1011082" y="2639845"/>
            <a:chExt cx="7653444" cy="2330518"/>
          </a:xfrm>
        </p:grpSpPr>
        <p:sp>
          <p:nvSpPr>
            <p:cNvPr id="41990" name="Line 6"/>
            <p:cNvSpPr>
              <a:spLocks noChangeShapeType="1"/>
            </p:cNvSpPr>
            <p:nvPr/>
          </p:nvSpPr>
          <p:spPr bwMode="auto">
            <a:xfrm flipH="1" flipV="1">
              <a:off x="4086447" y="4069563"/>
              <a:ext cx="17577" cy="292494"/>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GB" dirty="0"/>
            </a:p>
          </p:txBody>
        </p:sp>
        <p:sp>
          <p:nvSpPr>
            <p:cNvPr id="41992" name="Line 8"/>
            <p:cNvSpPr>
              <a:spLocks noChangeShapeType="1"/>
            </p:cNvSpPr>
            <p:nvPr/>
          </p:nvSpPr>
          <p:spPr bwMode="auto">
            <a:xfrm flipV="1">
              <a:off x="7536605" y="3996670"/>
              <a:ext cx="0" cy="298478"/>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GB" dirty="0"/>
            </a:p>
          </p:txBody>
        </p:sp>
        <p:grpSp>
          <p:nvGrpSpPr>
            <p:cNvPr id="8" name="Group 7"/>
            <p:cNvGrpSpPr/>
            <p:nvPr/>
          </p:nvGrpSpPr>
          <p:grpSpPr>
            <a:xfrm>
              <a:off x="1683384" y="4069563"/>
              <a:ext cx="2403064" cy="885095"/>
              <a:chOff x="1466850" y="3792086"/>
              <a:chExt cx="2641600" cy="1355279"/>
            </a:xfrm>
          </p:grpSpPr>
          <p:sp>
            <p:nvSpPr>
              <p:cNvPr id="41989" name="Line 5"/>
              <p:cNvSpPr>
                <a:spLocks noChangeShapeType="1"/>
              </p:cNvSpPr>
              <p:nvPr/>
            </p:nvSpPr>
            <p:spPr bwMode="auto">
              <a:xfrm>
                <a:off x="1476375" y="3792086"/>
                <a:ext cx="0" cy="431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GB" dirty="0"/>
              </a:p>
            </p:txBody>
          </p:sp>
          <p:sp>
            <p:nvSpPr>
              <p:cNvPr id="41994" name="Line 10"/>
              <p:cNvSpPr>
                <a:spLocks noChangeShapeType="1"/>
              </p:cNvSpPr>
              <p:nvPr/>
            </p:nvSpPr>
            <p:spPr bwMode="auto">
              <a:xfrm>
                <a:off x="2765425" y="4249286"/>
                <a:ext cx="0" cy="355600"/>
              </a:xfrm>
              <a:prstGeom prst="line">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GB" dirty="0"/>
              </a:p>
            </p:txBody>
          </p:sp>
          <p:sp>
            <p:nvSpPr>
              <p:cNvPr id="41995" name="Rectangle 11"/>
              <p:cNvSpPr>
                <a:spLocks noChangeArrowheads="1"/>
              </p:cNvSpPr>
              <p:nvPr/>
            </p:nvSpPr>
            <p:spPr bwMode="auto">
              <a:xfrm>
                <a:off x="1601787" y="4503599"/>
                <a:ext cx="2371725" cy="6437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90000"/>
                  </a:lnSpc>
                  <a:spcBef>
                    <a:spcPct val="50000"/>
                  </a:spcBef>
                </a:pPr>
                <a:r>
                  <a:rPr lang="en-US" altLang="en-US" sz="2000" b="1" dirty="0">
                    <a:solidFill>
                      <a:srgbClr val="FF0000"/>
                    </a:solidFill>
                  </a:rPr>
                  <a:t>Spending Variance</a:t>
                </a:r>
              </a:p>
            </p:txBody>
          </p:sp>
          <p:sp>
            <p:nvSpPr>
              <p:cNvPr id="41997" name="Line 13"/>
              <p:cNvSpPr>
                <a:spLocks noChangeShapeType="1"/>
              </p:cNvSpPr>
              <p:nvPr/>
            </p:nvSpPr>
            <p:spPr bwMode="auto">
              <a:xfrm>
                <a:off x="1466850" y="4249286"/>
                <a:ext cx="26416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GB" dirty="0"/>
              </a:p>
            </p:txBody>
          </p:sp>
        </p:grpSp>
        <p:grpSp>
          <p:nvGrpSpPr>
            <p:cNvPr id="10" name="Group 9"/>
            <p:cNvGrpSpPr/>
            <p:nvPr/>
          </p:nvGrpSpPr>
          <p:grpSpPr>
            <a:xfrm>
              <a:off x="5124630" y="3996670"/>
              <a:ext cx="2411975" cy="973693"/>
              <a:chOff x="5016500" y="3792086"/>
              <a:chExt cx="2641600" cy="1408611"/>
            </a:xfrm>
          </p:grpSpPr>
          <p:sp>
            <p:nvSpPr>
              <p:cNvPr id="41991" name="Line 7"/>
              <p:cNvSpPr>
                <a:spLocks noChangeShapeType="1"/>
              </p:cNvSpPr>
              <p:nvPr/>
            </p:nvSpPr>
            <p:spPr bwMode="auto">
              <a:xfrm>
                <a:off x="5026025" y="3792086"/>
                <a:ext cx="0" cy="431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GB" dirty="0"/>
              </a:p>
            </p:txBody>
          </p:sp>
          <p:sp>
            <p:nvSpPr>
              <p:cNvPr id="41993" name="Line 9"/>
              <p:cNvSpPr>
                <a:spLocks noChangeShapeType="1"/>
              </p:cNvSpPr>
              <p:nvPr/>
            </p:nvSpPr>
            <p:spPr bwMode="auto">
              <a:xfrm>
                <a:off x="6270625" y="4249286"/>
                <a:ext cx="0" cy="355600"/>
              </a:xfrm>
              <a:prstGeom prst="line">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GB" dirty="0"/>
              </a:p>
            </p:txBody>
          </p:sp>
          <p:sp>
            <p:nvSpPr>
              <p:cNvPr id="41996" name="Rectangle 12"/>
              <p:cNvSpPr>
                <a:spLocks noChangeArrowheads="1"/>
              </p:cNvSpPr>
              <p:nvPr/>
            </p:nvSpPr>
            <p:spPr bwMode="auto">
              <a:xfrm>
                <a:off x="5275262" y="4556931"/>
                <a:ext cx="1990725" cy="6437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90000"/>
                  </a:lnSpc>
                  <a:spcBef>
                    <a:spcPct val="50000"/>
                  </a:spcBef>
                </a:pPr>
                <a:r>
                  <a:rPr lang="en-US" altLang="en-US" sz="2000" b="1" dirty="0">
                    <a:solidFill>
                      <a:srgbClr val="FF0000"/>
                    </a:solidFill>
                  </a:rPr>
                  <a:t>Efficiency</a:t>
                </a:r>
                <a:br>
                  <a:rPr lang="en-US" altLang="en-US" sz="2000" b="1" dirty="0">
                    <a:solidFill>
                      <a:srgbClr val="FF0000"/>
                    </a:solidFill>
                  </a:rPr>
                </a:br>
                <a:r>
                  <a:rPr lang="en-US" altLang="en-US" sz="2000" b="1" dirty="0">
                    <a:solidFill>
                      <a:srgbClr val="FF0000"/>
                    </a:solidFill>
                  </a:rPr>
                  <a:t>Variance</a:t>
                </a:r>
              </a:p>
            </p:txBody>
          </p:sp>
          <p:sp>
            <p:nvSpPr>
              <p:cNvPr id="41998" name="Line 14"/>
              <p:cNvSpPr>
                <a:spLocks noChangeShapeType="1"/>
              </p:cNvSpPr>
              <p:nvPr/>
            </p:nvSpPr>
            <p:spPr bwMode="auto">
              <a:xfrm flipV="1">
                <a:off x="5016500" y="4223885"/>
                <a:ext cx="2641600" cy="127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GB" dirty="0"/>
              </a:p>
            </p:txBody>
          </p:sp>
        </p:grpSp>
        <p:grpSp>
          <p:nvGrpSpPr>
            <p:cNvPr id="6" name="Group 5"/>
            <p:cNvGrpSpPr/>
            <p:nvPr/>
          </p:nvGrpSpPr>
          <p:grpSpPr>
            <a:xfrm>
              <a:off x="3639255" y="3648881"/>
              <a:ext cx="2128838" cy="397546"/>
              <a:chOff x="3575050" y="3406323"/>
              <a:chExt cx="2128838" cy="397546"/>
            </a:xfrm>
          </p:grpSpPr>
          <p:sp>
            <p:nvSpPr>
              <p:cNvPr id="41987" name="Line 3"/>
              <p:cNvSpPr>
                <a:spLocks noChangeShapeType="1"/>
              </p:cNvSpPr>
              <p:nvPr/>
            </p:nvSpPr>
            <p:spPr bwMode="auto">
              <a:xfrm flipV="1">
                <a:off x="3749478" y="3406323"/>
                <a:ext cx="1547216" cy="21413"/>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GB" dirty="0"/>
              </a:p>
            </p:txBody>
          </p:sp>
          <p:sp>
            <p:nvSpPr>
              <p:cNvPr id="41999" name="Rectangle 15"/>
              <p:cNvSpPr>
                <a:spLocks noChangeArrowheads="1"/>
              </p:cNvSpPr>
              <p:nvPr/>
            </p:nvSpPr>
            <p:spPr bwMode="auto">
              <a:xfrm>
                <a:off x="3575050" y="3406324"/>
                <a:ext cx="2128838" cy="3975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000" b="1" dirty="0">
                    <a:solidFill>
                      <a:srgbClr val="0033CC"/>
                    </a:solidFill>
                  </a:rPr>
                  <a:t>     AH × SVR                        </a:t>
                </a:r>
              </a:p>
            </p:txBody>
          </p:sp>
        </p:grpSp>
        <p:grpSp>
          <p:nvGrpSpPr>
            <p:cNvPr id="5" name="Group 4"/>
            <p:cNvGrpSpPr/>
            <p:nvPr/>
          </p:nvGrpSpPr>
          <p:grpSpPr>
            <a:xfrm>
              <a:off x="1011082" y="3657563"/>
              <a:ext cx="2026176" cy="401625"/>
              <a:chOff x="606425" y="3400218"/>
              <a:chExt cx="2026176" cy="401625"/>
            </a:xfrm>
          </p:grpSpPr>
          <p:sp>
            <p:nvSpPr>
              <p:cNvPr id="41986" name="Line 2"/>
              <p:cNvSpPr>
                <a:spLocks noChangeShapeType="1"/>
              </p:cNvSpPr>
              <p:nvPr/>
            </p:nvSpPr>
            <p:spPr bwMode="auto">
              <a:xfrm flipV="1">
                <a:off x="606425" y="3400218"/>
                <a:ext cx="1618982" cy="1343"/>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GB" dirty="0"/>
              </a:p>
            </p:txBody>
          </p:sp>
          <p:sp>
            <p:nvSpPr>
              <p:cNvPr id="42000" name="Rectangle 16"/>
              <p:cNvSpPr>
                <a:spLocks noChangeArrowheads="1"/>
              </p:cNvSpPr>
              <p:nvPr/>
            </p:nvSpPr>
            <p:spPr bwMode="auto">
              <a:xfrm>
                <a:off x="767288" y="3404298"/>
                <a:ext cx="1865313" cy="3975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000" b="1" dirty="0">
                    <a:solidFill>
                      <a:srgbClr val="0033CC"/>
                    </a:solidFill>
                  </a:rPr>
                  <a:t>AH × AVR</a:t>
                </a:r>
              </a:p>
            </p:txBody>
          </p:sp>
        </p:grpSp>
        <p:grpSp>
          <p:nvGrpSpPr>
            <p:cNvPr id="7" name="Group 6"/>
            <p:cNvGrpSpPr/>
            <p:nvPr/>
          </p:nvGrpSpPr>
          <p:grpSpPr>
            <a:xfrm>
              <a:off x="6559638" y="3633177"/>
              <a:ext cx="1875325" cy="397545"/>
              <a:chOff x="6550025" y="3371688"/>
              <a:chExt cx="2010032" cy="290244"/>
            </a:xfrm>
          </p:grpSpPr>
          <p:sp>
            <p:nvSpPr>
              <p:cNvPr id="41988" name="Line 4"/>
              <p:cNvSpPr>
                <a:spLocks noChangeShapeType="1"/>
              </p:cNvSpPr>
              <p:nvPr/>
            </p:nvSpPr>
            <p:spPr bwMode="auto">
              <a:xfrm>
                <a:off x="6550025" y="3401561"/>
                <a:ext cx="2010032" cy="10713"/>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GB" sz="2000" dirty="0"/>
              </a:p>
            </p:txBody>
          </p:sp>
          <p:sp>
            <p:nvSpPr>
              <p:cNvPr id="42002" name="Rectangle 18"/>
              <p:cNvSpPr>
                <a:spLocks noChangeArrowheads="1"/>
              </p:cNvSpPr>
              <p:nvPr/>
            </p:nvSpPr>
            <p:spPr bwMode="auto">
              <a:xfrm>
                <a:off x="6672264" y="3371688"/>
                <a:ext cx="1756253" cy="2902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000" b="1" dirty="0">
                    <a:solidFill>
                      <a:srgbClr val="0033CC"/>
                    </a:solidFill>
                  </a:rPr>
                  <a:t>   SH × SVR                        </a:t>
                </a:r>
              </a:p>
            </p:txBody>
          </p:sp>
        </p:grpSp>
        <p:sp>
          <p:nvSpPr>
            <p:cNvPr id="42003" name="Rectangle 19"/>
            <p:cNvSpPr>
              <a:spLocks noChangeArrowheads="1"/>
            </p:cNvSpPr>
            <p:nvPr/>
          </p:nvSpPr>
          <p:spPr bwMode="auto">
            <a:xfrm>
              <a:off x="1146813" y="2639845"/>
              <a:ext cx="7517713" cy="10746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80000"/>
                </a:lnSpc>
                <a:spcBef>
                  <a:spcPct val="20000"/>
                </a:spcBef>
              </a:pPr>
              <a:r>
                <a:rPr lang="en-US" altLang="en-US" sz="2000" b="1" dirty="0">
                  <a:latin typeface="Arial Narrow" panose="020B0606020202030204" pitchFamily="34" charset="0"/>
                </a:rPr>
                <a:t>     Actual                             Flexible Budget                              Applied</a:t>
              </a:r>
              <a:br>
                <a:rPr lang="en-US" altLang="en-US" sz="2000" b="1" dirty="0">
                  <a:latin typeface="Arial Narrow" panose="020B0606020202030204" pitchFamily="34" charset="0"/>
                </a:rPr>
              </a:br>
              <a:r>
                <a:rPr lang="en-US" altLang="en-US" sz="2000" b="1" dirty="0">
                  <a:latin typeface="Arial Narrow" panose="020B0606020202030204" pitchFamily="34" charset="0"/>
                </a:rPr>
                <a:t>   Variable                               for Variable	                      Variable</a:t>
              </a:r>
              <a:br>
                <a:rPr lang="en-US" altLang="en-US" sz="2000" b="1" dirty="0">
                  <a:latin typeface="Arial Narrow" panose="020B0606020202030204" pitchFamily="34" charset="0"/>
                </a:rPr>
              </a:br>
              <a:r>
                <a:rPr lang="en-US" altLang="en-US" sz="2000" b="1" dirty="0">
                  <a:latin typeface="Arial Narrow" panose="020B0606020202030204" pitchFamily="34" charset="0"/>
                </a:rPr>
                <a:t>  Overhead                            Overhead at                               Overhead at                    </a:t>
              </a:r>
              <a:br>
                <a:rPr lang="en-US" altLang="en-US" sz="2000" b="1" dirty="0">
                  <a:latin typeface="Arial Narrow" panose="020B0606020202030204" pitchFamily="34" charset="0"/>
                </a:rPr>
              </a:br>
              <a:r>
                <a:rPr lang="en-US" altLang="en-US" sz="2000" b="1" dirty="0">
                  <a:latin typeface="Arial Narrow" panose="020B0606020202030204" pitchFamily="34" charset="0"/>
                </a:rPr>
                <a:t>   Incurred                              Actual Hours                          Standard Hours </a:t>
              </a:r>
            </a:p>
          </p:txBody>
        </p:sp>
      </p:grpSp>
      <p:sp>
        <p:nvSpPr>
          <p:cNvPr id="42004" name="Title 1"/>
          <p:cNvSpPr>
            <a:spLocks noGrp="1"/>
          </p:cNvSpPr>
          <p:nvPr>
            <p:ph type="title"/>
          </p:nvPr>
        </p:nvSpPr>
        <p:spPr>
          <a:xfrm>
            <a:off x="293688" y="274638"/>
            <a:ext cx="8534400" cy="1143000"/>
          </a:xfrm>
        </p:spPr>
        <p:txBody>
          <a:bodyPr/>
          <a:lstStyle/>
          <a:p>
            <a:r>
              <a:rPr lang="en-US" altLang="en-US" sz="4000" b="1" dirty="0"/>
              <a:t>Variable Overhead Variances for G-Max</a:t>
            </a:r>
          </a:p>
        </p:txBody>
      </p:sp>
      <p:sp>
        <p:nvSpPr>
          <p:cNvPr id="11" name="Rounded Rectangle 10"/>
          <p:cNvSpPr/>
          <p:nvPr/>
        </p:nvSpPr>
        <p:spPr>
          <a:xfrm>
            <a:off x="6844254" y="4648200"/>
            <a:ext cx="2013115" cy="17879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Let’s split the $150 unfavorable variance into spending and efficiency variances. . .</a:t>
            </a:r>
          </a:p>
        </p:txBody>
      </p:sp>
      <p:sp>
        <p:nvSpPr>
          <p:cNvPr id="14" name="Curved Left Arrow 13"/>
          <p:cNvSpPr/>
          <p:nvPr/>
        </p:nvSpPr>
        <p:spPr>
          <a:xfrm rot="759623">
            <a:off x="8015630" y="2208056"/>
            <a:ext cx="961341" cy="2541234"/>
          </a:xfrm>
          <a:prstGeom prst="curvedLeftArrow">
            <a:avLst>
              <a:gd name="adj1" fmla="val 25000"/>
              <a:gd name="adj2" fmla="val 50000"/>
              <a:gd name="adj3" fmla="val 490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3" name="Rounded Rectangle 6">
            <a:extLst>
              <a:ext uri="{FF2B5EF4-FFF2-40B4-BE49-F238E27FC236}">
                <a16:creationId xmlns:a16="http://schemas.microsoft.com/office/drawing/2014/main" id="{7B457556-A4E0-447A-9295-A0EEDA0B102D}"/>
              </a:ext>
            </a:extLst>
          </p:cNvPr>
          <p:cNvSpPr/>
          <p:nvPr/>
        </p:nvSpPr>
        <p:spPr>
          <a:xfrm>
            <a:off x="76201" y="6629400"/>
            <a:ext cx="5029199" cy="1971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P5: </a:t>
            </a:r>
            <a:r>
              <a:rPr lang="en-US" altLang="en-US" sz="1100" dirty="0">
                <a:ea typeface="ＭＳ Ｐゴシック" pitchFamily="34" charset="-128"/>
              </a:rPr>
              <a:t>Compute overhead spending and efficiency variances.</a:t>
            </a:r>
            <a:endParaRPr lang="en-US" sz="1100" dirty="0">
              <a:solidFill>
                <a:prstClr val="black"/>
              </a:solidFill>
              <a:latin typeface="Calibri"/>
            </a:endParaRPr>
          </a:p>
        </p:txBody>
      </p:sp>
      <p:pic>
        <p:nvPicPr>
          <p:cNvPr id="2" name="Picture 1">
            <a:extLst>
              <a:ext uri="{FF2B5EF4-FFF2-40B4-BE49-F238E27FC236}">
                <a16:creationId xmlns:a16="http://schemas.microsoft.com/office/drawing/2014/main" id="{A0E7C8C4-9596-4FB3-A3D9-CFEC7A3D37E7}"/>
              </a:ext>
            </a:extLst>
          </p:cNvPr>
          <p:cNvPicPr>
            <a:picLocks noChangeAspect="1"/>
          </p:cNvPicPr>
          <p:nvPr/>
        </p:nvPicPr>
        <p:blipFill>
          <a:blip r:embed="rId3"/>
          <a:stretch>
            <a:fillRect/>
          </a:stretch>
        </p:blipFill>
        <p:spPr>
          <a:xfrm>
            <a:off x="1367306" y="1134136"/>
            <a:ext cx="6859967" cy="1118473"/>
          </a:xfrm>
          <a:prstGeom prst="rect">
            <a:avLst/>
          </a:prstGeom>
        </p:spPr>
      </p:pic>
      <p:sp>
        <p:nvSpPr>
          <p:cNvPr id="12" name="Rounded Rectangle 11"/>
          <p:cNvSpPr/>
          <p:nvPr/>
        </p:nvSpPr>
        <p:spPr>
          <a:xfrm>
            <a:off x="1515234" y="1903293"/>
            <a:ext cx="6712039" cy="23988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161CDE38-08B5-004D-854F-17E0893C939E}"/>
              </a:ext>
            </a:extLst>
          </p:cNvPr>
          <p:cNvSpPr>
            <a:spLocks noGrp="1" noChangeArrowheads="1"/>
          </p:cNvSpPr>
          <p:nvPr/>
        </p:nvSpPr>
        <p:spPr bwMode="auto">
          <a:xfrm>
            <a:off x="6521570" y="64224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37" name="Slide Number Placeholder 7">
            <a:extLst>
              <a:ext uri="{FF2B5EF4-FFF2-40B4-BE49-F238E27FC236}">
                <a16:creationId xmlns:a16="http://schemas.microsoft.com/office/drawing/2014/main" id="{02C6AE33-4162-C447-8C53-8634791D6338}"/>
              </a:ext>
            </a:extLst>
          </p:cNvPr>
          <p:cNvSpPr txBox="1">
            <a:spLocks/>
          </p:cNvSpPr>
          <p:nvPr/>
        </p:nvSpPr>
        <p:spPr>
          <a:xfrm>
            <a:off x="6521570" y="64166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44</a:t>
            </a:fld>
            <a:endParaRPr lang="en-US" dirty="0">
              <a:solidFill>
                <a:schemeClr val="tx1">
                  <a:lumMod val="50000"/>
                  <a:lumOff val="50000"/>
                </a:schemeClr>
              </a:solidFill>
            </a:endParaRP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2001"/>
                                        </p:tgtEl>
                                        <p:attrNameLst>
                                          <p:attrName>style.visibility</p:attrName>
                                        </p:attrNameLst>
                                      </p:cBhvr>
                                      <p:to>
                                        <p:strVal val="visible"/>
                                      </p:to>
                                    </p:set>
                                    <p:animEffect transition="in" filter="fade">
                                      <p:cBhvr>
                                        <p:cTn id="12" dur="1000"/>
                                        <p:tgtEl>
                                          <p:spTgt spid="42001"/>
                                        </p:tgtEl>
                                      </p:cBhvr>
                                    </p:animEffect>
                                    <p:anim calcmode="lin" valueType="num">
                                      <p:cBhvr>
                                        <p:cTn id="13" dur="1000" fill="hold"/>
                                        <p:tgtEl>
                                          <p:spTgt spid="42001"/>
                                        </p:tgtEl>
                                        <p:attrNameLst>
                                          <p:attrName>ppt_x</p:attrName>
                                        </p:attrNameLst>
                                      </p:cBhvr>
                                      <p:tavLst>
                                        <p:tav tm="0">
                                          <p:val>
                                            <p:strVal val="#ppt_x"/>
                                          </p:val>
                                        </p:tav>
                                        <p:tav tm="100000">
                                          <p:val>
                                            <p:strVal val="#ppt_x"/>
                                          </p:val>
                                        </p:tav>
                                      </p:tavLst>
                                    </p:anim>
                                    <p:anim calcmode="lin" valueType="num">
                                      <p:cBhvr>
                                        <p:cTn id="14" dur="1000" fill="hold"/>
                                        <p:tgtEl>
                                          <p:spTgt spid="4200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up)">
                                      <p:cBhvr>
                                        <p:cTn id="19" dur="5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01" grpId="0" animBg="1"/>
      <p:bldP spid="11" grpId="0" animBg="1"/>
      <p:bldP spid="1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469900" y="2290763"/>
            <a:ext cx="8204200" cy="2946400"/>
          </a:xfrm>
          <a:prstGeom prst="rect">
            <a:avLst/>
          </a:prstGeom>
          <a:solidFill>
            <a:schemeClr val="bg1">
              <a:lumMod val="95000"/>
            </a:schemeClr>
          </a:solidFill>
          <a:ln w="28575">
            <a:solidFill>
              <a:schemeClr val="tx1"/>
            </a:solidFill>
            <a:miter lim="800000"/>
            <a:headEnd/>
            <a:tailEnd/>
          </a:ln>
        </p:spPr>
        <p:txBody>
          <a:bodyPr wrap="none" lIns="90488" tIns="44450" rIns="90488" bIns="4445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b="1" dirty="0">
                <a:solidFill>
                  <a:srgbClr val="0000FF"/>
                </a:solidFill>
              </a:rPr>
              <a:t>During May, G-Max produced 3,500 club heads working</a:t>
            </a:r>
            <a:br>
              <a:rPr lang="en-US" altLang="en-US" sz="2400" b="1" dirty="0">
                <a:solidFill>
                  <a:srgbClr val="0000FF"/>
                </a:solidFill>
              </a:rPr>
            </a:br>
            <a:r>
              <a:rPr lang="en-US" altLang="en-US" sz="2400" b="1" dirty="0">
                <a:solidFill>
                  <a:srgbClr val="0000FF"/>
                </a:solidFill>
              </a:rPr>
              <a:t>3,400 hours.  G-Max budgeted for 4,000 units (80%).</a:t>
            </a:r>
            <a:br>
              <a:rPr lang="en-US" altLang="en-US" sz="2400" b="1" dirty="0">
                <a:solidFill>
                  <a:srgbClr val="0000FF"/>
                </a:solidFill>
              </a:rPr>
            </a:br>
            <a:r>
              <a:rPr lang="en-US" altLang="en-US" sz="2400" b="1" dirty="0">
                <a:solidFill>
                  <a:srgbClr val="0000FF"/>
                </a:solidFill>
              </a:rPr>
              <a:t>Actual variable overhead was $3,650 and</a:t>
            </a:r>
            <a:br>
              <a:rPr lang="en-US" altLang="en-US" sz="2400" b="1" dirty="0">
                <a:solidFill>
                  <a:srgbClr val="0000FF"/>
                </a:solidFill>
              </a:rPr>
            </a:br>
            <a:r>
              <a:rPr lang="en-US" altLang="en-US" sz="2400" b="1" dirty="0">
                <a:solidFill>
                  <a:srgbClr val="0000FF"/>
                </a:solidFill>
              </a:rPr>
              <a:t>actual fixed overhead was $4,000.</a:t>
            </a:r>
            <a:br>
              <a:rPr lang="en-US" altLang="en-US" sz="2400" b="1" dirty="0">
                <a:solidFill>
                  <a:srgbClr val="0000FF"/>
                </a:solidFill>
              </a:rPr>
            </a:br>
            <a:r>
              <a:rPr lang="en-US" altLang="en-US" sz="2400" b="1" dirty="0">
                <a:solidFill>
                  <a:srgbClr val="FF0000"/>
                </a:solidFill>
              </a:rPr>
              <a:t>Compute the variable overhead spending and</a:t>
            </a:r>
            <a:br>
              <a:rPr lang="en-US" altLang="en-US" sz="2400" b="1" dirty="0">
                <a:solidFill>
                  <a:srgbClr val="FF0000"/>
                </a:solidFill>
              </a:rPr>
            </a:br>
            <a:r>
              <a:rPr lang="en-US" altLang="en-US" sz="2400" b="1" dirty="0">
                <a:solidFill>
                  <a:srgbClr val="FF0000"/>
                </a:solidFill>
              </a:rPr>
              <a:t>efficiency variances</a:t>
            </a:r>
          </a:p>
        </p:txBody>
      </p:sp>
      <p:graphicFrame>
        <p:nvGraphicFramePr>
          <p:cNvPr id="44035" name="Object 2"/>
          <p:cNvGraphicFramePr>
            <a:graphicFrameLocks/>
          </p:cNvGraphicFramePr>
          <p:nvPr>
            <p:extLst>
              <p:ext uri="{D42A27DB-BD31-4B8C-83A1-F6EECF244321}">
                <p14:modId xmlns:p14="http://schemas.microsoft.com/office/powerpoint/2010/main" val="40395797"/>
              </p:ext>
            </p:extLst>
          </p:nvPr>
        </p:nvGraphicFramePr>
        <p:xfrm>
          <a:off x="3886200" y="5322888"/>
          <a:ext cx="760413" cy="1189038"/>
        </p:xfrm>
        <a:graphic>
          <a:graphicData uri="http://schemas.openxmlformats.org/presentationml/2006/ole">
            <mc:AlternateContent xmlns:mc="http://schemas.openxmlformats.org/markup-compatibility/2006">
              <mc:Choice xmlns:v="urn:schemas-microsoft-com:vml" Requires="v">
                <p:oleObj spid="_x0000_s45208" name="Clip" r:id="rId4" imgW="7658289" imgH="11690717" progId="">
                  <p:embed/>
                </p:oleObj>
              </mc:Choice>
              <mc:Fallback>
                <p:oleObj name="Clip" r:id="rId4" imgW="7658289" imgH="11690717" progId="">
                  <p:embed/>
                  <p:pic>
                    <p:nvPicPr>
                      <p:cNvPr id="0" name="Picture 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5322888"/>
                        <a:ext cx="760413" cy="1189038"/>
                      </a:xfrm>
                      <a:prstGeom prst="rect">
                        <a:avLst/>
                      </a:prstGeom>
                      <a:noFill/>
                      <a:ln>
                        <a:noFill/>
                      </a:ln>
                      <a:effectLst/>
                      <a:extLst/>
                    </p:spPr>
                  </p:pic>
                </p:oleObj>
              </mc:Fallback>
            </mc:AlternateContent>
          </a:graphicData>
        </a:graphic>
      </p:graphicFrame>
      <p:sp>
        <p:nvSpPr>
          <p:cNvPr id="9" name="TextBox 8"/>
          <p:cNvSpPr txBox="1"/>
          <p:nvPr/>
        </p:nvSpPr>
        <p:spPr>
          <a:xfrm>
            <a:off x="1711325" y="1752600"/>
            <a:ext cx="5722938" cy="461963"/>
          </a:xfrm>
          <a:prstGeom prst="rect">
            <a:avLst/>
          </a:prstGeom>
          <a:solidFill>
            <a:schemeClr val="accent1">
              <a:lumMod val="50000"/>
            </a:schemeClr>
          </a:solidFill>
        </p:spPr>
        <p:txBody>
          <a:bodyPr wrap="none">
            <a:spAutoFit/>
          </a:bodyPr>
          <a:lstStyle/>
          <a:p>
            <a:pPr>
              <a:defRPr/>
            </a:pPr>
            <a:r>
              <a:rPr lang="en-US" sz="2400" b="1" dirty="0">
                <a:solidFill>
                  <a:schemeClr val="bg1"/>
                </a:solidFill>
                <a:effectLst>
                  <a:outerShdw blurRad="38100" dist="38100" dir="2700000" algn="tl">
                    <a:srgbClr val="000000">
                      <a:alpha val="43137"/>
                    </a:srgbClr>
                  </a:outerShdw>
                </a:effectLst>
              </a:rPr>
              <a:t>Recall the G-Max information for May:</a:t>
            </a:r>
          </a:p>
        </p:txBody>
      </p:sp>
      <p:sp>
        <p:nvSpPr>
          <p:cNvPr id="44037" name="Title 1"/>
          <p:cNvSpPr>
            <a:spLocks noGrp="1"/>
          </p:cNvSpPr>
          <p:nvPr>
            <p:ph type="title"/>
          </p:nvPr>
        </p:nvSpPr>
        <p:spPr>
          <a:xfrm>
            <a:off x="304800" y="533400"/>
            <a:ext cx="8534400" cy="1143000"/>
          </a:xfrm>
        </p:spPr>
        <p:txBody>
          <a:bodyPr/>
          <a:lstStyle/>
          <a:p>
            <a:r>
              <a:rPr lang="en-US" altLang="en-US" sz="4100" b="1" dirty="0"/>
              <a:t>Variable Overhead Variances </a:t>
            </a:r>
            <a:br>
              <a:rPr lang="en-US" altLang="en-US" sz="4100" b="1" dirty="0"/>
            </a:br>
            <a:r>
              <a:rPr lang="en-US" altLang="en-US" sz="4100" b="1" dirty="0"/>
              <a:t>for G-Max</a:t>
            </a:r>
          </a:p>
        </p:txBody>
      </p:sp>
      <p:sp>
        <p:nvSpPr>
          <p:cNvPr id="10" name="Rounded Rectangle 6">
            <a:extLst>
              <a:ext uri="{FF2B5EF4-FFF2-40B4-BE49-F238E27FC236}">
                <a16:creationId xmlns:a16="http://schemas.microsoft.com/office/drawing/2014/main" id="{FA9053CF-79E8-4F03-8C86-6E30948FD689}"/>
              </a:ext>
            </a:extLst>
          </p:cNvPr>
          <p:cNvSpPr/>
          <p:nvPr/>
        </p:nvSpPr>
        <p:spPr>
          <a:xfrm>
            <a:off x="0" y="6629400"/>
            <a:ext cx="5029199" cy="1971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P5: </a:t>
            </a:r>
            <a:r>
              <a:rPr lang="en-US" altLang="en-US" sz="1100" dirty="0">
                <a:ea typeface="ＭＳ Ｐゴシック" pitchFamily="34" charset="-128"/>
              </a:rPr>
              <a:t>Compute overhead spending and efficiency variances.</a:t>
            </a:r>
            <a:endParaRPr lang="en-US" sz="1100" dirty="0">
              <a:solidFill>
                <a:prstClr val="black"/>
              </a:solidFill>
              <a:latin typeface="Calibri"/>
            </a:endParaRPr>
          </a:p>
        </p:txBody>
      </p:sp>
      <p:sp>
        <p:nvSpPr>
          <p:cNvPr id="11" name="Rectangle 10">
            <a:extLst>
              <a:ext uri="{FF2B5EF4-FFF2-40B4-BE49-F238E27FC236}">
                <a16:creationId xmlns:a16="http://schemas.microsoft.com/office/drawing/2014/main" id="{B2270186-6EAD-8040-9EBC-8D1273AB0DBB}"/>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id="{B2AF1DCB-A335-4B45-A0CC-1B5A24582F52}"/>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45</a:t>
            </a:fld>
            <a:endParaRPr lang="en-US" dirty="0">
              <a:solidFill>
                <a:schemeClr val="tx1">
                  <a:lumMod val="50000"/>
                  <a:lumOff val="50000"/>
                </a:schemeClr>
              </a:solidFill>
            </a:endParaRPr>
          </a:p>
        </p:txBody>
      </p:sp>
    </p:spTree>
    <p:extLst>
      <p:ext uri="{BB962C8B-B14F-4D97-AF65-F5344CB8AC3E}">
        <p14:creationId xmlns:p14="http://schemas.microsoft.com/office/powerpoint/2010/main" val="407851913"/>
      </p:ext>
    </p:extLst>
  </p:cSld>
  <p:clrMapOvr>
    <a:masterClrMapping/>
  </p:clrMapOvr>
  <p:transition spd="med">
    <p:split orient="vert" dir="in"/>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70" name="Rectangle 15"/>
          <p:cNvSpPr>
            <a:spLocks noGrp="1" noChangeArrowheads="1"/>
          </p:cNvSpPr>
          <p:nvPr>
            <p:ph type="title"/>
          </p:nvPr>
        </p:nvSpPr>
        <p:spPr>
          <a:xfrm>
            <a:off x="293688" y="457200"/>
            <a:ext cx="8534400" cy="1143000"/>
          </a:xfrm>
        </p:spPr>
        <p:txBody>
          <a:bodyPr/>
          <a:lstStyle/>
          <a:p>
            <a:r>
              <a:rPr lang="en-US" altLang="en-US" sz="4000" b="1" dirty="0"/>
              <a:t>Variable Overhead Variances for G-Max </a:t>
            </a:r>
            <a:r>
              <a:rPr lang="en-US" altLang="en-US" sz="3200" b="1" dirty="0"/>
              <a:t>(continued)</a:t>
            </a:r>
            <a:endParaRPr lang="en-US" altLang="en-US" sz="4000" b="1" dirty="0"/>
          </a:p>
        </p:txBody>
      </p:sp>
      <p:grpSp>
        <p:nvGrpSpPr>
          <p:cNvPr id="25" name="Group 24"/>
          <p:cNvGrpSpPr/>
          <p:nvPr/>
        </p:nvGrpSpPr>
        <p:grpSpPr>
          <a:xfrm>
            <a:off x="3306486" y="3856865"/>
            <a:ext cx="2420640" cy="397546"/>
            <a:chOff x="3575050" y="3406323"/>
            <a:chExt cx="2420640" cy="397546"/>
          </a:xfrm>
        </p:grpSpPr>
        <p:sp>
          <p:nvSpPr>
            <p:cNvPr id="33" name="Line 3"/>
            <p:cNvSpPr>
              <a:spLocks noChangeShapeType="1"/>
            </p:cNvSpPr>
            <p:nvPr/>
          </p:nvSpPr>
          <p:spPr bwMode="auto">
            <a:xfrm flipV="1">
              <a:off x="3749478" y="3406323"/>
              <a:ext cx="1547216" cy="21413"/>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GB" dirty="0"/>
            </a:p>
          </p:txBody>
        </p:sp>
        <p:sp>
          <p:nvSpPr>
            <p:cNvPr id="34" name="Rectangle 15"/>
            <p:cNvSpPr>
              <a:spLocks noChangeArrowheads="1"/>
            </p:cNvSpPr>
            <p:nvPr/>
          </p:nvSpPr>
          <p:spPr bwMode="auto">
            <a:xfrm>
              <a:off x="3575050" y="3406324"/>
              <a:ext cx="2420640" cy="3975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000" b="1" dirty="0">
                  <a:solidFill>
                    <a:srgbClr val="0033CC"/>
                  </a:solidFill>
                </a:rPr>
                <a:t>3,400 hrs. x $1.00</a:t>
              </a:r>
            </a:p>
          </p:txBody>
        </p:sp>
      </p:grpSp>
      <p:grpSp>
        <p:nvGrpSpPr>
          <p:cNvPr id="26" name="Group 25"/>
          <p:cNvGrpSpPr/>
          <p:nvPr/>
        </p:nvGrpSpPr>
        <p:grpSpPr>
          <a:xfrm>
            <a:off x="678313" y="3865547"/>
            <a:ext cx="2026176" cy="401625"/>
            <a:chOff x="606425" y="3400218"/>
            <a:chExt cx="2026176" cy="401625"/>
          </a:xfrm>
        </p:grpSpPr>
        <p:sp>
          <p:nvSpPr>
            <p:cNvPr id="31" name="Line 2"/>
            <p:cNvSpPr>
              <a:spLocks noChangeShapeType="1"/>
            </p:cNvSpPr>
            <p:nvPr/>
          </p:nvSpPr>
          <p:spPr bwMode="auto">
            <a:xfrm flipV="1">
              <a:off x="606425" y="3400218"/>
              <a:ext cx="1618982" cy="1343"/>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GB" dirty="0"/>
            </a:p>
          </p:txBody>
        </p:sp>
        <p:sp>
          <p:nvSpPr>
            <p:cNvPr id="32" name="Rectangle 16"/>
            <p:cNvSpPr>
              <a:spLocks noChangeArrowheads="1"/>
            </p:cNvSpPr>
            <p:nvPr/>
          </p:nvSpPr>
          <p:spPr bwMode="auto">
            <a:xfrm>
              <a:off x="767288" y="3404298"/>
              <a:ext cx="1865313" cy="3975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000" b="1" dirty="0">
                  <a:solidFill>
                    <a:srgbClr val="0033CC"/>
                  </a:solidFill>
                </a:rPr>
                <a:t>AH × AVR</a:t>
              </a:r>
            </a:p>
          </p:txBody>
        </p:sp>
      </p:grpSp>
      <p:grpSp>
        <p:nvGrpSpPr>
          <p:cNvPr id="27" name="Group 26"/>
          <p:cNvGrpSpPr/>
          <p:nvPr/>
        </p:nvGrpSpPr>
        <p:grpSpPr>
          <a:xfrm>
            <a:off x="5727127" y="3841159"/>
            <a:ext cx="2740360" cy="705320"/>
            <a:chOff x="6374876" y="3371688"/>
            <a:chExt cx="2576714" cy="514948"/>
          </a:xfrm>
        </p:grpSpPr>
        <p:sp>
          <p:nvSpPr>
            <p:cNvPr id="29" name="Line 4"/>
            <p:cNvSpPr>
              <a:spLocks noChangeShapeType="1"/>
            </p:cNvSpPr>
            <p:nvPr/>
          </p:nvSpPr>
          <p:spPr bwMode="auto">
            <a:xfrm>
              <a:off x="6550025" y="3401561"/>
              <a:ext cx="2010032" cy="10713"/>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GB" sz="2000" dirty="0"/>
            </a:p>
          </p:txBody>
        </p:sp>
        <p:sp>
          <p:nvSpPr>
            <p:cNvPr id="30" name="Rectangle 18"/>
            <p:cNvSpPr>
              <a:spLocks noChangeArrowheads="1"/>
            </p:cNvSpPr>
            <p:nvPr/>
          </p:nvSpPr>
          <p:spPr bwMode="auto">
            <a:xfrm>
              <a:off x="6374876" y="3371688"/>
              <a:ext cx="2576714" cy="5149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000" b="1" dirty="0">
                  <a:solidFill>
                    <a:srgbClr val="0033CC"/>
                  </a:solidFill>
                </a:rPr>
                <a:t>   3,500 hrs. x $1.00</a:t>
              </a:r>
            </a:p>
          </p:txBody>
        </p:sp>
      </p:grpSp>
      <p:sp>
        <p:nvSpPr>
          <p:cNvPr id="28" name="Rectangle 19"/>
          <p:cNvSpPr>
            <a:spLocks noChangeArrowheads="1"/>
          </p:cNvSpPr>
          <p:nvPr/>
        </p:nvSpPr>
        <p:spPr bwMode="auto">
          <a:xfrm>
            <a:off x="814044" y="2847829"/>
            <a:ext cx="7517713" cy="10746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80000"/>
              </a:lnSpc>
              <a:spcBef>
                <a:spcPct val="20000"/>
              </a:spcBef>
            </a:pPr>
            <a:r>
              <a:rPr lang="en-US" altLang="en-US" sz="2000" b="1" dirty="0">
                <a:latin typeface="Arial Narrow" panose="020B0606020202030204" pitchFamily="34" charset="0"/>
              </a:rPr>
              <a:t>     Actual                             Flexible Budget                              Applied</a:t>
            </a:r>
            <a:br>
              <a:rPr lang="en-US" altLang="en-US" sz="2000" b="1" dirty="0">
                <a:latin typeface="Arial Narrow" panose="020B0606020202030204" pitchFamily="34" charset="0"/>
              </a:rPr>
            </a:br>
            <a:r>
              <a:rPr lang="en-US" altLang="en-US" sz="2000" b="1" dirty="0">
                <a:latin typeface="Arial Narrow" panose="020B0606020202030204" pitchFamily="34" charset="0"/>
              </a:rPr>
              <a:t>   Variable                               for Variable	                      Variable</a:t>
            </a:r>
            <a:br>
              <a:rPr lang="en-US" altLang="en-US" sz="2000" b="1" dirty="0">
                <a:latin typeface="Arial Narrow" panose="020B0606020202030204" pitchFamily="34" charset="0"/>
              </a:rPr>
            </a:br>
            <a:r>
              <a:rPr lang="en-US" altLang="en-US" sz="2000" b="1" dirty="0">
                <a:latin typeface="Arial Narrow" panose="020B0606020202030204" pitchFamily="34" charset="0"/>
              </a:rPr>
              <a:t>  Overhead                            Overhead at                               Overhead at                    </a:t>
            </a:r>
            <a:br>
              <a:rPr lang="en-US" altLang="en-US" sz="2000" b="1" dirty="0">
                <a:latin typeface="Arial Narrow" panose="020B0606020202030204" pitchFamily="34" charset="0"/>
              </a:rPr>
            </a:br>
            <a:r>
              <a:rPr lang="en-US" altLang="en-US" sz="2000" b="1" dirty="0">
                <a:latin typeface="Arial Narrow" panose="020B0606020202030204" pitchFamily="34" charset="0"/>
              </a:rPr>
              <a:t>   Incurred                              Actual Hours                          Standard Hours </a:t>
            </a:r>
          </a:p>
        </p:txBody>
      </p:sp>
      <p:grpSp>
        <p:nvGrpSpPr>
          <p:cNvPr id="44" name="Group 43"/>
          <p:cNvGrpSpPr/>
          <p:nvPr/>
        </p:nvGrpSpPr>
        <p:grpSpPr>
          <a:xfrm>
            <a:off x="1042690" y="4185533"/>
            <a:ext cx="6656429" cy="1420806"/>
            <a:chOff x="887371" y="4388134"/>
            <a:chExt cx="7791916" cy="1998736"/>
          </a:xfrm>
        </p:grpSpPr>
        <p:sp>
          <p:nvSpPr>
            <p:cNvPr id="45" name="Freeform 6"/>
            <p:cNvSpPr>
              <a:spLocks/>
            </p:cNvSpPr>
            <p:nvPr/>
          </p:nvSpPr>
          <p:spPr bwMode="auto">
            <a:xfrm>
              <a:off x="1333627" y="4878299"/>
              <a:ext cx="3309308" cy="618656"/>
            </a:xfrm>
            <a:custGeom>
              <a:avLst/>
              <a:gdLst>
                <a:gd name="T0" fmla="*/ 2147483647 w 1980"/>
                <a:gd name="T1" fmla="*/ 2147483647 h 390"/>
                <a:gd name="T2" fmla="*/ 2147483647 w 1980"/>
                <a:gd name="T3" fmla="*/ 2147483647 h 390"/>
                <a:gd name="T4" fmla="*/ 2147483647 w 1980"/>
                <a:gd name="T5" fmla="*/ 2147483647 h 390"/>
                <a:gd name="T6" fmla="*/ 2147483647 w 1980"/>
                <a:gd name="T7" fmla="*/ 2147483647 h 390"/>
                <a:gd name="T8" fmla="*/ 2147483647 w 1980"/>
                <a:gd name="T9" fmla="*/ 2147483647 h 390"/>
                <a:gd name="T10" fmla="*/ 2147483647 w 1980"/>
                <a:gd name="T11" fmla="*/ 2147483647 h 390"/>
                <a:gd name="T12" fmla="*/ 2147483647 w 1980"/>
                <a:gd name="T13" fmla="*/ 2147483647 h 390"/>
                <a:gd name="T14" fmla="*/ 2147483647 w 1980"/>
                <a:gd name="T15" fmla="*/ 2147483647 h 390"/>
                <a:gd name="T16" fmla="*/ 2147483647 w 1980"/>
                <a:gd name="T17" fmla="*/ 2147483647 h 390"/>
                <a:gd name="T18" fmla="*/ 2147483647 w 1980"/>
                <a:gd name="T19" fmla="*/ 2147483647 h 390"/>
                <a:gd name="T20" fmla="*/ 2147483647 w 1980"/>
                <a:gd name="T21" fmla="*/ 2147483647 h 390"/>
                <a:gd name="T22" fmla="*/ 2147483647 w 1980"/>
                <a:gd name="T23" fmla="*/ 2147483647 h 390"/>
                <a:gd name="T24" fmla="*/ 2147483647 w 1980"/>
                <a:gd name="T25" fmla="*/ 2147483647 h 390"/>
                <a:gd name="T26" fmla="*/ 2147483647 w 1980"/>
                <a:gd name="T27" fmla="*/ 2147483647 h 390"/>
                <a:gd name="T28" fmla="*/ 2147483647 w 1980"/>
                <a:gd name="T29" fmla="*/ 2147483647 h 390"/>
                <a:gd name="T30" fmla="*/ 2147483647 w 1980"/>
                <a:gd name="T31" fmla="*/ 2147483647 h 390"/>
                <a:gd name="T32" fmla="*/ 2147483647 w 1980"/>
                <a:gd name="T33" fmla="*/ 2147483647 h 390"/>
                <a:gd name="T34" fmla="*/ 2147483647 w 1980"/>
                <a:gd name="T35" fmla="*/ 2147483647 h 390"/>
                <a:gd name="T36" fmla="*/ 2147483647 w 1980"/>
                <a:gd name="T37" fmla="*/ 2147483647 h 390"/>
                <a:gd name="T38" fmla="*/ 2147483647 w 1980"/>
                <a:gd name="T39" fmla="*/ 2147483647 h 390"/>
                <a:gd name="T40" fmla="*/ 2147483647 w 1980"/>
                <a:gd name="T41" fmla="*/ 2147483647 h 390"/>
                <a:gd name="T42" fmla="*/ 2147483647 w 1980"/>
                <a:gd name="T43" fmla="*/ 2147483647 h 390"/>
                <a:gd name="T44" fmla="*/ 2147483647 w 1980"/>
                <a:gd name="T45" fmla="*/ 2147483647 h 390"/>
                <a:gd name="T46" fmla="*/ 2147483647 w 1980"/>
                <a:gd name="T47" fmla="*/ 2147483647 h 390"/>
                <a:gd name="T48" fmla="*/ 2147483647 w 1980"/>
                <a:gd name="T49" fmla="*/ 2147483647 h 390"/>
                <a:gd name="T50" fmla="*/ 2147483647 w 1980"/>
                <a:gd name="T51" fmla="*/ 2147483647 h 390"/>
                <a:gd name="T52" fmla="*/ 2147483647 w 1980"/>
                <a:gd name="T53" fmla="*/ 2147483647 h 390"/>
                <a:gd name="T54" fmla="*/ 2147483647 w 1980"/>
                <a:gd name="T55" fmla="*/ 2147483647 h 390"/>
                <a:gd name="T56" fmla="*/ 2147483647 w 1980"/>
                <a:gd name="T57" fmla="*/ 2147483647 h 390"/>
                <a:gd name="T58" fmla="*/ 2147483647 w 1980"/>
                <a:gd name="T59" fmla="*/ 2147483647 h 390"/>
                <a:gd name="T60" fmla="*/ 2147483647 w 1980"/>
                <a:gd name="T61" fmla="*/ 2147483647 h 390"/>
                <a:gd name="T62" fmla="*/ 2147483647 w 1980"/>
                <a:gd name="T63" fmla="*/ 2147483647 h 390"/>
                <a:gd name="T64" fmla="*/ 2147483647 w 1980"/>
                <a:gd name="T65" fmla="*/ 2147483647 h 390"/>
                <a:gd name="T66" fmla="*/ 2147483647 w 1980"/>
                <a:gd name="T67" fmla="*/ 2147483647 h 390"/>
                <a:gd name="T68" fmla="*/ 2147483647 w 1980"/>
                <a:gd name="T69" fmla="*/ 2147483647 h 390"/>
                <a:gd name="T70" fmla="*/ 2147483647 w 1980"/>
                <a:gd name="T71" fmla="*/ 2147483647 h 390"/>
                <a:gd name="T72" fmla="*/ 2147483647 w 1980"/>
                <a:gd name="T73" fmla="*/ 2147483647 h 390"/>
                <a:gd name="T74" fmla="*/ 2147483647 w 1980"/>
                <a:gd name="T75" fmla="*/ 2147483647 h 390"/>
                <a:gd name="T76" fmla="*/ 2147483647 w 1980"/>
                <a:gd name="T77" fmla="*/ 2147483647 h 390"/>
                <a:gd name="T78" fmla="*/ 2147483647 w 1980"/>
                <a:gd name="T79" fmla="*/ 2147483647 h 390"/>
                <a:gd name="T80" fmla="*/ 2147483647 w 1980"/>
                <a:gd name="T81" fmla="*/ 2147483647 h 390"/>
                <a:gd name="T82" fmla="*/ 2147483647 w 1980"/>
                <a:gd name="T83" fmla="*/ 2147483647 h 390"/>
                <a:gd name="T84" fmla="*/ 2147483647 w 1980"/>
                <a:gd name="T85" fmla="*/ 2147483647 h 390"/>
                <a:gd name="T86" fmla="*/ 2147483647 w 1980"/>
                <a:gd name="T87" fmla="*/ 2147483647 h 390"/>
                <a:gd name="T88" fmla="*/ 2147483647 w 1980"/>
                <a:gd name="T89" fmla="*/ 2147483647 h 390"/>
                <a:gd name="T90" fmla="*/ 2147483647 w 1980"/>
                <a:gd name="T91" fmla="*/ 2147483647 h 390"/>
                <a:gd name="T92" fmla="*/ 2147483647 w 1980"/>
                <a:gd name="T93" fmla="*/ 2147483647 h 390"/>
                <a:gd name="T94" fmla="*/ 2147483647 w 1980"/>
                <a:gd name="T95" fmla="*/ 2147483647 h 390"/>
                <a:gd name="T96" fmla="*/ 2147483647 w 1980"/>
                <a:gd name="T97" fmla="*/ 2147483647 h 390"/>
                <a:gd name="T98" fmla="*/ 2147483647 w 1980"/>
                <a:gd name="T99" fmla="*/ 2147483647 h 390"/>
                <a:gd name="T100" fmla="*/ 2147483647 w 1980"/>
                <a:gd name="T101" fmla="*/ 2147483647 h 390"/>
                <a:gd name="T102" fmla="*/ 2147483647 w 1980"/>
                <a:gd name="T103" fmla="*/ 2147483647 h 390"/>
                <a:gd name="T104" fmla="*/ 2147483647 w 1980"/>
                <a:gd name="T105" fmla="*/ 2147483647 h 390"/>
                <a:gd name="T106" fmla="*/ 2147483647 w 1980"/>
                <a:gd name="T107" fmla="*/ 2147483647 h 390"/>
                <a:gd name="T108" fmla="*/ 2147483647 w 1980"/>
                <a:gd name="T109" fmla="*/ 2147483647 h 390"/>
                <a:gd name="T110" fmla="*/ 2147483647 w 1980"/>
                <a:gd name="T111" fmla="*/ 2147483647 h 39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980"/>
                <a:gd name="T169" fmla="*/ 0 h 390"/>
                <a:gd name="T170" fmla="*/ 1980 w 1980"/>
                <a:gd name="T171" fmla="*/ 390 h 39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980" h="390">
                  <a:moveTo>
                    <a:pt x="1608" y="257"/>
                  </a:moveTo>
                  <a:lnTo>
                    <a:pt x="1645" y="255"/>
                  </a:lnTo>
                  <a:lnTo>
                    <a:pt x="1681" y="251"/>
                  </a:lnTo>
                  <a:lnTo>
                    <a:pt x="1718" y="244"/>
                  </a:lnTo>
                  <a:lnTo>
                    <a:pt x="1753" y="235"/>
                  </a:lnTo>
                  <a:lnTo>
                    <a:pt x="1787" y="224"/>
                  </a:lnTo>
                  <a:lnTo>
                    <a:pt x="1819" y="209"/>
                  </a:lnTo>
                  <a:lnTo>
                    <a:pt x="1849" y="194"/>
                  </a:lnTo>
                  <a:lnTo>
                    <a:pt x="1876" y="176"/>
                  </a:lnTo>
                  <a:lnTo>
                    <a:pt x="1900" y="156"/>
                  </a:lnTo>
                  <a:lnTo>
                    <a:pt x="1922" y="135"/>
                  </a:lnTo>
                  <a:lnTo>
                    <a:pt x="1940" y="112"/>
                  </a:lnTo>
                  <a:lnTo>
                    <a:pt x="1955" y="89"/>
                  </a:lnTo>
                  <a:lnTo>
                    <a:pt x="1966" y="64"/>
                  </a:lnTo>
                  <a:lnTo>
                    <a:pt x="1975" y="39"/>
                  </a:lnTo>
                  <a:lnTo>
                    <a:pt x="1978" y="13"/>
                  </a:lnTo>
                  <a:lnTo>
                    <a:pt x="1979" y="0"/>
                  </a:lnTo>
                  <a:lnTo>
                    <a:pt x="1978" y="21"/>
                  </a:lnTo>
                  <a:lnTo>
                    <a:pt x="1972" y="43"/>
                  </a:lnTo>
                  <a:lnTo>
                    <a:pt x="1961" y="64"/>
                  </a:lnTo>
                  <a:lnTo>
                    <a:pt x="1949" y="83"/>
                  </a:lnTo>
                  <a:lnTo>
                    <a:pt x="1933" y="102"/>
                  </a:lnTo>
                  <a:lnTo>
                    <a:pt x="1913" y="119"/>
                  </a:lnTo>
                  <a:lnTo>
                    <a:pt x="1891" y="134"/>
                  </a:lnTo>
                  <a:lnTo>
                    <a:pt x="1866" y="148"/>
                  </a:lnTo>
                  <a:lnTo>
                    <a:pt x="1839" y="159"/>
                  </a:lnTo>
                  <a:lnTo>
                    <a:pt x="1810" y="168"/>
                  </a:lnTo>
                  <a:lnTo>
                    <a:pt x="1781" y="174"/>
                  </a:lnTo>
                  <a:lnTo>
                    <a:pt x="1751" y="179"/>
                  </a:lnTo>
                  <a:lnTo>
                    <a:pt x="1719" y="180"/>
                  </a:lnTo>
                  <a:lnTo>
                    <a:pt x="1214" y="180"/>
                  </a:lnTo>
                  <a:lnTo>
                    <a:pt x="1185" y="182"/>
                  </a:lnTo>
                  <a:lnTo>
                    <a:pt x="1157" y="186"/>
                  </a:lnTo>
                  <a:lnTo>
                    <a:pt x="1129" y="193"/>
                  </a:lnTo>
                  <a:lnTo>
                    <a:pt x="1103" y="202"/>
                  </a:lnTo>
                  <a:lnTo>
                    <a:pt x="1080" y="213"/>
                  </a:lnTo>
                  <a:lnTo>
                    <a:pt x="1058" y="227"/>
                  </a:lnTo>
                  <a:lnTo>
                    <a:pt x="1038" y="242"/>
                  </a:lnTo>
                  <a:lnTo>
                    <a:pt x="1022" y="258"/>
                  </a:lnTo>
                  <a:lnTo>
                    <a:pt x="1010" y="276"/>
                  </a:lnTo>
                  <a:lnTo>
                    <a:pt x="1000" y="295"/>
                  </a:lnTo>
                  <a:lnTo>
                    <a:pt x="994" y="316"/>
                  </a:lnTo>
                  <a:lnTo>
                    <a:pt x="991" y="335"/>
                  </a:lnTo>
                  <a:lnTo>
                    <a:pt x="990" y="338"/>
                  </a:lnTo>
                  <a:lnTo>
                    <a:pt x="990" y="335"/>
                  </a:lnTo>
                  <a:lnTo>
                    <a:pt x="986" y="316"/>
                  </a:lnTo>
                  <a:lnTo>
                    <a:pt x="980" y="295"/>
                  </a:lnTo>
                  <a:lnTo>
                    <a:pt x="971" y="276"/>
                  </a:lnTo>
                  <a:lnTo>
                    <a:pt x="958" y="258"/>
                  </a:lnTo>
                  <a:lnTo>
                    <a:pt x="941" y="242"/>
                  </a:lnTo>
                  <a:lnTo>
                    <a:pt x="922" y="227"/>
                  </a:lnTo>
                  <a:lnTo>
                    <a:pt x="900" y="213"/>
                  </a:lnTo>
                  <a:lnTo>
                    <a:pt x="876" y="202"/>
                  </a:lnTo>
                  <a:lnTo>
                    <a:pt x="851" y="193"/>
                  </a:lnTo>
                  <a:lnTo>
                    <a:pt x="824" y="186"/>
                  </a:lnTo>
                  <a:lnTo>
                    <a:pt x="795" y="182"/>
                  </a:lnTo>
                  <a:lnTo>
                    <a:pt x="766" y="180"/>
                  </a:lnTo>
                  <a:lnTo>
                    <a:pt x="261" y="180"/>
                  </a:lnTo>
                  <a:lnTo>
                    <a:pt x="231" y="179"/>
                  </a:lnTo>
                  <a:lnTo>
                    <a:pt x="199" y="174"/>
                  </a:lnTo>
                  <a:lnTo>
                    <a:pt x="169" y="168"/>
                  </a:lnTo>
                  <a:lnTo>
                    <a:pt x="141" y="159"/>
                  </a:lnTo>
                  <a:lnTo>
                    <a:pt x="115" y="148"/>
                  </a:lnTo>
                  <a:lnTo>
                    <a:pt x="90" y="134"/>
                  </a:lnTo>
                  <a:lnTo>
                    <a:pt x="67" y="119"/>
                  </a:lnTo>
                  <a:lnTo>
                    <a:pt x="48" y="102"/>
                  </a:lnTo>
                  <a:lnTo>
                    <a:pt x="32" y="83"/>
                  </a:lnTo>
                  <a:lnTo>
                    <a:pt x="19" y="64"/>
                  </a:lnTo>
                  <a:lnTo>
                    <a:pt x="9" y="43"/>
                  </a:lnTo>
                  <a:lnTo>
                    <a:pt x="3" y="21"/>
                  </a:lnTo>
                  <a:lnTo>
                    <a:pt x="0" y="0"/>
                  </a:lnTo>
                  <a:lnTo>
                    <a:pt x="2" y="13"/>
                  </a:lnTo>
                  <a:lnTo>
                    <a:pt x="6" y="39"/>
                  </a:lnTo>
                  <a:lnTo>
                    <a:pt x="13" y="64"/>
                  </a:lnTo>
                  <a:lnTo>
                    <a:pt x="25" y="89"/>
                  </a:lnTo>
                  <a:lnTo>
                    <a:pt x="40" y="112"/>
                  </a:lnTo>
                  <a:lnTo>
                    <a:pt x="59" y="135"/>
                  </a:lnTo>
                  <a:lnTo>
                    <a:pt x="81" y="156"/>
                  </a:lnTo>
                  <a:lnTo>
                    <a:pt x="105" y="176"/>
                  </a:lnTo>
                  <a:lnTo>
                    <a:pt x="132" y="194"/>
                  </a:lnTo>
                  <a:lnTo>
                    <a:pt x="161" y="209"/>
                  </a:lnTo>
                  <a:lnTo>
                    <a:pt x="193" y="224"/>
                  </a:lnTo>
                  <a:lnTo>
                    <a:pt x="227" y="235"/>
                  </a:lnTo>
                  <a:lnTo>
                    <a:pt x="262" y="244"/>
                  </a:lnTo>
                  <a:lnTo>
                    <a:pt x="299" y="251"/>
                  </a:lnTo>
                  <a:lnTo>
                    <a:pt x="334" y="255"/>
                  </a:lnTo>
                  <a:lnTo>
                    <a:pt x="372" y="257"/>
                  </a:lnTo>
                  <a:lnTo>
                    <a:pt x="803" y="257"/>
                  </a:lnTo>
                  <a:lnTo>
                    <a:pt x="830" y="259"/>
                  </a:lnTo>
                  <a:lnTo>
                    <a:pt x="856" y="262"/>
                  </a:lnTo>
                  <a:lnTo>
                    <a:pt x="879" y="269"/>
                  </a:lnTo>
                  <a:lnTo>
                    <a:pt x="903" y="277"/>
                  </a:lnTo>
                  <a:lnTo>
                    <a:pt x="923" y="289"/>
                  </a:lnTo>
                  <a:lnTo>
                    <a:pt x="943" y="302"/>
                  </a:lnTo>
                  <a:lnTo>
                    <a:pt x="958" y="317"/>
                  </a:lnTo>
                  <a:lnTo>
                    <a:pt x="971" y="333"/>
                  </a:lnTo>
                  <a:lnTo>
                    <a:pt x="980" y="350"/>
                  </a:lnTo>
                  <a:lnTo>
                    <a:pt x="986" y="369"/>
                  </a:lnTo>
                  <a:lnTo>
                    <a:pt x="990" y="387"/>
                  </a:lnTo>
                  <a:lnTo>
                    <a:pt x="990" y="389"/>
                  </a:lnTo>
                  <a:lnTo>
                    <a:pt x="992" y="370"/>
                  </a:lnTo>
                  <a:lnTo>
                    <a:pt x="997" y="352"/>
                  </a:lnTo>
                  <a:lnTo>
                    <a:pt x="1007" y="335"/>
                  </a:lnTo>
                  <a:lnTo>
                    <a:pt x="1019" y="318"/>
                  </a:lnTo>
                  <a:lnTo>
                    <a:pt x="1035" y="304"/>
                  </a:lnTo>
                  <a:lnTo>
                    <a:pt x="1053" y="290"/>
                  </a:lnTo>
                  <a:lnTo>
                    <a:pt x="1073" y="279"/>
                  </a:lnTo>
                  <a:lnTo>
                    <a:pt x="1097" y="270"/>
                  </a:lnTo>
                  <a:lnTo>
                    <a:pt x="1120" y="263"/>
                  </a:lnTo>
                  <a:lnTo>
                    <a:pt x="1146" y="259"/>
                  </a:lnTo>
                  <a:lnTo>
                    <a:pt x="1172" y="257"/>
                  </a:lnTo>
                  <a:lnTo>
                    <a:pt x="1175" y="257"/>
                  </a:lnTo>
                  <a:lnTo>
                    <a:pt x="1608" y="257"/>
                  </a:lnTo>
                </a:path>
              </a:pathLst>
            </a:custGeom>
            <a:solidFill>
              <a:srgbClr val="FF0000"/>
            </a:solidFill>
            <a:ln w="12700" cap="rnd">
              <a:solidFill>
                <a:srgbClr val="FF0000"/>
              </a:solidFill>
              <a:round/>
              <a:headEnd/>
              <a:tailEnd/>
            </a:ln>
          </p:spPr>
          <p:txBody>
            <a:bodyPr/>
            <a:lstStyle/>
            <a:p>
              <a:endParaRPr lang="en-GB" dirty="0"/>
            </a:p>
          </p:txBody>
        </p:sp>
        <p:sp>
          <p:nvSpPr>
            <p:cNvPr id="46" name="Rectangle 7"/>
            <p:cNvSpPr>
              <a:spLocks noChangeArrowheads="1"/>
            </p:cNvSpPr>
            <p:nvPr/>
          </p:nvSpPr>
          <p:spPr bwMode="auto">
            <a:xfrm>
              <a:off x="887371" y="5558822"/>
              <a:ext cx="4101536" cy="8280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2400" dirty="0">
                  <a:solidFill>
                    <a:srgbClr val="0000FF"/>
                  </a:solidFill>
                </a:rPr>
                <a:t>Spending Variance</a:t>
              </a:r>
              <a:br>
                <a:rPr lang="en-US" altLang="en-US" sz="2400" dirty="0">
                  <a:solidFill>
                    <a:srgbClr val="0000FF"/>
                  </a:solidFill>
                </a:rPr>
              </a:br>
              <a:r>
                <a:rPr lang="en-US" altLang="en-US" sz="2400" dirty="0">
                  <a:solidFill>
                    <a:srgbClr val="0000FF"/>
                  </a:solidFill>
                </a:rPr>
                <a:t>$250 Unfavorable</a:t>
              </a:r>
            </a:p>
          </p:txBody>
        </p:sp>
        <p:sp>
          <p:nvSpPr>
            <p:cNvPr id="47" name="Rectangle 8"/>
            <p:cNvSpPr>
              <a:spLocks noChangeArrowheads="1"/>
            </p:cNvSpPr>
            <p:nvPr/>
          </p:nvSpPr>
          <p:spPr bwMode="auto">
            <a:xfrm>
              <a:off x="4577751" y="5558822"/>
              <a:ext cx="4101536" cy="8280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2400" dirty="0">
                  <a:solidFill>
                    <a:srgbClr val="0000FF"/>
                  </a:solidFill>
                </a:rPr>
                <a:t>Efficiency Variance</a:t>
              </a:r>
              <a:br>
                <a:rPr lang="en-US" altLang="en-US" sz="2400" dirty="0">
                  <a:solidFill>
                    <a:srgbClr val="0000FF"/>
                  </a:solidFill>
                </a:rPr>
              </a:br>
              <a:r>
                <a:rPr lang="en-US" altLang="en-US" sz="2400" dirty="0">
                  <a:solidFill>
                    <a:srgbClr val="0000FF"/>
                  </a:solidFill>
                </a:rPr>
                <a:t>$100 Favorable</a:t>
              </a:r>
            </a:p>
          </p:txBody>
        </p:sp>
        <p:sp>
          <p:nvSpPr>
            <p:cNvPr id="48" name="Freeform 9"/>
            <p:cNvSpPr>
              <a:spLocks/>
            </p:cNvSpPr>
            <p:nvPr/>
          </p:nvSpPr>
          <p:spPr bwMode="auto">
            <a:xfrm>
              <a:off x="4943782" y="4878299"/>
              <a:ext cx="3309308" cy="618656"/>
            </a:xfrm>
            <a:custGeom>
              <a:avLst/>
              <a:gdLst>
                <a:gd name="T0" fmla="*/ 2147483647 w 1980"/>
                <a:gd name="T1" fmla="*/ 2147483647 h 390"/>
                <a:gd name="T2" fmla="*/ 2147483647 w 1980"/>
                <a:gd name="T3" fmla="*/ 2147483647 h 390"/>
                <a:gd name="T4" fmla="*/ 2147483647 w 1980"/>
                <a:gd name="T5" fmla="*/ 2147483647 h 390"/>
                <a:gd name="T6" fmla="*/ 2147483647 w 1980"/>
                <a:gd name="T7" fmla="*/ 2147483647 h 390"/>
                <a:gd name="T8" fmla="*/ 2147483647 w 1980"/>
                <a:gd name="T9" fmla="*/ 2147483647 h 390"/>
                <a:gd name="T10" fmla="*/ 2147483647 w 1980"/>
                <a:gd name="T11" fmla="*/ 2147483647 h 390"/>
                <a:gd name="T12" fmla="*/ 2147483647 w 1980"/>
                <a:gd name="T13" fmla="*/ 2147483647 h 390"/>
                <a:gd name="T14" fmla="*/ 2147483647 w 1980"/>
                <a:gd name="T15" fmla="*/ 2147483647 h 390"/>
                <a:gd name="T16" fmla="*/ 2147483647 w 1980"/>
                <a:gd name="T17" fmla="*/ 2147483647 h 390"/>
                <a:gd name="T18" fmla="*/ 2147483647 w 1980"/>
                <a:gd name="T19" fmla="*/ 2147483647 h 390"/>
                <a:gd name="T20" fmla="*/ 2147483647 w 1980"/>
                <a:gd name="T21" fmla="*/ 2147483647 h 390"/>
                <a:gd name="T22" fmla="*/ 2147483647 w 1980"/>
                <a:gd name="T23" fmla="*/ 2147483647 h 390"/>
                <a:gd name="T24" fmla="*/ 2147483647 w 1980"/>
                <a:gd name="T25" fmla="*/ 2147483647 h 390"/>
                <a:gd name="T26" fmla="*/ 2147483647 w 1980"/>
                <a:gd name="T27" fmla="*/ 2147483647 h 390"/>
                <a:gd name="T28" fmla="*/ 2147483647 w 1980"/>
                <a:gd name="T29" fmla="*/ 2147483647 h 390"/>
                <a:gd name="T30" fmla="*/ 2147483647 w 1980"/>
                <a:gd name="T31" fmla="*/ 2147483647 h 390"/>
                <a:gd name="T32" fmla="*/ 2147483647 w 1980"/>
                <a:gd name="T33" fmla="*/ 2147483647 h 390"/>
                <a:gd name="T34" fmla="*/ 2147483647 w 1980"/>
                <a:gd name="T35" fmla="*/ 2147483647 h 390"/>
                <a:gd name="T36" fmla="*/ 2147483647 w 1980"/>
                <a:gd name="T37" fmla="*/ 2147483647 h 390"/>
                <a:gd name="T38" fmla="*/ 2147483647 w 1980"/>
                <a:gd name="T39" fmla="*/ 2147483647 h 390"/>
                <a:gd name="T40" fmla="*/ 2147483647 w 1980"/>
                <a:gd name="T41" fmla="*/ 2147483647 h 390"/>
                <a:gd name="T42" fmla="*/ 2147483647 w 1980"/>
                <a:gd name="T43" fmla="*/ 2147483647 h 390"/>
                <a:gd name="T44" fmla="*/ 2147483647 w 1980"/>
                <a:gd name="T45" fmla="*/ 2147483647 h 390"/>
                <a:gd name="T46" fmla="*/ 2147483647 w 1980"/>
                <a:gd name="T47" fmla="*/ 2147483647 h 390"/>
                <a:gd name="T48" fmla="*/ 2147483647 w 1980"/>
                <a:gd name="T49" fmla="*/ 2147483647 h 390"/>
                <a:gd name="T50" fmla="*/ 2147483647 w 1980"/>
                <a:gd name="T51" fmla="*/ 2147483647 h 390"/>
                <a:gd name="T52" fmla="*/ 2147483647 w 1980"/>
                <a:gd name="T53" fmla="*/ 2147483647 h 390"/>
                <a:gd name="T54" fmla="*/ 2147483647 w 1980"/>
                <a:gd name="T55" fmla="*/ 2147483647 h 390"/>
                <a:gd name="T56" fmla="*/ 2147483647 w 1980"/>
                <a:gd name="T57" fmla="*/ 2147483647 h 390"/>
                <a:gd name="T58" fmla="*/ 2147483647 w 1980"/>
                <a:gd name="T59" fmla="*/ 2147483647 h 390"/>
                <a:gd name="T60" fmla="*/ 2147483647 w 1980"/>
                <a:gd name="T61" fmla="*/ 2147483647 h 390"/>
                <a:gd name="T62" fmla="*/ 2147483647 w 1980"/>
                <a:gd name="T63" fmla="*/ 2147483647 h 390"/>
                <a:gd name="T64" fmla="*/ 2147483647 w 1980"/>
                <a:gd name="T65" fmla="*/ 2147483647 h 390"/>
                <a:gd name="T66" fmla="*/ 2147483647 w 1980"/>
                <a:gd name="T67" fmla="*/ 2147483647 h 390"/>
                <a:gd name="T68" fmla="*/ 2147483647 w 1980"/>
                <a:gd name="T69" fmla="*/ 2147483647 h 390"/>
                <a:gd name="T70" fmla="*/ 2147483647 w 1980"/>
                <a:gd name="T71" fmla="*/ 2147483647 h 390"/>
                <a:gd name="T72" fmla="*/ 2147483647 w 1980"/>
                <a:gd name="T73" fmla="*/ 2147483647 h 390"/>
                <a:gd name="T74" fmla="*/ 2147483647 w 1980"/>
                <a:gd name="T75" fmla="*/ 2147483647 h 390"/>
                <a:gd name="T76" fmla="*/ 2147483647 w 1980"/>
                <a:gd name="T77" fmla="*/ 2147483647 h 390"/>
                <a:gd name="T78" fmla="*/ 2147483647 w 1980"/>
                <a:gd name="T79" fmla="*/ 2147483647 h 390"/>
                <a:gd name="T80" fmla="*/ 2147483647 w 1980"/>
                <a:gd name="T81" fmla="*/ 2147483647 h 390"/>
                <a:gd name="T82" fmla="*/ 2147483647 w 1980"/>
                <a:gd name="T83" fmla="*/ 2147483647 h 390"/>
                <a:gd name="T84" fmla="*/ 2147483647 w 1980"/>
                <a:gd name="T85" fmla="*/ 2147483647 h 390"/>
                <a:gd name="T86" fmla="*/ 2147483647 w 1980"/>
                <a:gd name="T87" fmla="*/ 2147483647 h 390"/>
                <a:gd name="T88" fmla="*/ 2147483647 w 1980"/>
                <a:gd name="T89" fmla="*/ 2147483647 h 390"/>
                <a:gd name="T90" fmla="*/ 2147483647 w 1980"/>
                <a:gd name="T91" fmla="*/ 2147483647 h 390"/>
                <a:gd name="T92" fmla="*/ 2147483647 w 1980"/>
                <a:gd name="T93" fmla="*/ 2147483647 h 390"/>
                <a:gd name="T94" fmla="*/ 2147483647 w 1980"/>
                <a:gd name="T95" fmla="*/ 2147483647 h 390"/>
                <a:gd name="T96" fmla="*/ 2147483647 w 1980"/>
                <a:gd name="T97" fmla="*/ 2147483647 h 390"/>
                <a:gd name="T98" fmla="*/ 2147483647 w 1980"/>
                <a:gd name="T99" fmla="*/ 2147483647 h 390"/>
                <a:gd name="T100" fmla="*/ 2147483647 w 1980"/>
                <a:gd name="T101" fmla="*/ 2147483647 h 390"/>
                <a:gd name="T102" fmla="*/ 2147483647 w 1980"/>
                <a:gd name="T103" fmla="*/ 2147483647 h 390"/>
                <a:gd name="T104" fmla="*/ 2147483647 w 1980"/>
                <a:gd name="T105" fmla="*/ 2147483647 h 390"/>
                <a:gd name="T106" fmla="*/ 2147483647 w 1980"/>
                <a:gd name="T107" fmla="*/ 2147483647 h 390"/>
                <a:gd name="T108" fmla="*/ 2147483647 w 1980"/>
                <a:gd name="T109" fmla="*/ 2147483647 h 390"/>
                <a:gd name="T110" fmla="*/ 2147483647 w 1980"/>
                <a:gd name="T111" fmla="*/ 2147483647 h 39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980"/>
                <a:gd name="T169" fmla="*/ 0 h 390"/>
                <a:gd name="T170" fmla="*/ 1980 w 1980"/>
                <a:gd name="T171" fmla="*/ 390 h 39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980" h="390">
                  <a:moveTo>
                    <a:pt x="1608" y="257"/>
                  </a:moveTo>
                  <a:lnTo>
                    <a:pt x="1645" y="255"/>
                  </a:lnTo>
                  <a:lnTo>
                    <a:pt x="1681" y="251"/>
                  </a:lnTo>
                  <a:lnTo>
                    <a:pt x="1718" y="244"/>
                  </a:lnTo>
                  <a:lnTo>
                    <a:pt x="1753" y="235"/>
                  </a:lnTo>
                  <a:lnTo>
                    <a:pt x="1787" y="224"/>
                  </a:lnTo>
                  <a:lnTo>
                    <a:pt x="1819" y="209"/>
                  </a:lnTo>
                  <a:lnTo>
                    <a:pt x="1849" y="194"/>
                  </a:lnTo>
                  <a:lnTo>
                    <a:pt x="1876" y="176"/>
                  </a:lnTo>
                  <a:lnTo>
                    <a:pt x="1900" y="156"/>
                  </a:lnTo>
                  <a:lnTo>
                    <a:pt x="1922" y="135"/>
                  </a:lnTo>
                  <a:lnTo>
                    <a:pt x="1940" y="112"/>
                  </a:lnTo>
                  <a:lnTo>
                    <a:pt x="1955" y="89"/>
                  </a:lnTo>
                  <a:lnTo>
                    <a:pt x="1966" y="64"/>
                  </a:lnTo>
                  <a:lnTo>
                    <a:pt x="1975" y="39"/>
                  </a:lnTo>
                  <a:lnTo>
                    <a:pt x="1978" y="13"/>
                  </a:lnTo>
                  <a:lnTo>
                    <a:pt x="1979" y="0"/>
                  </a:lnTo>
                  <a:lnTo>
                    <a:pt x="1978" y="21"/>
                  </a:lnTo>
                  <a:lnTo>
                    <a:pt x="1972" y="43"/>
                  </a:lnTo>
                  <a:lnTo>
                    <a:pt x="1961" y="64"/>
                  </a:lnTo>
                  <a:lnTo>
                    <a:pt x="1949" y="83"/>
                  </a:lnTo>
                  <a:lnTo>
                    <a:pt x="1933" y="102"/>
                  </a:lnTo>
                  <a:lnTo>
                    <a:pt x="1913" y="119"/>
                  </a:lnTo>
                  <a:lnTo>
                    <a:pt x="1891" y="134"/>
                  </a:lnTo>
                  <a:lnTo>
                    <a:pt x="1866" y="148"/>
                  </a:lnTo>
                  <a:lnTo>
                    <a:pt x="1839" y="159"/>
                  </a:lnTo>
                  <a:lnTo>
                    <a:pt x="1810" y="168"/>
                  </a:lnTo>
                  <a:lnTo>
                    <a:pt x="1781" y="174"/>
                  </a:lnTo>
                  <a:lnTo>
                    <a:pt x="1751" y="179"/>
                  </a:lnTo>
                  <a:lnTo>
                    <a:pt x="1719" y="180"/>
                  </a:lnTo>
                  <a:lnTo>
                    <a:pt x="1214" y="180"/>
                  </a:lnTo>
                  <a:lnTo>
                    <a:pt x="1185" y="182"/>
                  </a:lnTo>
                  <a:lnTo>
                    <a:pt x="1157" y="186"/>
                  </a:lnTo>
                  <a:lnTo>
                    <a:pt x="1129" y="193"/>
                  </a:lnTo>
                  <a:lnTo>
                    <a:pt x="1103" y="202"/>
                  </a:lnTo>
                  <a:lnTo>
                    <a:pt x="1080" y="213"/>
                  </a:lnTo>
                  <a:lnTo>
                    <a:pt x="1058" y="227"/>
                  </a:lnTo>
                  <a:lnTo>
                    <a:pt x="1038" y="242"/>
                  </a:lnTo>
                  <a:lnTo>
                    <a:pt x="1022" y="258"/>
                  </a:lnTo>
                  <a:lnTo>
                    <a:pt x="1010" y="276"/>
                  </a:lnTo>
                  <a:lnTo>
                    <a:pt x="1000" y="295"/>
                  </a:lnTo>
                  <a:lnTo>
                    <a:pt x="994" y="316"/>
                  </a:lnTo>
                  <a:lnTo>
                    <a:pt x="991" y="335"/>
                  </a:lnTo>
                  <a:lnTo>
                    <a:pt x="990" y="338"/>
                  </a:lnTo>
                  <a:lnTo>
                    <a:pt x="990" y="335"/>
                  </a:lnTo>
                  <a:lnTo>
                    <a:pt x="986" y="316"/>
                  </a:lnTo>
                  <a:lnTo>
                    <a:pt x="980" y="295"/>
                  </a:lnTo>
                  <a:lnTo>
                    <a:pt x="971" y="276"/>
                  </a:lnTo>
                  <a:lnTo>
                    <a:pt x="958" y="258"/>
                  </a:lnTo>
                  <a:lnTo>
                    <a:pt x="941" y="242"/>
                  </a:lnTo>
                  <a:lnTo>
                    <a:pt x="922" y="227"/>
                  </a:lnTo>
                  <a:lnTo>
                    <a:pt x="900" y="213"/>
                  </a:lnTo>
                  <a:lnTo>
                    <a:pt x="876" y="202"/>
                  </a:lnTo>
                  <a:lnTo>
                    <a:pt x="851" y="193"/>
                  </a:lnTo>
                  <a:lnTo>
                    <a:pt x="824" y="186"/>
                  </a:lnTo>
                  <a:lnTo>
                    <a:pt x="795" y="182"/>
                  </a:lnTo>
                  <a:lnTo>
                    <a:pt x="766" y="180"/>
                  </a:lnTo>
                  <a:lnTo>
                    <a:pt x="261" y="180"/>
                  </a:lnTo>
                  <a:lnTo>
                    <a:pt x="231" y="179"/>
                  </a:lnTo>
                  <a:lnTo>
                    <a:pt x="199" y="174"/>
                  </a:lnTo>
                  <a:lnTo>
                    <a:pt x="169" y="168"/>
                  </a:lnTo>
                  <a:lnTo>
                    <a:pt x="141" y="159"/>
                  </a:lnTo>
                  <a:lnTo>
                    <a:pt x="115" y="148"/>
                  </a:lnTo>
                  <a:lnTo>
                    <a:pt x="90" y="134"/>
                  </a:lnTo>
                  <a:lnTo>
                    <a:pt x="67" y="119"/>
                  </a:lnTo>
                  <a:lnTo>
                    <a:pt x="48" y="102"/>
                  </a:lnTo>
                  <a:lnTo>
                    <a:pt x="32" y="83"/>
                  </a:lnTo>
                  <a:lnTo>
                    <a:pt x="19" y="64"/>
                  </a:lnTo>
                  <a:lnTo>
                    <a:pt x="9" y="43"/>
                  </a:lnTo>
                  <a:lnTo>
                    <a:pt x="3" y="21"/>
                  </a:lnTo>
                  <a:lnTo>
                    <a:pt x="0" y="0"/>
                  </a:lnTo>
                  <a:lnTo>
                    <a:pt x="2" y="13"/>
                  </a:lnTo>
                  <a:lnTo>
                    <a:pt x="6" y="39"/>
                  </a:lnTo>
                  <a:lnTo>
                    <a:pt x="13" y="64"/>
                  </a:lnTo>
                  <a:lnTo>
                    <a:pt x="25" y="89"/>
                  </a:lnTo>
                  <a:lnTo>
                    <a:pt x="40" y="112"/>
                  </a:lnTo>
                  <a:lnTo>
                    <a:pt x="59" y="135"/>
                  </a:lnTo>
                  <a:lnTo>
                    <a:pt x="81" y="156"/>
                  </a:lnTo>
                  <a:lnTo>
                    <a:pt x="105" y="176"/>
                  </a:lnTo>
                  <a:lnTo>
                    <a:pt x="132" y="194"/>
                  </a:lnTo>
                  <a:lnTo>
                    <a:pt x="161" y="209"/>
                  </a:lnTo>
                  <a:lnTo>
                    <a:pt x="193" y="224"/>
                  </a:lnTo>
                  <a:lnTo>
                    <a:pt x="227" y="235"/>
                  </a:lnTo>
                  <a:lnTo>
                    <a:pt x="262" y="244"/>
                  </a:lnTo>
                  <a:lnTo>
                    <a:pt x="299" y="251"/>
                  </a:lnTo>
                  <a:lnTo>
                    <a:pt x="334" y="255"/>
                  </a:lnTo>
                  <a:lnTo>
                    <a:pt x="372" y="257"/>
                  </a:lnTo>
                  <a:lnTo>
                    <a:pt x="803" y="257"/>
                  </a:lnTo>
                  <a:lnTo>
                    <a:pt x="830" y="259"/>
                  </a:lnTo>
                  <a:lnTo>
                    <a:pt x="856" y="262"/>
                  </a:lnTo>
                  <a:lnTo>
                    <a:pt x="879" y="269"/>
                  </a:lnTo>
                  <a:lnTo>
                    <a:pt x="903" y="277"/>
                  </a:lnTo>
                  <a:lnTo>
                    <a:pt x="923" y="289"/>
                  </a:lnTo>
                  <a:lnTo>
                    <a:pt x="943" y="302"/>
                  </a:lnTo>
                  <a:lnTo>
                    <a:pt x="958" y="317"/>
                  </a:lnTo>
                  <a:lnTo>
                    <a:pt x="971" y="333"/>
                  </a:lnTo>
                  <a:lnTo>
                    <a:pt x="980" y="350"/>
                  </a:lnTo>
                  <a:lnTo>
                    <a:pt x="986" y="369"/>
                  </a:lnTo>
                  <a:lnTo>
                    <a:pt x="990" y="387"/>
                  </a:lnTo>
                  <a:lnTo>
                    <a:pt x="990" y="389"/>
                  </a:lnTo>
                  <a:lnTo>
                    <a:pt x="992" y="370"/>
                  </a:lnTo>
                  <a:lnTo>
                    <a:pt x="997" y="352"/>
                  </a:lnTo>
                  <a:lnTo>
                    <a:pt x="1007" y="335"/>
                  </a:lnTo>
                  <a:lnTo>
                    <a:pt x="1019" y="318"/>
                  </a:lnTo>
                  <a:lnTo>
                    <a:pt x="1035" y="304"/>
                  </a:lnTo>
                  <a:lnTo>
                    <a:pt x="1053" y="290"/>
                  </a:lnTo>
                  <a:lnTo>
                    <a:pt x="1073" y="279"/>
                  </a:lnTo>
                  <a:lnTo>
                    <a:pt x="1097" y="270"/>
                  </a:lnTo>
                  <a:lnTo>
                    <a:pt x="1120" y="263"/>
                  </a:lnTo>
                  <a:lnTo>
                    <a:pt x="1146" y="259"/>
                  </a:lnTo>
                  <a:lnTo>
                    <a:pt x="1172" y="257"/>
                  </a:lnTo>
                  <a:lnTo>
                    <a:pt x="1175" y="257"/>
                  </a:lnTo>
                  <a:lnTo>
                    <a:pt x="1608" y="257"/>
                  </a:lnTo>
                </a:path>
              </a:pathLst>
            </a:custGeom>
            <a:solidFill>
              <a:srgbClr val="FF0000"/>
            </a:solidFill>
            <a:ln w="12700" cap="rnd">
              <a:solidFill>
                <a:srgbClr val="FF0000"/>
              </a:solidFill>
              <a:round/>
              <a:headEnd/>
              <a:tailEnd/>
            </a:ln>
          </p:spPr>
          <p:txBody>
            <a:bodyPr/>
            <a:lstStyle/>
            <a:p>
              <a:endParaRPr lang="en-GB" dirty="0"/>
            </a:p>
          </p:txBody>
        </p:sp>
        <p:sp>
          <p:nvSpPr>
            <p:cNvPr id="49" name="Rectangle 10"/>
            <p:cNvSpPr>
              <a:spLocks noChangeArrowheads="1"/>
            </p:cNvSpPr>
            <p:nvPr/>
          </p:nvSpPr>
          <p:spPr bwMode="auto">
            <a:xfrm>
              <a:off x="929156" y="4388134"/>
              <a:ext cx="1184999" cy="4584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dirty="0">
                  <a:solidFill>
                    <a:srgbClr val="FF0000"/>
                  </a:solidFill>
                </a:rPr>
                <a:t>$3,650</a:t>
              </a:r>
            </a:p>
          </p:txBody>
        </p:sp>
        <p:sp>
          <p:nvSpPr>
            <p:cNvPr id="50" name="Rectangle 11"/>
            <p:cNvSpPr>
              <a:spLocks noChangeArrowheads="1"/>
            </p:cNvSpPr>
            <p:nvPr/>
          </p:nvSpPr>
          <p:spPr bwMode="auto">
            <a:xfrm>
              <a:off x="4044586" y="4388134"/>
              <a:ext cx="1184999" cy="4584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dirty="0">
                  <a:solidFill>
                    <a:srgbClr val="FF0000"/>
                  </a:solidFill>
                </a:rPr>
                <a:t>$3,400</a:t>
              </a:r>
            </a:p>
          </p:txBody>
        </p:sp>
        <p:sp>
          <p:nvSpPr>
            <p:cNvPr id="51" name="Rectangle 12"/>
            <p:cNvSpPr>
              <a:spLocks noChangeArrowheads="1"/>
            </p:cNvSpPr>
            <p:nvPr/>
          </p:nvSpPr>
          <p:spPr bwMode="auto">
            <a:xfrm>
              <a:off x="7367265" y="4388134"/>
              <a:ext cx="1184999" cy="4584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dirty="0">
                  <a:solidFill>
                    <a:srgbClr val="FF0000"/>
                  </a:solidFill>
                </a:rPr>
                <a:t>$3,500</a:t>
              </a:r>
            </a:p>
          </p:txBody>
        </p:sp>
      </p:grpSp>
      <p:sp>
        <p:nvSpPr>
          <p:cNvPr id="35" name="Rectangle 8"/>
          <p:cNvSpPr>
            <a:spLocks noChangeArrowheads="1"/>
          </p:cNvSpPr>
          <p:nvPr/>
        </p:nvSpPr>
        <p:spPr bwMode="auto">
          <a:xfrm>
            <a:off x="2744566" y="5783269"/>
            <a:ext cx="3503834" cy="8284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2400" dirty="0">
                <a:solidFill>
                  <a:srgbClr val="0000FF"/>
                </a:solidFill>
              </a:rPr>
              <a:t>Variable OH Variance</a:t>
            </a:r>
            <a:br>
              <a:rPr lang="en-US" altLang="en-US" sz="2400" dirty="0">
                <a:solidFill>
                  <a:srgbClr val="0000FF"/>
                </a:solidFill>
              </a:rPr>
            </a:br>
            <a:r>
              <a:rPr lang="en-US" altLang="en-US" sz="2400" dirty="0">
                <a:solidFill>
                  <a:srgbClr val="0000FF"/>
                </a:solidFill>
              </a:rPr>
              <a:t>$150 Unfavorable</a:t>
            </a:r>
          </a:p>
        </p:txBody>
      </p:sp>
      <p:sp>
        <p:nvSpPr>
          <p:cNvPr id="37" name="Rounded Rectangle 6">
            <a:extLst>
              <a:ext uri="{FF2B5EF4-FFF2-40B4-BE49-F238E27FC236}">
                <a16:creationId xmlns:a16="http://schemas.microsoft.com/office/drawing/2014/main" id="{EE23C5D0-7A65-43A0-86ED-1178297D4868}"/>
              </a:ext>
            </a:extLst>
          </p:cNvPr>
          <p:cNvSpPr/>
          <p:nvPr/>
        </p:nvSpPr>
        <p:spPr>
          <a:xfrm>
            <a:off x="0" y="6629400"/>
            <a:ext cx="5029199" cy="1971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P5: </a:t>
            </a:r>
            <a:r>
              <a:rPr lang="en-US" altLang="en-US" sz="1100" dirty="0">
                <a:ea typeface="ＭＳ Ｐゴシック" pitchFamily="34" charset="-128"/>
              </a:rPr>
              <a:t>Compute overhead spending and efficiency variances.</a:t>
            </a:r>
            <a:endParaRPr lang="en-US" sz="1100" dirty="0">
              <a:solidFill>
                <a:prstClr val="black"/>
              </a:solidFill>
              <a:latin typeface="Calibri"/>
            </a:endParaRPr>
          </a:p>
        </p:txBody>
      </p:sp>
      <p:pic>
        <p:nvPicPr>
          <p:cNvPr id="2" name="Picture 1">
            <a:extLst>
              <a:ext uri="{FF2B5EF4-FFF2-40B4-BE49-F238E27FC236}">
                <a16:creationId xmlns:a16="http://schemas.microsoft.com/office/drawing/2014/main" id="{34628D1E-5136-4B07-BAE8-D9E1CBC072DE}"/>
              </a:ext>
            </a:extLst>
          </p:cNvPr>
          <p:cNvPicPr>
            <a:picLocks noChangeAspect="1"/>
          </p:cNvPicPr>
          <p:nvPr/>
        </p:nvPicPr>
        <p:blipFill>
          <a:blip r:embed="rId3"/>
          <a:stretch>
            <a:fillRect/>
          </a:stretch>
        </p:blipFill>
        <p:spPr>
          <a:xfrm>
            <a:off x="1011012" y="1602886"/>
            <a:ext cx="6993925" cy="1140314"/>
          </a:xfrm>
          <a:prstGeom prst="rect">
            <a:avLst/>
          </a:prstGeom>
        </p:spPr>
      </p:pic>
      <p:sp>
        <p:nvSpPr>
          <p:cNvPr id="38" name="Rectangle 37">
            <a:extLst>
              <a:ext uri="{FF2B5EF4-FFF2-40B4-BE49-F238E27FC236}">
                <a16:creationId xmlns:a16="http://schemas.microsoft.com/office/drawing/2014/main" id="{4E22A0CF-0FE9-5440-996C-72AE193CEA30}"/>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39" name="Slide Number Placeholder 7">
            <a:extLst>
              <a:ext uri="{FF2B5EF4-FFF2-40B4-BE49-F238E27FC236}">
                <a16:creationId xmlns:a16="http://schemas.microsoft.com/office/drawing/2014/main" id="{B76DA96C-6881-1747-949C-3DF48C9F6388}"/>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46</a:t>
            </a:fld>
            <a:endParaRPr lang="en-US" dirty="0">
              <a:solidFill>
                <a:schemeClr val="tx1">
                  <a:lumMod val="50000"/>
                  <a:lumOff val="50000"/>
                </a:schemeClr>
              </a:solidFill>
            </a:endParaRPr>
          </a:p>
        </p:txBody>
      </p:sp>
    </p:spTree>
    <p:extLst>
      <p:ext uri="{BB962C8B-B14F-4D97-AF65-F5344CB8AC3E}">
        <p14:creationId xmlns:p14="http://schemas.microsoft.com/office/powerpoint/2010/main" val="240302875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anim calcmode="lin" valueType="num">
                                      <p:cBhvr>
                                        <p:cTn id="8" dur="1000" fill="hold"/>
                                        <p:tgtEl>
                                          <p:spTgt spid="44"/>
                                        </p:tgtEl>
                                        <p:attrNameLst>
                                          <p:attrName>ppt_x</p:attrName>
                                        </p:attrNameLst>
                                      </p:cBhvr>
                                      <p:tavLst>
                                        <p:tav tm="0">
                                          <p:val>
                                            <p:strVal val="#ppt_x"/>
                                          </p:val>
                                        </p:tav>
                                        <p:tav tm="100000">
                                          <p:val>
                                            <p:strVal val="#ppt_x"/>
                                          </p:val>
                                        </p:tav>
                                      </p:tavLst>
                                    </p:anim>
                                    <p:anim calcmode="lin" valueType="num">
                                      <p:cBhvr>
                                        <p:cTn id="9"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011082" y="2438400"/>
            <a:ext cx="7653444" cy="2529285"/>
            <a:chOff x="1011082" y="2639845"/>
            <a:chExt cx="7653444" cy="2529285"/>
          </a:xfrm>
        </p:grpSpPr>
        <p:sp>
          <p:nvSpPr>
            <p:cNvPr id="41990" name="Line 6"/>
            <p:cNvSpPr>
              <a:spLocks noChangeShapeType="1"/>
            </p:cNvSpPr>
            <p:nvPr/>
          </p:nvSpPr>
          <p:spPr bwMode="auto">
            <a:xfrm flipH="1" flipV="1">
              <a:off x="4086447" y="4069563"/>
              <a:ext cx="17577" cy="292494"/>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GB" dirty="0"/>
            </a:p>
          </p:txBody>
        </p:sp>
        <p:sp>
          <p:nvSpPr>
            <p:cNvPr id="41992" name="Line 8"/>
            <p:cNvSpPr>
              <a:spLocks noChangeShapeType="1"/>
            </p:cNvSpPr>
            <p:nvPr/>
          </p:nvSpPr>
          <p:spPr bwMode="auto">
            <a:xfrm flipV="1">
              <a:off x="7536605" y="3996670"/>
              <a:ext cx="0" cy="298478"/>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GB" dirty="0"/>
            </a:p>
          </p:txBody>
        </p:sp>
        <p:grpSp>
          <p:nvGrpSpPr>
            <p:cNvPr id="8" name="Group 7"/>
            <p:cNvGrpSpPr/>
            <p:nvPr/>
          </p:nvGrpSpPr>
          <p:grpSpPr>
            <a:xfrm>
              <a:off x="1683384" y="4069563"/>
              <a:ext cx="2403064" cy="885095"/>
              <a:chOff x="1466850" y="3792086"/>
              <a:chExt cx="2641600" cy="1355279"/>
            </a:xfrm>
          </p:grpSpPr>
          <p:sp>
            <p:nvSpPr>
              <p:cNvPr id="41989" name="Line 5"/>
              <p:cNvSpPr>
                <a:spLocks noChangeShapeType="1"/>
              </p:cNvSpPr>
              <p:nvPr/>
            </p:nvSpPr>
            <p:spPr bwMode="auto">
              <a:xfrm>
                <a:off x="1476375" y="3792086"/>
                <a:ext cx="0" cy="431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GB" dirty="0"/>
              </a:p>
            </p:txBody>
          </p:sp>
          <p:sp>
            <p:nvSpPr>
              <p:cNvPr id="41994" name="Line 10"/>
              <p:cNvSpPr>
                <a:spLocks noChangeShapeType="1"/>
              </p:cNvSpPr>
              <p:nvPr/>
            </p:nvSpPr>
            <p:spPr bwMode="auto">
              <a:xfrm>
                <a:off x="2765425" y="4249286"/>
                <a:ext cx="0" cy="355600"/>
              </a:xfrm>
              <a:prstGeom prst="line">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GB" dirty="0"/>
              </a:p>
            </p:txBody>
          </p:sp>
          <p:sp>
            <p:nvSpPr>
              <p:cNvPr id="41995" name="Rectangle 11"/>
              <p:cNvSpPr>
                <a:spLocks noChangeArrowheads="1"/>
              </p:cNvSpPr>
              <p:nvPr/>
            </p:nvSpPr>
            <p:spPr bwMode="auto">
              <a:xfrm>
                <a:off x="1601787" y="4503599"/>
                <a:ext cx="2371725" cy="6437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90000"/>
                  </a:lnSpc>
                  <a:spcBef>
                    <a:spcPct val="50000"/>
                  </a:spcBef>
                </a:pPr>
                <a:r>
                  <a:rPr lang="en-US" altLang="en-US" sz="2000" b="1" dirty="0">
                    <a:solidFill>
                      <a:srgbClr val="FF0000"/>
                    </a:solidFill>
                  </a:rPr>
                  <a:t>Spending Variance</a:t>
                </a:r>
              </a:p>
            </p:txBody>
          </p:sp>
          <p:sp>
            <p:nvSpPr>
              <p:cNvPr id="41997" name="Line 13"/>
              <p:cNvSpPr>
                <a:spLocks noChangeShapeType="1"/>
              </p:cNvSpPr>
              <p:nvPr/>
            </p:nvSpPr>
            <p:spPr bwMode="auto">
              <a:xfrm>
                <a:off x="1466850" y="4249286"/>
                <a:ext cx="26416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GB" dirty="0"/>
              </a:p>
            </p:txBody>
          </p:sp>
        </p:grpSp>
        <p:grpSp>
          <p:nvGrpSpPr>
            <p:cNvPr id="10" name="Group 9"/>
            <p:cNvGrpSpPr/>
            <p:nvPr/>
          </p:nvGrpSpPr>
          <p:grpSpPr>
            <a:xfrm>
              <a:off x="5124630" y="3996670"/>
              <a:ext cx="2411975" cy="1172460"/>
              <a:chOff x="5016500" y="3792086"/>
              <a:chExt cx="2641600" cy="1696161"/>
            </a:xfrm>
          </p:grpSpPr>
          <p:sp>
            <p:nvSpPr>
              <p:cNvPr id="41991" name="Line 7"/>
              <p:cNvSpPr>
                <a:spLocks noChangeShapeType="1"/>
              </p:cNvSpPr>
              <p:nvPr/>
            </p:nvSpPr>
            <p:spPr bwMode="auto">
              <a:xfrm>
                <a:off x="5026025" y="3792086"/>
                <a:ext cx="0" cy="4318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GB" dirty="0"/>
              </a:p>
            </p:txBody>
          </p:sp>
          <p:sp>
            <p:nvSpPr>
              <p:cNvPr id="41993" name="Line 9"/>
              <p:cNvSpPr>
                <a:spLocks noChangeShapeType="1"/>
              </p:cNvSpPr>
              <p:nvPr/>
            </p:nvSpPr>
            <p:spPr bwMode="auto">
              <a:xfrm>
                <a:off x="6270625" y="4249286"/>
                <a:ext cx="0" cy="355600"/>
              </a:xfrm>
              <a:prstGeom prst="line">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GB" dirty="0"/>
              </a:p>
            </p:txBody>
          </p:sp>
          <p:sp>
            <p:nvSpPr>
              <p:cNvPr id="41996" name="Rectangle 12"/>
              <p:cNvSpPr>
                <a:spLocks noChangeArrowheads="1"/>
              </p:cNvSpPr>
              <p:nvPr/>
            </p:nvSpPr>
            <p:spPr bwMode="auto">
              <a:xfrm>
                <a:off x="5275262" y="4556931"/>
                <a:ext cx="1990725" cy="9313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90000"/>
                  </a:lnSpc>
                  <a:spcBef>
                    <a:spcPct val="50000"/>
                  </a:spcBef>
                </a:pPr>
                <a:r>
                  <a:rPr lang="en-US" altLang="en-US" sz="2000" b="1" dirty="0">
                    <a:solidFill>
                      <a:srgbClr val="FF0000"/>
                    </a:solidFill>
                  </a:rPr>
                  <a:t>Volume</a:t>
                </a:r>
                <a:br>
                  <a:rPr lang="en-US" altLang="en-US" sz="2000" b="1" dirty="0">
                    <a:solidFill>
                      <a:srgbClr val="FF0000"/>
                    </a:solidFill>
                  </a:rPr>
                </a:br>
                <a:r>
                  <a:rPr lang="en-US" altLang="en-US" sz="2000" b="1" dirty="0">
                    <a:solidFill>
                      <a:srgbClr val="FF0000"/>
                    </a:solidFill>
                  </a:rPr>
                  <a:t>Variance</a:t>
                </a:r>
              </a:p>
            </p:txBody>
          </p:sp>
          <p:sp>
            <p:nvSpPr>
              <p:cNvPr id="41998" name="Line 14"/>
              <p:cNvSpPr>
                <a:spLocks noChangeShapeType="1"/>
              </p:cNvSpPr>
              <p:nvPr/>
            </p:nvSpPr>
            <p:spPr bwMode="auto">
              <a:xfrm flipV="1">
                <a:off x="5016500" y="4223885"/>
                <a:ext cx="2641600" cy="127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GB" dirty="0"/>
              </a:p>
            </p:txBody>
          </p:sp>
        </p:grpSp>
        <p:grpSp>
          <p:nvGrpSpPr>
            <p:cNvPr id="6" name="Group 5"/>
            <p:cNvGrpSpPr/>
            <p:nvPr/>
          </p:nvGrpSpPr>
          <p:grpSpPr>
            <a:xfrm>
              <a:off x="3639255" y="3648881"/>
              <a:ext cx="2128838" cy="397546"/>
              <a:chOff x="3575050" y="3406323"/>
              <a:chExt cx="2128838" cy="397546"/>
            </a:xfrm>
          </p:grpSpPr>
          <p:sp>
            <p:nvSpPr>
              <p:cNvPr id="41987" name="Line 3"/>
              <p:cNvSpPr>
                <a:spLocks noChangeShapeType="1"/>
              </p:cNvSpPr>
              <p:nvPr/>
            </p:nvSpPr>
            <p:spPr bwMode="auto">
              <a:xfrm flipV="1">
                <a:off x="3749478" y="3406323"/>
                <a:ext cx="1547216" cy="21413"/>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GB" dirty="0"/>
              </a:p>
            </p:txBody>
          </p:sp>
          <p:sp>
            <p:nvSpPr>
              <p:cNvPr id="41999" name="Rectangle 15"/>
              <p:cNvSpPr>
                <a:spLocks noChangeArrowheads="1"/>
              </p:cNvSpPr>
              <p:nvPr/>
            </p:nvSpPr>
            <p:spPr bwMode="auto">
              <a:xfrm>
                <a:off x="3575050" y="3406324"/>
                <a:ext cx="2128838" cy="3975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000" b="1" dirty="0">
                    <a:solidFill>
                      <a:srgbClr val="0033CC"/>
                    </a:solidFill>
                  </a:rPr>
                  <a:t>     AH × SVR                        </a:t>
                </a:r>
              </a:p>
            </p:txBody>
          </p:sp>
        </p:grpSp>
        <p:grpSp>
          <p:nvGrpSpPr>
            <p:cNvPr id="5" name="Group 4"/>
            <p:cNvGrpSpPr/>
            <p:nvPr/>
          </p:nvGrpSpPr>
          <p:grpSpPr>
            <a:xfrm>
              <a:off x="1011082" y="3657563"/>
              <a:ext cx="2026176" cy="401625"/>
              <a:chOff x="606425" y="3400218"/>
              <a:chExt cx="2026176" cy="401625"/>
            </a:xfrm>
          </p:grpSpPr>
          <p:sp>
            <p:nvSpPr>
              <p:cNvPr id="41986" name="Line 2"/>
              <p:cNvSpPr>
                <a:spLocks noChangeShapeType="1"/>
              </p:cNvSpPr>
              <p:nvPr/>
            </p:nvSpPr>
            <p:spPr bwMode="auto">
              <a:xfrm flipV="1">
                <a:off x="606425" y="3400218"/>
                <a:ext cx="1618982" cy="1343"/>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GB" dirty="0"/>
              </a:p>
            </p:txBody>
          </p:sp>
          <p:sp>
            <p:nvSpPr>
              <p:cNvPr id="42000" name="Rectangle 16"/>
              <p:cNvSpPr>
                <a:spLocks noChangeArrowheads="1"/>
              </p:cNvSpPr>
              <p:nvPr/>
            </p:nvSpPr>
            <p:spPr bwMode="auto">
              <a:xfrm>
                <a:off x="767288" y="3404298"/>
                <a:ext cx="1865313" cy="3975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000" b="1" dirty="0">
                    <a:solidFill>
                      <a:srgbClr val="0033CC"/>
                    </a:solidFill>
                  </a:rPr>
                  <a:t>AH × AVR</a:t>
                </a:r>
              </a:p>
            </p:txBody>
          </p:sp>
        </p:grpSp>
        <p:grpSp>
          <p:nvGrpSpPr>
            <p:cNvPr id="7" name="Group 6"/>
            <p:cNvGrpSpPr/>
            <p:nvPr/>
          </p:nvGrpSpPr>
          <p:grpSpPr>
            <a:xfrm>
              <a:off x="6559638" y="3633177"/>
              <a:ext cx="1875325" cy="397545"/>
              <a:chOff x="6550025" y="3371688"/>
              <a:chExt cx="2010032" cy="290244"/>
            </a:xfrm>
          </p:grpSpPr>
          <p:sp>
            <p:nvSpPr>
              <p:cNvPr id="41988" name="Line 4"/>
              <p:cNvSpPr>
                <a:spLocks noChangeShapeType="1"/>
              </p:cNvSpPr>
              <p:nvPr/>
            </p:nvSpPr>
            <p:spPr bwMode="auto">
              <a:xfrm>
                <a:off x="6550025" y="3401561"/>
                <a:ext cx="2010032" cy="10713"/>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GB" sz="2000" dirty="0"/>
              </a:p>
            </p:txBody>
          </p:sp>
          <p:sp>
            <p:nvSpPr>
              <p:cNvPr id="42002" name="Rectangle 18"/>
              <p:cNvSpPr>
                <a:spLocks noChangeArrowheads="1"/>
              </p:cNvSpPr>
              <p:nvPr/>
            </p:nvSpPr>
            <p:spPr bwMode="auto">
              <a:xfrm>
                <a:off x="6672264" y="3371688"/>
                <a:ext cx="1756253" cy="2902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000" b="1" dirty="0">
                    <a:solidFill>
                      <a:srgbClr val="0033CC"/>
                    </a:solidFill>
                  </a:rPr>
                  <a:t>   SH × SFR                        </a:t>
                </a:r>
              </a:p>
            </p:txBody>
          </p:sp>
        </p:grpSp>
        <p:sp>
          <p:nvSpPr>
            <p:cNvPr id="42003" name="Rectangle 19"/>
            <p:cNvSpPr>
              <a:spLocks noChangeArrowheads="1"/>
            </p:cNvSpPr>
            <p:nvPr/>
          </p:nvSpPr>
          <p:spPr bwMode="auto">
            <a:xfrm>
              <a:off x="1146813" y="2639845"/>
              <a:ext cx="7517713" cy="10746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80000"/>
                </a:lnSpc>
                <a:spcBef>
                  <a:spcPct val="20000"/>
                </a:spcBef>
              </a:pPr>
              <a:r>
                <a:rPr lang="en-US" altLang="en-US" sz="2000" b="1" dirty="0">
                  <a:latin typeface="Arial Narrow" panose="020B0606020202030204" pitchFamily="34" charset="0"/>
                </a:rPr>
                <a:t>    Actual                                  Budgeted                                      Applied</a:t>
              </a:r>
              <a:br>
                <a:rPr lang="en-US" altLang="en-US" sz="2000" b="1" dirty="0">
                  <a:latin typeface="Arial Narrow" panose="020B0606020202030204" pitchFamily="34" charset="0"/>
                </a:rPr>
              </a:br>
              <a:r>
                <a:rPr lang="en-US" altLang="en-US" sz="2000" b="1" dirty="0">
                  <a:latin typeface="Arial Narrow" panose="020B0606020202030204" pitchFamily="34" charset="0"/>
                </a:rPr>
                <a:t>    Fixed                                       Fixed            	                         Fixed</a:t>
              </a:r>
              <a:br>
                <a:rPr lang="en-US" altLang="en-US" sz="2000" b="1" dirty="0">
                  <a:latin typeface="Arial Narrow" panose="020B0606020202030204" pitchFamily="34" charset="0"/>
                </a:rPr>
              </a:br>
              <a:r>
                <a:rPr lang="en-US" altLang="en-US" sz="2000" b="1" dirty="0">
                  <a:latin typeface="Arial Narrow" panose="020B0606020202030204" pitchFamily="34" charset="0"/>
                </a:rPr>
                <a:t>  Overhead                              Overhead                                 Overhead at                    </a:t>
              </a:r>
              <a:br>
                <a:rPr lang="en-US" altLang="en-US" sz="2000" b="1" dirty="0">
                  <a:latin typeface="Arial Narrow" panose="020B0606020202030204" pitchFamily="34" charset="0"/>
                </a:rPr>
              </a:br>
              <a:r>
                <a:rPr lang="en-US" altLang="en-US" sz="2000" b="1" dirty="0">
                  <a:latin typeface="Arial Narrow" panose="020B0606020202030204" pitchFamily="34" charset="0"/>
                </a:rPr>
                <a:t>    (Given)                           (Flexible Budget)                       Standard Hours </a:t>
              </a:r>
            </a:p>
          </p:txBody>
        </p:sp>
      </p:grpSp>
      <p:sp>
        <p:nvSpPr>
          <p:cNvPr id="42004" name="Title 1"/>
          <p:cNvSpPr>
            <a:spLocks noGrp="1"/>
          </p:cNvSpPr>
          <p:nvPr>
            <p:ph type="title"/>
          </p:nvPr>
        </p:nvSpPr>
        <p:spPr>
          <a:xfrm>
            <a:off x="293688" y="274638"/>
            <a:ext cx="8534400" cy="1143000"/>
          </a:xfrm>
        </p:spPr>
        <p:txBody>
          <a:bodyPr/>
          <a:lstStyle/>
          <a:p>
            <a:r>
              <a:rPr lang="en-US" altLang="en-US" sz="4000" b="1" dirty="0"/>
              <a:t>Fixed Overhead Variances for G-Max</a:t>
            </a:r>
          </a:p>
        </p:txBody>
      </p:sp>
      <p:sp>
        <p:nvSpPr>
          <p:cNvPr id="11" name="Rounded Rectangle 10"/>
          <p:cNvSpPr/>
          <p:nvPr/>
        </p:nvSpPr>
        <p:spPr>
          <a:xfrm>
            <a:off x="6844254" y="4724400"/>
            <a:ext cx="2013115" cy="17879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Let’s split the $500 unfavorable variance into spending and volume variances. . .</a:t>
            </a:r>
          </a:p>
        </p:txBody>
      </p:sp>
      <p:sp>
        <p:nvSpPr>
          <p:cNvPr id="14" name="Curved Left Arrow 13"/>
          <p:cNvSpPr/>
          <p:nvPr/>
        </p:nvSpPr>
        <p:spPr>
          <a:xfrm rot="759623">
            <a:off x="8118578" y="2187372"/>
            <a:ext cx="792425" cy="2720013"/>
          </a:xfrm>
          <a:prstGeom prst="curvedLeftArrow">
            <a:avLst>
              <a:gd name="adj1" fmla="val 25000"/>
              <a:gd name="adj2" fmla="val 50000"/>
              <a:gd name="adj3" fmla="val 490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3" name="Rectangle 15"/>
          <p:cNvSpPr>
            <a:spLocks noChangeArrowheads="1"/>
          </p:cNvSpPr>
          <p:nvPr/>
        </p:nvSpPr>
        <p:spPr bwMode="auto">
          <a:xfrm>
            <a:off x="914400" y="5647170"/>
            <a:ext cx="5068346" cy="674544"/>
          </a:xfrm>
          <a:prstGeom prst="rect">
            <a:avLst/>
          </a:prstGeom>
          <a:solidFill>
            <a:srgbClr val="CCECFF"/>
          </a:solidFill>
          <a:ln w="57150" cmpd="thickThin">
            <a:solidFill>
              <a:schemeClr val="hlink"/>
            </a:solidFill>
            <a:miter lim="800000"/>
            <a:headEnd/>
            <a:tailEnd/>
          </a:ln>
        </p:spPr>
        <p:txBody>
          <a:bodyPr wrap="square" lIns="90488" tIns="44450" rIns="90488" bIns="44450">
            <a:spAutoFit/>
          </a:bodyPr>
          <a:lstStyle>
            <a:lvl1pPr eaLnBrk="0" hangingPunct="0">
              <a:tabLst>
                <a:tab pos="752475" algn="l"/>
              </a:tabLst>
              <a:defRPr>
                <a:solidFill>
                  <a:schemeClr val="tx1"/>
                </a:solidFill>
                <a:latin typeface="Arial" charset="0"/>
                <a:cs typeface="Arial" charset="0"/>
              </a:defRPr>
            </a:lvl1pPr>
            <a:lvl2pPr marL="742950" indent="-285750" eaLnBrk="0" hangingPunct="0">
              <a:tabLst>
                <a:tab pos="752475" algn="l"/>
              </a:tabLst>
              <a:defRPr>
                <a:solidFill>
                  <a:schemeClr val="tx1"/>
                </a:solidFill>
                <a:latin typeface="Arial" charset="0"/>
                <a:cs typeface="Arial" charset="0"/>
              </a:defRPr>
            </a:lvl2pPr>
            <a:lvl3pPr marL="1143000" indent="-228600" eaLnBrk="0" hangingPunct="0">
              <a:tabLst>
                <a:tab pos="752475" algn="l"/>
              </a:tabLst>
              <a:defRPr>
                <a:solidFill>
                  <a:schemeClr val="tx1"/>
                </a:solidFill>
                <a:latin typeface="Arial" charset="0"/>
                <a:cs typeface="Arial" charset="0"/>
              </a:defRPr>
            </a:lvl3pPr>
            <a:lvl4pPr marL="1600200" indent="-228600" eaLnBrk="0" hangingPunct="0">
              <a:tabLst>
                <a:tab pos="752475" algn="l"/>
              </a:tabLst>
              <a:defRPr>
                <a:solidFill>
                  <a:schemeClr val="tx1"/>
                </a:solidFill>
                <a:latin typeface="Arial" charset="0"/>
                <a:cs typeface="Arial" charset="0"/>
              </a:defRPr>
            </a:lvl4pPr>
            <a:lvl5pPr marL="2057400" indent="-228600" eaLnBrk="0" hangingPunct="0">
              <a:tabLst>
                <a:tab pos="752475"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752475"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752475"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752475"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752475" algn="l"/>
              </a:tabLst>
              <a:defRPr>
                <a:solidFill>
                  <a:schemeClr val="tx1"/>
                </a:solidFill>
                <a:latin typeface="Arial" charset="0"/>
                <a:cs typeface="Arial" charset="0"/>
              </a:defRPr>
            </a:lvl9pPr>
          </a:lstStyle>
          <a:p>
            <a:pPr eaLnBrk="1" hangingPunct="1">
              <a:lnSpc>
                <a:spcPct val="95000"/>
              </a:lnSpc>
              <a:spcBef>
                <a:spcPct val="30000"/>
              </a:spcBef>
            </a:pPr>
            <a:r>
              <a:rPr lang="en-US" altLang="en-US" sz="2000" b="1" dirty="0"/>
              <a:t>SFR	=  Standard Fixed Overhead Rate</a:t>
            </a:r>
            <a:br>
              <a:rPr lang="en-US" altLang="en-US" sz="2000" b="1" dirty="0"/>
            </a:br>
            <a:r>
              <a:rPr lang="en-US" altLang="en-US" sz="2000" b="1" dirty="0"/>
              <a:t>SH	=  Standard Hours Allowed</a:t>
            </a:r>
          </a:p>
        </p:txBody>
      </p:sp>
      <p:sp>
        <p:nvSpPr>
          <p:cNvPr id="35" name="Rounded Rectangle 6">
            <a:extLst>
              <a:ext uri="{FF2B5EF4-FFF2-40B4-BE49-F238E27FC236}">
                <a16:creationId xmlns:a16="http://schemas.microsoft.com/office/drawing/2014/main" id="{8E451963-C11A-4A95-BF89-2AAEBF0D067D}"/>
              </a:ext>
            </a:extLst>
          </p:cNvPr>
          <p:cNvSpPr/>
          <p:nvPr/>
        </p:nvSpPr>
        <p:spPr>
          <a:xfrm>
            <a:off x="0" y="6629400"/>
            <a:ext cx="5029199" cy="1971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P5: </a:t>
            </a:r>
            <a:r>
              <a:rPr lang="en-US" altLang="en-US" sz="1100" dirty="0">
                <a:ea typeface="ＭＳ Ｐゴシック" pitchFamily="34" charset="-128"/>
              </a:rPr>
              <a:t>Compute overhead spending and efficiency variances.</a:t>
            </a:r>
            <a:endParaRPr lang="en-US" sz="1100" dirty="0">
              <a:solidFill>
                <a:prstClr val="black"/>
              </a:solidFill>
              <a:latin typeface="Calibri"/>
            </a:endParaRPr>
          </a:p>
        </p:txBody>
      </p:sp>
      <p:pic>
        <p:nvPicPr>
          <p:cNvPr id="2" name="Picture 1">
            <a:extLst>
              <a:ext uri="{FF2B5EF4-FFF2-40B4-BE49-F238E27FC236}">
                <a16:creationId xmlns:a16="http://schemas.microsoft.com/office/drawing/2014/main" id="{F246DCC7-0B52-48B7-8244-90D52DDAEC89}"/>
              </a:ext>
            </a:extLst>
          </p:cNvPr>
          <p:cNvPicPr>
            <a:picLocks noChangeAspect="1"/>
          </p:cNvPicPr>
          <p:nvPr/>
        </p:nvPicPr>
        <p:blipFill>
          <a:blip r:embed="rId3"/>
          <a:stretch>
            <a:fillRect/>
          </a:stretch>
        </p:blipFill>
        <p:spPr>
          <a:xfrm>
            <a:off x="914400" y="1181641"/>
            <a:ext cx="7271606" cy="1122726"/>
          </a:xfrm>
          <a:prstGeom prst="rect">
            <a:avLst/>
          </a:prstGeom>
        </p:spPr>
      </p:pic>
      <p:sp>
        <p:nvSpPr>
          <p:cNvPr id="12" name="Rounded Rectangle 11"/>
          <p:cNvSpPr/>
          <p:nvPr/>
        </p:nvSpPr>
        <p:spPr>
          <a:xfrm>
            <a:off x="986569" y="1991788"/>
            <a:ext cx="7165426" cy="27091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Slide Number Placeholder 7">
            <a:extLst>
              <a:ext uri="{FF2B5EF4-FFF2-40B4-BE49-F238E27FC236}">
                <a16:creationId xmlns:a16="http://schemas.microsoft.com/office/drawing/2014/main" id="{EF8C4D48-ED39-4B45-B17D-EFF69D74F3F4}"/>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47</a:t>
            </a:fld>
            <a:endParaRPr lang="en-US" dirty="0">
              <a:solidFill>
                <a:schemeClr val="tx1">
                  <a:lumMod val="50000"/>
                  <a:lumOff val="50000"/>
                </a:schemeClr>
              </a:solidFill>
            </a:endParaRPr>
          </a:p>
        </p:txBody>
      </p:sp>
      <p:sp>
        <p:nvSpPr>
          <p:cNvPr id="37" name="Rectangle 36">
            <a:extLst>
              <a:ext uri="{FF2B5EF4-FFF2-40B4-BE49-F238E27FC236}">
                <a16:creationId xmlns:a16="http://schemas.microsoft.com/office/drawing/2014/main" id="{8FFCD7B2-BC42-C649-9B57-75C21BE23BF2}"/>
              </a:ext>
            </a:extLst>
          </p:cNvPr>
          <p:cNvSpPr>
            <a:spLocks noGrp="1" noChangeArrowheads="1"/>
          </p:cNvSpPr>
          <p:nvPr/>
        </p:nvSpPr>
        <p:spPr bwMode="auto">
          <a:xfrm>
            <a:off x="6673970" y="64986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38" name="Slide Number Placeholder 7">
            <a:extLst>
              <a:ext uri="{FF2B5EF4-FFF2-40B4-BE49-F238E27FC236}">
                <a16:creationId xmlns:a16="http://schemas.microsoft.com/office/drawing/2014/main" id="{D009FA6E-7701-0F46-A01A-5FF53C9BDD8D}"/>
              </a:ext>
            </a:extLst>
          </p:cNvPr>
          <p:cNvSpPr txBox="1">
            <a:spLocks/>
          </p:cNvSpPr>
          <p:nvPr/>
        </p:nvSpPr>
        <p:spPr>
          <a:xfrm>
            <a:off x="6673970" y="64928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47</a:t>
            </a:fld>
            <a:endParaRPr lang="en-US" dirty="0">
              <a:solidFill>
                <a:schemeClr val="tx1">
                  <a:lumMod val="50000"/>
                  <a:lumOff val="50000"/>
                </a:schemeClr>
              </a:solidFill>
            </a:endParaRPr>
          </a:p>
        </p:txBody>
      </p:sp>
    </p:spTree>
    <p:extLst>
      <p:ext uri="{BB962C8B-B14F-4D97-AF65-F5344CB8AC3E}">
        <p14:creationId xmlns:p14="http://schemas.microsoft.com/office/powerpoint/2010/main" val="239699964"/>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up)">
                                      <p:cBhvr>
                                        <p:cTn id="19" dur="5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3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469900" y="2387600"/>
            <a:ext cx="8204200" cy="2946400"/>
          </a:xfrm>
          <a:prstGeom prst="rect">
            <a:avLst/>
          </a:prstGeom>
          <a:solidFill>
            <a:schemeClr val="bg1">
              <a:lumMod val="95000"/>
            </a:schemeClr>
          </a:solidFill>
          <a:ln w="28575">
            <a:solidFill>
              <a:schemeClr val="tx1"/>
            </a:solidFill>
            <a:miter lim="800000"/>
            <a:headEnd/>
            <a:tailEnd/>
          </a:ln>
        </p:spPr>
        <p:txBody>
          <a:bodyPr wrap="none" lIns="90488" tIns="44450" rIns="90488" bIns="4445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b="1" dirty="0">
                <a:solidFill>
                  <a:srgbClr val="0000FF"/>
                </a:solidFill>
              </a:rPr>
              <a:t>During May, G-Max produced 3,500 club heads working</a:t>
            </a:r>
            <a:br>
              <a:rPr lang="en-US" altLang="en-US" sz="2400" b="1" dirty="0">
                <a:solidFill>
                  <a:srgbClr val="0000FF"/>
                </a:solidFill>
              </a:rPr>
            </a:br>
            <a:r>
              <a:rPr lang="en-US" altLang="en-US" sz="2400" b="1" dirty="0">
                <a:solidFill>
                  <a:srgbClr val="0000FF"/>
                </a:solidFill>
              </a:rPr>
              <a:t>3,400 hours.  G-Max budgeted for 4,000 units (80%).</a:t>
            </a:r>
            <a:br>
              <a:rPr lang="en-US" altLang="en-US" sz="2400" b="1" dirty="0">
                <a:solidFill>
                  <a:srgbClr val="0000FF"/>
                </a:solidFill>
              </a:rPr>
            </a:br>
            <a:r>
              <a:rPr lang="en-US" altLang="en-US" sz="2400" b="1" dirty="0">
                <a:solidFill>
                  <a:srgbClr val="0000FF"/>
                </a:solidFill>
              </a:rPr>
              <a:t>Actual variable overhead was $3,650 and</a:t>
            </a:r>
            <a:br>
              <a:rPr lang="en-US" altLang="en-US" sz="2400" b="1" dirty="0">
                <a:solidFill>
                  <a:srgbClr val="0000FF"/>
                </a:solidFill>
              </a:rPr>
            </a:br>
            <a:r>
              <a:rPr lang="en-US" altLang="en-US" sz="2400" b="1" dirty="0">
                <a:solidFill>
                  <a:srgbClr val="0000FF"/>
                </a:solidFill>
              </a:rPr>
              <a:t>actual fixed overhead was $4,000.</a:t>
            </a:r>
            <a:br>
              <a:rPr lang="en-US" altLang="en-US" sz="2400" b="1" dirty="0">
                <a:solidFill>
                  <a:srgbClr val="0000FF"/>
                </a:solidFill>
              </a:rPr>
            </a:br>
            <a:r>
              <a:rPr lang="en-US" altLang="en-US" sz="2400" b="1" dirty="0">
                <a:solidFill>
                  <a:srgbClr val="FF0000"/>
                </a:solidFill>
              </a:rPr>
              <a:t>Compute the fixed overhead</a:t>
            </a:r>
            <a:br>
              <a:rPr lang="en-US" altLang="en-US" sz="2400" b="1" dirty="0">
                <a:solidFill>
                  <a:srgbClr val="FF0000"/>
                </a:solidFill>
              </a:rPr>
            </a:br>
            <a:r>
              <a:rPr lang="en-US" altLang="en-US" sz="2400" b="1" dirty="0">
                <a:solidFill>
                  <a:srgbClr val="FF0000"/>
                </a:solidFill>
              </a:rPr>
              <a:t>spending and volume variances.</a:t>
            </a:r>
          </a:p>
        </p:txBody>
      </p:sp>
      <p:sp>
        <p:nvSpPr>
          <p:cNvPr id="9" name="TextBox 8"/>
          <p:cNvSpPr txBox="1"/>
          <p:nvPr/>
        </p:nvSpPr>
        <p:spPr>
          <a:xfrm>
            <a:off x="1711325" y="1752600"/>
            <a:ext cx="5722938" cy="461963"/>
          </a:xfrm>
          <a:prstGeom prst="rect">
            <a:avLst/>
          </a:prstGeom>
          <a:solidFill>
            <a:schemeClr val="accent1">
              <a:lumMod val="50000"/>
            </a:schemeClr>
          </a:solidFill>
        </p:spPr>
        <p:txBody>
          <a:bodyPr wrap="none">
            <a:spAutoFit/>
          </a:bodyPr>
          <a:lstStyle/>
          <a:p>
            <a:pPr>
              <a:defRPr/>
            </a:pPr>
            <a:r>
              <a:rPr lang="en-US" sz="2400" b="1" dirty="0">
                <a:solidFill>
                  <a:schemeClr val="bg1"/>
                </a:solidFill>
                <a:effectLst>
                  <a:outerShdw blurRad="38100" dist="38100" dir="2700000" algn="tl">
                    <a:srgbClr val="000000">
                      <a:alpha val="43137"/>
                    </a:srgbClr>
                  </a:outerShdw>
                </a:effectLst>
              </a:rPr>
              <a:t>Recall the G-Max information for May:</a:t>
            </a:r>
          </a:p>
        </p:txBody>
      </p:sp>
      <p:sp>
        <p:nvSpPr>
          <p:cNvPr id="44037" name="Title 1"/>
          <p:cNvSpPr>
            <a:spLocks noGrp="1"/>
          </p:cNvSpPr>
          <p:nvPr>
            <p:ph type="title"/>
          </p:nvPr>
        </p:nvSpPr>
        <p:spPr>
          <a:xfrm>
            <a:off x="0" y="533400"/>
            <a:ext cx="9144000" cy="1143000"/>
          </a:xfrm>
        </p:spPr>
        <p:txBody>
          <a:bodyPr/>
          <a:lstStyle/>
          <a:p>
            <a:r>
              <a:rPr lang="en-US" altLang="en-US" b="1" dirty="0"/>
              <a:t>Fixed Overhead Variances for G-Max </a:t>
            </a:r>
            <a:r>
              <a:rPr lang="en-US" altLang="en-US" sz="3600" b="1" dirty="0"/>
              <a:t>(Pt. 2)</a:t>
            </a:r>
            <a:endParaRPr lang="en-US" altLang="en-US" b="1" dirty="0"/>
          </a:p>
        </p:txBody>
      </p:sp>
      <p:sp>
        <p:nvSpPr>
          <p:cNvPr id="10" name="Rounded Rectangle 6">
            <a:extLst>
              <a:ext uri="{FF2B5EF4-FFF2-40B4-BE49-F238E27FC236}">
                <a16:creationId xmlns:a16="http://schemas.microsoft.com/office/drawing/2014/main" id="{F449B86C-CD1C-4820-BCFA-013E9E86A649}"/>
              </a:ext>
            </a:extLst>
          </p:cNvPr>
          <p:cNvSpPr/>
          <p:nvPr/>
        </p:nvSpPr>
        <p:spPr>
          <a:xfrm>
            <a:off x="0" y="6629400"/>
            <a:ext cx="5029199" cy="1971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P5: </a:t>
            </a:r>
            <a:r>
              <a:rPr lang="en-US" altLang="en-US" sz="1100" dirty="0">
                <a:ea typeface="ＭＳ Ｐゴシック" pitchFamily="34" charset="-128"/>
              </a:rPr>
              <a:t>Compute overhead spending and efficiency variances.</a:t>
            </a:r>
            <a:endParaRPr lang="en-US" sz="1100" dirty="0">
              <a:solidFill>
                <a:prstClr val="black"/>
              </a:solidFill>
              <a:latin typeface="Calibri"/>
            </a:endParaRPr>
          </a:p>
        </p:txBody>
      </p:sp>
      <p:sp>
        <p:nvSpPr>
          <p:cNvPr id="11" name="Rectangle 10">
            <a:extLst>
              <a:ext uri="{FF2B5EF4-FFF2-40B4-BE49-F238E27FC236}">
                <a16:creationId xmlns:a16="http://schemas.microsoft.com/office/drawing/2014/main" id="{D351DEE0-D656-764B-A7A7-2A5B49A7F8F3}"/>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id="{8CFF33A3-341E-1145-80E8-1193661D4B9A}"/>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48</a:t>
            </a:fld>
            <a:endParaRPr lang="en-US" dirty="0">
              <a:solidFill>
                <a:schemeClr val="tx1">
                  <a:lumMod val="50000"/>
                  <a:lumOff val="50000"/>
                </a:schemeClr>
              </a:solidFill>
            </a:endParaRPr>
          </a:p>
        </p:txBody>
      </p:sp>
    </p:spTree>
    <p:extLst>
      <p:ext uri="{BB962C8B-B14F-4D97-AF65-F5344CB8AC3E}">
        <p14:creationId xmlns:p14="http://schemas.microsoft.com/office/powerpoint/2010/main" val="272078272"/>
      </p:ext>
    </p:extLst>
  </p:cSld>
  <p:clrMapOvr>
    <a:masterClrMapping/>
  </p:clrMapOvr>
  <p:transition spd="med">
    <p:split orient="vert" dir="in"/>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688" y="1204346"/>
            <a:ext cx="8152661" cy="1295084"/>
          </a:xfrm>
          <a:prstGeom prst="rect">
            <a:avLst/>
          </a:prstGeom>
        </p:spPr>
      </p:pic>
      <p:grpSp>
        <p:nvGrpSpPr>
          <p:cNvPr id="15" name="Group 14"/>
          <p:cNvGrpSpPr/>
          <p:nvPr/>
        </p:nvGrpSpPr>
        <p:grpSpPr>
          <a:xfrm>
            <a:off x="624159" y="2643133"/>
            <a:ext cx="7678576" cy="1419343"/>
            <a:chOff x="1011082" y="2639845"/>
            <a:chExt cx="7678576" cy="1419343"/>
          </a:xfrm>
        </p:grpSpPr>
        <p:grpSp>
          <p:nvGrpSpPr>
            <p:cNvPr id="6" name="Group 5"/>
            <p:cNvGrpSpPr/>
            <p:nvPr/>
          </p:nvGrpSpPr>
          <p:grpSpPr>
            <a:xfrm>
              <a:off x="3639255" y="3648881"/>
              <a:ext cx="2128838" cy="397546"/>
              <a:chOff x="3575050" y="3406323"/>
              <a:chExt cx="2128838" cy="397546"/>
            </a:xfrm>
          </p:grpSpPr>
          <p:sp>
            <p:nvSpPr>
              <p:cNvPr id="41987" name="Line 3"/>
              <p:cNvSpPr>
                <a:spLocks noChangeShapeType="1"/>
              </p:cNvSpPr>
              <p:nvPr/>
            </p:nvSpPr>
            <p:spPr bwMode="auto">
              <a:xfrm flipV="1">
                <a:off x="3749478" y="3406323"/>
                <a:ext cx="1547216" cy="21413"/>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GB" dirty="0"/>
              </a:p>
            </p:txBody>
          </p:sp>
          <p:sp>
            <p:nvSpPr>
              <p:cNvPr id="41999" name="Rectangle 15"/>
              <p:cNvSpPr>
                <a:spLocks noChangeArrowheads="1"/>
              </p:cNvSpPr>
              <p:nvPr/>
            </p:nvSpPr>
            <p:spPr bwMode="auto">
              <a:xfrm>
                <a:off x="3575050" y="3406324"/>
                <a:ext cx="2128838" cy="3975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000" b="1" dirty="0">
                    <a:solidFill>
                      <a:srgbClr val="0033CC"/>
                    </a:solidFill>
                  </a:rPr>
                  <a:t>     AH × SVR                        </a:t>
                </a:r>
              </a:p>
            </p:txBody>
          </p:sp>
        </p:grpSp>
        <p:grpSp>
          <p:nvGrpSpPr>
            <p:cNvPr id="5" name="Group 4"/>
            <p:cNvGrpSpPr/>
            <p:nvPr/>
          </p:nvGrpSpPr>
          <p:grpSpPr>
            <a:xfrm>
              <a:off x="1011082" y="3657563"/>
              <a:ext cx="2026176" cy="401625"/>
              <a:chOff x="606425" y="3400218"/>
              <a:chExt cx="2026176" cy="401625"/>
            </a:xfrm>
          </p:grpSpPr>
          <p:sp>
            <p:nvSpPr>
              <p:cNvPr id="41986" name="Line 2"/>
              <p:cNvSpPr>
                <a:spLocks noChangeShapeType="1"/>
              </p:cNvSpPr>
              <p:nvPr/>
            </p:nvSpPr>
            <p:spPr bwMode="auto">
              <a:xfrm flipV="1">
                <a:off x="606425" y="3400218"/>
                <a:ext cx="1618982" cy="1343"/>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GB" dirty="0"/>
              </a:p>
            </p:txBody>
          </p:sp>
          <p:sp>
            <p:nvSpPr>
              <p:cNvPr id="42000" name="Rectangle 16"/>
              <p:cNvSpPr>
                <a:spLocks noChangeArrowheads="1"/>
              </p:cNvSpPr>
              <p:nvPr/>
            </p:nvSpPr>
            <p:spPr bwMode="auto">
              <a:xfrm>
                <a:off x="767288" y="3404298"/>
                <a:ext cx="1865313" cy="3975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000" b="1" dirty="0">
                    <a:solidFill>
                      <a:srgbClr val="0033CC"/>
                    </a:solidFill>
                  </a:rPr>
                  <a:t>AH × AVR</a:t>
                </a:r>
              </a:p>
            </p:txBody>
          </p:sp>
        </p:grpSp>
        <p:grpSp>
          <p:nvGrpSpPr>
            <p:cNvPr id="7" name="Group 6"/>
            <p:cNvGrpSpPr/>
            <p:nvPr/>
          </p:nvGrpSpPr>
          <p:grpSpPr>
            <a:xfrm>
              <a:off x="6152445" y="3633177"/>
              <a:ext cx="2537213" cy="397545"/>
              <a:chOff x="6113582" y="3371688"/>
              <a:chExt cx="2719464" cy="290244"/>
            </a:xfrm>
          </p:grpSpPr>
          <p:sp>
            <p:nvSpPr>
              <p:cNvPr id="41988" name="Line 4"/>
              <p:cNvSpPr>
                <a:spLocks noChangeShapeType="1"/>
              </p:cNvSpPr>
              <p:nvPr/>
            </p:nvSpPr>
            <p:spPr bwMode="auto">
              <a:xfrm>
                <a:off x="6550025" y="3401561"/>
                <a:ext cx="2010032" cy="10713"/>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GB" sz="2000" dirty="0"/>
              </a:p>
            </p:txBody>
          </p:sp>
          <p:sp>
            <p:nvSpPr>
              <p:cNvPr id="42002" name="Rectangle 18"/>
              <p:cNvSpPr>
                <a:spLocks noChangeArrowheads="1"/>
              </p:cNvSpPr>
              <p:nvPr/>
            </p:nvSpPr>
            <p:spPr bwMode="auto">
              <a:xfrm>
                <a:off x="6113582" y="3371688"/>
                <a:ext cx="2719464" cy="2902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000" b="1" dirty="0">
                    <a:solidFill>
                      <a:srgbClr val="0033CC"/>
                    </a:solidFill>
                  </a:rPr>
                  <a:t>   3,500 hrs × $1.00                        </a:t>
                </a:r>
              </a:p>
            </p:txBody>
          </p:sp>
        </p:grpSp>
        <p:sp>
          <p:nvSpPr>
            <p:cNvPr id="42003" name="Rectangle 19"/>
            <p:cNvSpPr>
              <a:spLocks noChangeArrowheads="1"/>
            </p:cNvSpPr>
            <p:nvPr/>
          </p:nvSpPr>
          <p:spPr bwMode="auto">
            <a:xfrm>
              <a:off x="1146813" y="2639845"/>
              <a:ext cx="7517713" cy="10746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80000"/>
                </a:lnSpc>
                <a:spcBef>
                  <a:spcPct val="20000"/>
                </a:spcBef>
              </a:pPr>
              <a:r>
                <a:rPr lang="en-US" altLang="en-US" sz="2000" b="1" dirty="0">
                  <a:latin typeface="Arial Narrow" panose="020B0606020202030204" pitchFamily="34" charset="0"/>
                </a:rPr>
                <a:t>    Actual                                  Budgeted                                      Applied</a:t>
              </a:r>
              <a:br>
                <a:rPr lang="en-US" altLang="en-US" sz="2000" b="1" dirty="0">
                  <a:latin typeface="Arial Narrow" panose="020B0606020202030204" pitchFamily="34" charset="0"/>
                </a:rPr>
              </a:br>
              <a:r>
                <a:rPr lang="en-US" altLang="en-US" sz="2000" b="1" dirty="0">
                  <a:latin typeface="Arial Narrow" panose="020B0606020202030204" pitchFamily="34" charset="0"/>
                </a:rPr>
                <a:t>    Fixed                                       Fixed            	                         Fixed</a:t>
              </a:r>
              <a:br>
                <a:rPr lang="en-US" altLang="en-US" sz="2000" b="1" dirty="0">
                  <a:latin typeface="Arial Narrow" panose="020B0606020202030204" pitchFamily="34" charset="0"/>
                </a:rPr>
              </a:br>
              <a:r>
                <a:rPr lang="en-US" altLang="en-US" sz="2000" b="1" dirty="0">
                  <a:latin typeface="Arial Narrow" panose="020B0606020202030204" pitchFamily="34" charset="0"/>
                </a:rPr>
                <a:t>  Overhead                              Overhead                                 Overhead at                    </a:t>
              </a:r>
              <a:br>
                <a:rPr lang="en-US" altLang="en-US" sz="2000" b="1" dirty="0">
                  <a:latin typeface="Arial Narrow" panose="020B0606020202030204" pitchFamily="34" charset="0"/>
                </a:rPr>
              </a:br>
              <a:r>
                <a:rPr lang="en-US" altLang="en-US" sz="2000" b="1" dirty="0">
                  <a:latin typeface="Arial Narrow" panose="020B0606020202030204" pitchFamily="34" charset="0"/>
                </a:rPr>
                <a:t>    (Given)                           (Flexible Budget)                       Standard Hours </a:t>
              </a:r>
            </a:p>
          </p:txBody>
        </p:sp>
      </p:grpSp>
      <p:sp>
        <p:nvSpPr>
          <p:cNvPr id="42004" name="Title 1"/>
          <p:cNvSpPr>
            <a:spLocks noGrp="1"/>
          </p:cNvSpPr>
          <p:nvPr>
            <p:ph type="title"/>
          </p:nvPr>
        </p:nvSpPr>
        <p:spPr>
          <a:xfrm>
            <a:off x="0" y="274638"/>
            <a:ext cx="9144000" cy="1089722"/>
          </a:xfrm>
        </p:spPr>
        <p:txBody>
          <a:bodyPr/>
          <a:lstStyle/>
          <a:p>
            <a:r>
              <a:rPr lang="en-US" altLang="en-US" sz="4000" b="1" dirty="0"/>
              <a:t>Fixed Overhead Variances for G-Max </a:t>
            </a:r>
            <a:r>
              <a:rPr lang="en-US" altLang="en-US" sz="3600" b="1" dirty="0"/>
              <a:t>(Pt. 3)</a:t>
            </a:r>
            <a:endParaRPr lang="en-US" altLang="en-US" sz="4000" b="1" dirty="0"/>
          </a:p>
        </p:txBody>
      </p:sp>
      <p:sp>
        <p:nvSpPr>
          <p:cNvPr id="12" name="Rounded Rectangle 11"/>
          <p:cNvSpPr/>
          <p:nvPr/>
        </p:nvSpPr>
        <p:spPr>
          <a:xfrm>
            <a:off x="293688" y="2077148"/>
            <a:ext cx="8152661" cy="42228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p:cNvGrpSpPr/>
          <p:nvPr/>
        </p:nvGrpSpPr>
        <p:grpSpPr>
          <a:xfrm>
            <a:off x="571500" y="4171950"/>
            <a:ext cx="7663241" cy="2000250"/>
            <a:chOff x="765175" y="4157663"/>
            <a:chExt cx="7663241" cy="2000250"/>
          </a:xfrm>
        </p:grpSpPr>
        <p:sp>
          <p:nvSpPr>
            <p:cNvPr id="36" name="Freeform 6"/>
            <p:cNvSpPr>
              <a:spLocks/>
            </p:cNvSpPr>
            <p:nvPr/>
          </p:nvSpPr>
          <p:spPr bwMode="auto">
            <a:xfrm>
              <a:off x="1371600" y="4603750"/>
              <a:ext cx="2820988" cy="619125"/>
            </a:xfrm>
            <a:custGeom>
              <a:avLst/>
              <a:gdLst>
                <a:gd name="T0" fmla="*/ 2147483647 w 1777"/>
                <a:gd name="T1" fmla="*/ 2147483647 h 390"/>
                <a:gd name="T2" fmla="*/ 2147483647 w 1777"/>
                <a:gd name="T3" fmla="*/ 2147483647 h 390"/>
                <a:gd name="T4" fmla="*/ 2147483647 w 1777"/>
                <a:gd name="T5" fmla="*/ 2147483647 h 390"/>
                <a:gd name="T6" fmla="*/ 2147483647 w 1777"/>
                <a:gd name="T7" fmla="*/ 2147483647 h 390"/>
                <a:gd name="T8" fmla="*/ 2147483647 w 1777"/>
                <a:gd name="T9" fmla="*/ 2147483647 h 390"/>
                <a:gd name="T10" fmla="*/ 2147483647 w 1777"/>
                <a:gd name="T11" fmla="*/ 2147483647 h 390"/>
                <a:gd name="T12" fmla="*/ 2147483647 w 1777"/>
                <a:gd name="T13" fmla="*/ 2147483647 h 390"/>
                <a:gd name="T14" fmla="*/ 2147483647 w 1777"/>
                <a:gd name="T15" fmla="*/ 2147483647 h 390"/>
                <a:gd name="T16" fmla="*/ 2147483647 w 1777"/>
                <a:gd name="T17" fmla="*/ 2147483647 h 390"/>
                <a:gd name="T18" fmla="*/ 2147483647 w 1777"/>
                <a:gd name="T19" fmla="*/ 2147483647 h 390"/>
                <a:gd name="T20" fmla="*/ 2147483647 w 1777"/>
                <a:gd name="T21" fmla="*/ 2147483647 h 390"/>
                <a:gd name="T22" fmla="*/ 2147483647 w 1777"/>
                <a:gd name="T23" fmla="*/ 2147483647 h 390"/>
                <a:gd name="T24" fmla="*/ 2147483647 w 1777"/>
                <a:gd name="T25" fmla="*/ 2147483647 h 390"/>
                <a:gd name="T26" fmla="*/ 2147483647 w 1777"/>
                <a:gd name="T27" fmla="*/ 2147483647 h 390"/>
                <a:gd name="T28" fmla="*/ 2147483647 w 1777"/>
                <a:gd name="T29" fmla="*/ 2147483647 h 390"/>
                <a:gd name="T30" fmla="*/ 2147483647 w 1777"/>
                <a:gd name="T31" fmla="*/ 2147483647 h 390"/>
                <a:gd name="T32" fmla="*/ 2147483647 w 1777"/>
                <a:gd name="T33" fmla="*/ 2147483647 h 390"/>
                <a:gd name="T34" fmla="*/ 2147483647 w 1777"/>
                <a:gd name="T35" fmla="*/ 2147483647 h 390"/>
                <a:gd name="T36" fmla="*/ 2147483647 w 1777"/>
                <a:gd name="T37" fmla="*/ 2147483647 h 390"/>
                <a:gd name="T38" fmla="*/ 2147483647 w 1777"/>
                <a:gd name="T39" fmla="*/ 2147483647 h 390"/>
                <a:gd name="T40" fmla="*/ 2147483647 w 1777"/>
                <a:gd name="T41" fmla="*/ 2147483647 h 390"/>
                <a:gd name="T42" fmla="*/ 2147483647 w 1777"/>
                <a:gd name="T43" fmla="*/ 2147483647 h 390"/>
                <a:gd name="T44" fmla="*/ 2147483647 w 1777"/>
                <a:gd name="T45" fmla="*/ 2147483647 h 390"/>
                <a:gd name="T46" fmla="*/ 2147483647 w 1777"/>
                <a:gd name="T47" fmla="*/ 2147483647 h 390"/>
                <a:gd name="T48" fmla="*/ 2147483647 w 1777"/>
                <a:gd name="T49" fmla="*/ 2147483647 h 390"/>
                <a:gd name="T50" fmla="*/ 2147483647 w 1777"/>
                <a:gd name="T51" fmla="*/ 2147483647 h 390"/>
                <a:gd name="T52" fmla="*/ 2147483647 w 1777"/>
                <a:gd name="T53" fmla="*/ 2147483647 h 390"/>
                <a:gd name="T54" fmla="*/ 2147483647 w 1777"/>
                <a:gd name="T55" fmla="*/ 2147483647 h 390"/>
                <a:gd name="T56" fmla="*/ 2147483647 w 1777"/>
                <a:gd name="T57" fmla="*/ 2147483647 h 390"/>
                <a:gd name="T58" fmla="*/ 2147483647 w 1777"/>
                <a:gd name="T59" fmla="*/ 2147483647 h 390"/>
                <a:gd name="T60" fmla="*/ 2147483647 w 1777"/>
                <a:gd name="T61" fmla="*/ 2147483647 h 390"/>
                <a:gd name="T62" fmla="*/ 2147483647 w 1777"/>
                <a:gd name="T63" fmla="*/ 2147483647 h 390"/>
                <a:gd name="T64" fmla="*/ 2147483647 w 1777"/>
                <a:gd name="T65" fmla="*/ 2147483647 h 390"/>
                <a:gd name="T66" fmla="*/ 2147483647 w 1777"/>
                <a:gd name="T67" fmla="*/ 2147483647 h 390"/>
                <a:gd name="T68" fmla="*/ 2147483647 w 1777"/>
                <a:gd name="T69" fmla="*/ 2147483647 h 390"/>
                <a:gd name="T70" fmla="*/ 2147483647 w 1777"/>
                <a:gd name="T71" fmla="*/ 2147483647 h 390"/>
                <a:gd name="T72" fmla="*/ 2147483647 w 1777"/>
                <a:gd name="T73" fmla="*/ 2147483647 h 390"/>
                <a:gd name="T74" fmla="*/ 2147483647 w 1777"/>
                <a:gd name="T75" fmla="*/ 2147483647 h 390"/>
                <a:gd name="T76" fmla="*/ 2147483647 w 1777"/>
                <a:gd name="T77" fmla="*/ 2147483647 h 390"/>
                <a:gd name="T78" fmla="*/ 2147483647 w 1777"/>
                <a:gd name="T79" fmla="*/ 2147483647 h 390"/>
                <a:gd name="T80" fmla="*/ 2147483647 w 1777"/>
                <a:gd name="T81" fmla="*/ 2147483647 h 390"/>
                <a:gd name="T82" fmla="*/ 2147483647 w 1777"/>
                <a:gd name="T83" fmla="*/ 2147483647 h 390"/>
                <a:gd name="T84" fmla="*/ 2147483647 w 1777"/>
                <a:gd name="T85" fmla="*/ 2147483647 h 390"/>
                <a:gd name="T86" fmla="*/ 2147483647 w 1777"/>
                <a:gd name="T87" fmla="*/ 2147483647 h 390"/>
                <a:gd name="T88" fmla="*/ 2147483647 w 1777"/>
                <a:gd name="T89" fmla="*/ 2147483647 h 390"/>
                <a:gd name="T90" fmla="*/ 2147483647 w 1777"/>
                <a:gd name="T91" fmla="*/ 2147483647 h 390"/>
                <a:gd name="T92" fmla="*/ 2147483647 w 1777"/>
                <a:gd name="T93" fmla="*/ 2147483647 h 390"/>
                <a:gd name="T94" fmla="*/ 2147483647 w 1777"/>
                <a:gd name="T95" fmla="*/ 2147483647 h 390"/>
                <a:gd name="T96" fmla="*/ 2147483647 w 1777"/>
                <a:gd name="T97" fmla="*/ 2147483647 h 390"/>
                <a:gd name="T98" fmla="*/ 2147483647 w 1777"/>
                <a:gd name="T99" fmla="*/ 2147483647 h 390"/>
                <a:gd name="T100" fmla="*/ 2147483647 w 1777"/>
                <a:gd name="T101" fmla="*/ 2147483647 h 390"/>
                <a:gd name="T102" fmla="*/ 2147483647 w 1777"/>
                <a:gd name="T103" fmla="*/ 2147483647 h 390"/>
                <a:gd name="T104" fmla="*/ 2147483647 w 1777"/>
                <a:gd name="T105" fmla="*/ 2147483647 h 390"/>
                <a:gd name="T106" fmla="*/ 2147483647 w 1777"/>
                <a:gd name="T107" fmla="*/ 2147483647 h 390"/>
                <a:gd name="T108" fmla="*/ 2147483647 w 1777"/>
                <a:gd name="T109" fmla="*/ 2147483647 h 390"/>
                <a:gd name="T110" fmla="*/ 2147483647 w 1777"/>
                <a:gd name="T111" fmla="*/ 2147483647 h 39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777"/>
                <a:gd name="T169" fmla="*/ 0 h 390"/>
                <a:gd name="T170" fmla="*/ 1777 w 1777"/>
                <a:gd name="T171" fmla="*/ 390 h 39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777" h="390">
                  <a:moveTo>
                    <a:pt x="1443" y="257"/>
                  </a:moveTo>
                  <a:lnTo>
                    <a:pt x="1476" y="255"/>
                  </a:lnTo>
                  <a:lnTo>
                    <a:pt x="1509" y="251"/>
                  </a:lnTo>
                  <a:lnTo>
                    <a:pt x="1542" y="244"/>
                  </a:lnTo>
                  <a:lnTo>
                    <a:pt x="1573" y="235"/>
                  </a:lnTo>
                  <a:lnTo>
                    <a:pt x="1604" y="224"/>
                  </a:lnTo>
                  <a:lnTo>
                    <a:pt x="1632" y="209"/>
                  </a:lnTo>
                  <a:lnTo>
                    <a:pt x="1659" y="194"/>
                  </a:lnTo>
                  <a:lnTo>
                    <a:pt x="1683" y="176"/>
                  </a:lnTo>
                  <a:lnTo>
                    <a:pt x="1705" y="156"/>
                  </a:lnTo>
                  <a:lnTo>
                    <a:pt x="1725" y="135"/>
                  </a:lnTo>
                  <a:lnTo>
                    <a:pt x="1741" y="112"/>
                  </a:lnTo>
                  <a:lnTo>
                    <a:pt x="1755" y="89"/>
                  </a:lnTo>
                  <a:lnTo>
                    <a:pt x="1764" y="64"/>
                  </a:lnTo>
                  <a:lnTo>
                    <a:pt x="1772" y="39"/>
                  </a:lnTo>
                  <a:lnTo>
                    <a:pt x="1776" y="13"/>
                  </a:lnTo>
                  <a:lnTo>
                    <a:pt x="1776" y="0"/>
                  </a:lnTo>
                  <a:lnTo>
                    <a:pt x="1775" y="21"/>
                  </a:lnTo>
                  <a:lnTo>
                    <a:pt x="1769" y="43"/>
                  </a:lnTo>
                  <a:lnTo>
                    <a:pt x="1760" y="64"/>
                  </a:lnTo>
                  <a:lnTo>
                    <a:pt x="1749" y="83"/>
                  </a:lnTo>
                  <a:lnTo>
                    <a:pt x="1735" y="102"/>
                  </a:lnTo>
                  <a:lnTo>
                    <a:pt x="1717" y="119"/>
                  </a:lnTo>
                  <a:lnTo>
                    <a:pt x="1697" y="134"/>
                  </a:lnTo>
                  <a:lnTo>
                    <a:pt x="1675" y="148"/>
                  </a:lnTo>
                  <a:lnTo>
                    <a:pt x="1650" y="159"/>
                  </a:lnTo>
                  <a:lnTo>
                    <a:pt x="1625" y="168"/>
                  </a:lnTo>
                  <a:lnTo>
                    <a:pt x="1598" y="174"/>
                  </a:lnTo>
                  <a:lnTo>
                    <a:pt x="1571" y="179"/>
                  </a:lnTo>
                  <a:lnTo>
                    <a:pt x="1543" y="180"/>
                  </a:lnTo>
                  <a:lnTo>
                    <a:pt x="1090" y="180"/>
                  </a:lnTo>
                  <a:lnTo>
                    <a:pt x="1064" y="182"/>
                  </a:lnTo>
                  <a:lnTo>
                    <a:pt x="1038" y="186"/>
                  </a:lnTo>
                  <a:lnTo>
                    <a:pt x="1014" y="193"/>
                  </a:lnTo>
                  <a:lnTo>
                    <a:pt x="990" y="202"/>
                  </a:lnTo>
                  <a:lnTo>
                    <a:pt x="969" y="213"/>
                  </a:lnTo>
                  <a:lnTo>
                    <a:pt x="950" y="227"/>
                  </a:lnTo>
                  <a:lnTo>
                    <a:pt x="932" y="242"/>
                  </a:lnTo>
                  <a:lnTo>
                    <a:pt x="917" y="258"/>
                  </a:lnTo>
                  <a:lnTo>
                    <a:pt x="906" y="276"/>
                  </a:lnTo>
                  <a:lnTo>
                    <a:pt x="898" y="295"/>
                  </a:lnTo>
                  <a:lnTo>
                    <a:pt x="892" y="316"/>
                  </a:lnTo>
                  <a:lnTo>
                    <a:pt x="889" y="335"/>
                  </a:lnTo>
                  <a:lnTo>
                    <a:pt x="888" y="338"/>
                  </a:lnTo>
                  <a:lnTo>
                    <a:pt x="888" y="335"/>
                  </a:lnTo>
                  <a:lnTo>
                    <a:pt x="885" y="316"/>
                  </a:lnTo>
                  <a:lnTo>
                    <a:pt x="880" y="295"/>
                  </a:lnTo>
                  <a:lnTo>
                    <a:pt x="871" y="276"/>
                  </a:lnTo>
                  <a:lnTo>
                    <a:pt x="859" y="258"/>
                  </a:lnTo>
                  <a:lnTo>
                    <a:pt x="844" y="242"/>
                  </a:lnTo>
                  <a:lnTo>
                    <a:pt x="828" y="227"/>
                  </a:lnTo>
                  <a:lnTo>
                    <a:pt x="808" y="213"/>
                  </a:lnTo>
                  <a:lnTo>
                    <a:pt x="786" y="202"/>
                  </a:lnTo>
                  <a:lnTo>
                    <a:pt x="763" y="193"/>
                  </a:lnTo>
                  <a:lnTo>
                    <a:pt x="739" y="186"/>
                  </a:lnTo>
                  <a:lnTo>
                    <a:pt x="713" y="182"/>
                  </a:lnTo>
                  <a:lnTo>
                    <a:pt x="687" y="180"/>
                  </a:lnTo>
                  <a:lnTo>
                    <a:pt x="234" y="180"/>
                  </a:lnTo>
                  <a:lnTo>
                    <a:pt x="207" y="179"/>
                  </a:lnTo>
                  <a:lnTo>
                    <a:pt x="179" y="174"/>
                  </a:lnTo>
                  <a:lnTo>
                    <a:pt x="152" y="168"/>
                  </a:lnTo>
                  <a:lnTo>
                    <a:pt x="127" y="159"/>
                  </a:lnTo>
                  <a:lnTo>
                    <a:pt x="103" y="148"/>
                  </a:lnTo>
                  <a:lnTo>
                    <a:pt x="81" y="134"/>
                  </a:lnTo>
                  <a:lnTo>
                    <a:pt x="60" y="119"/>
                  </a:lnTo>
                  <a:lnTo>
                    <a:pt x="43" y="102"/>
                  </a:lnTo>
                  <a:lnTo>
                    <a:pt x="29" y="83"/>
                  </a:lnTo>
                  <a:lnTo>
                    <a:pt x="17" y="64"/>
                  </a:lnTo>
                  <a:lnTo>
                    <a:pt x="8" y="43"/>
                  </a:lnTo>
                  <a:lnTo>
                    <a:pt x="2" y="21"/>
                  </a:lnTo>
                  <a:lnTo>
                    <a:pt x="0" y="0"/>
                  </a:lnTo>
                  <a:lnTo>
                    <a:pt x="1" y="13"/>
                  </a:lnTo>
                  <a:lnTo>
                    <a:pt x="5" y="39"/>
                  </a:lnTo>
                  <a:lnTo>
                    <a:pt x="12" y="64"/>
                  </a:lnTo>
                  <a:lnTo>
                    <a:pt x="23" y="89"/>
                  </a:lnTo>
                  <a:lnTo>
                    <a:pt x="36" y="112"/>
                  </a:lnTo>
                  <a:lnTo>
                    <a:pt x="53" y="135"/>
                  </a:lnTo>
                  <a:lnTo>
                    <a:pt x="73" y="156"/>
                  </a:lnTo>
                  <a:lnTo>
                    <a:pt x="94" y="176"/>
                  </a:lnTo>
                  <a:lnTo>
                    <a:pt x="118" y="194"/>
                  </a:lnTo>
                  <a:lnTo>
                    <a:pt x="145" y="209"/>
                  </a:lnTo>
                  <a:lnTo>
                    <a:pt x="173" y="224"/>
                  </a:lnTo>
                  <a:lnTo>
                    <a:pt x="204" y="235"/>
                  </a:lnTo>
                  <a:lnTo>
                    <a:pt x="235" y="244"/>
                  </a:lnTo>
                  <a:lnTo>
                    <a:pt x="268" y="251"/>
                  </a:lnTo>
                  <a:lnTo>
                    <a:pt x="300" y="255"/>
                  </a:lnTo>
                  <a:lnTo>
                    <a:pt x="334" y="257"/>
                  </a:lnTo>
                  <a:lnTo>
                    <a:pt x="721" y="257"/>
                  </a:lnTo>
                  <a:lnTo>
                    <a:pt x="745" y="259"/>
                  </a:lnTo>
                  <a:lnTo>
                    <a:pt x="768" y="262"/>
                  </a:lnTo>
                  <a:lnTo>
                    <a:pt x="789" y="269"/>
                  </a:lnTo>
                  <a:lnTo>
                    <a:pt x="810" y="277"/>
                  </a:lnTo>
                  <a:lnTo>
                    <a:pt x="828" y="289"/>
                  </a:lnTo>
                  <a:lnTo>
                    <a:pt x="846" y="302"/>
                  </a:lnTo>
                  <a:lnTo>
                    <a:pt x="859" y="317"/>
                  </a:lnTo>
                  <a:lnTo>
                    <a:pt x="871" y="333"/>
                  </a:lnTo>
                  <a:lnTo>
                    <a:pt x="880" y="350"/>
                  </a:lnTo>
                  <a:lnTo>
                    <a:pt x="885" y="369"/>
                  </a:lnTo>
                  <a:lnTo>
                    <a:pt x="888" y="387"/>
                  </a:lnTo>
                  <a:lnTo>
                    <a:pt x="888" y="389"/>
                  </a:lnTo>
                  <a:lnTo>
                    <a:pt x="890" y="370"/>
                  </a:lnTo>
                  <a:lnTo>
                    <a:pt x="895" y="352"/>
                  </a:lnTo>
                  <a:lnTo>
                    <a:pt x="904" y="335"/>
                  </a:lnTo>
                  <a:lnTo>
                    <a:pt x="914" y="318"/>
                  </a:lnTo>
                  <a:lnTo>
                    <a:pt x="929" y="304"/>
                  </a:lnTo>
                  <a:lnTo>
                    <a:pt x="945" y="290"/>
                  </a:lnTo>
                  <a:lnTo>
                    <a:pt x="963" y="279"/>
                  </a:lnTo>
                  <a:lnTo>
                    <a:pt x="985" y="270"/>
                  </a:lnTo>
                  <a:lnTo>
                    <a:pt x="1005" y="263"/>
                  </a:lnTo>
                  <a:lnTo>
                    <a:pt x="1029" y="259"/>
                  </a:lnTo>
                  <a:lnTo>
                    <a:pt x="1052" y="257"/>
                  </a:lnTo>
                  <a:lnTo>
                    <a:pt x="1054" y="257"/>
                  </a:lnTo>
                  <a:lnTo>
                    <a:pt x="1443" y="257"/>
                  </a:lnTo>
                </a:path>
              </a:pathLst>
            </a:custGeom>
            <a:solidFill>
              <a:srgbClr val="FF0000"/>
            </a:solidFill>
            <a:ln w="12700" cap="rnd">
              <a:solidFill>
                <a:srgbClr val="FF0000"/>
              </a:solidFill>
              <a:round/>
              <a:headEnd/>
              <a:tailEnd/>
            </a:ln>
          </p:spPr>
          <p:txBody>
            <a:bodyPr/>
            <a:lstStyle/>
            <a:p>
              <a:endParaRPr lang="en-GB" dirty="0"/>
            </a:p>
          </p:txBody>
        </p:sp>
        <p:sp>
          <p:nvSpPr>
            <p:cNvPr id="37" name="Rectangle 7"/>
            <p:cNvSpPr>
              <a:spLocks noChangeArrowheads="1"/>
            </p:cNvSpPr>
            <p:nvPr/>
          </p:nvSpPr>
          <p:spPr bwMode="auto">
            <a:xfrm>
              <a:off x="765175" y="5329238"/>
              <a:ext cx="3895725" cy="828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2400" dirty="0">
                  <a:solidFill>
                    <a:srgbClr val="0000FF"/>
                  </a:solidFill>
                </a:rPr>
                <a:t>Spending Variance</a:t>
              </a:r>
              <a:br>
                <a:rPr lang="en-US" altLang="en-US" sz="2400" dirty="0">
                  <a:solidFill>
                    <a:srgbClr val="0000FF"/>
                  </a:solidFill>
                </a:rPr>
              </a:br>
              <a:r>
                <a:rPr lang="en-US" altLang="en-US" sz="2400" dirty="0">
                  <a:solidFill>
                    <a:srgbClr val="0000FF"/>
                  </a:solidFill>
                </a:rPr>
                <a:t>$0</a:t>
              </a:r>
            </a:p>
          </p:txBody>
        </p:sp>
        <p:sp>
          <p:nvSpPr>
            <p:cNvPr id="38" name="Rectangle 8"/>
            <p:cNvSpPr>
              <a:spLocks noChangeArrowheads="1"/>
            </p:cNvSpPr>
            <p:nvPr/>
          </p:nvSpPr>
          <p:spPr bwMode="auto">
            <a:xfrm>
              <a:off x="4532691" y="5231696"/>
              <a:ext cx="3895725" cy="828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2400" dirty="0">
                  <a:solidFill>
                    <a:srgbClr val="0000FF"/>
                  </a:solidFill>
                </a:rPr>
                <a:t>Volume Variance</a:t>
              </a:r>
              <a:br>
                <a:rPr lang="en-US" altLang="en-US" sz="2400" dirty="0">
                  <a:solidFill>
                    <a:srgbClr val="0000FF"/>
                  </a:solidFill>
                </a:rPr>
              </a:br>
              <a:r>
                <a:rPr lang="en-US" altLang="en-US" sz="2400" dirty="0">
                  <a:solidFill>
                    <a:srgbClr val="0000FF"/>
                  </a:solidFill>
                </a:rPr>
                <a:t>$500 Unfavorable</a:t>
              </a:r>
            </a:p>
          </p:txBody>
        </p:sp>
        <p:sp>
          <p:nvSpPr>
            <p:cNvPr id="39" name="Rectangle 10"/>
            <p:cNvSpPr>
              <a:spLocks noChangeArrowheads="1"/>
            </p:cNvSpPr>
            <p:nvPr/>
          </p:nvSpPr>
          <p:spPr bwMode="auto">
            <a:xfrm>
              <a:off x="893763" y="4157663"/>
              <a:ext cx="1125537" cy="458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dirty="0">
                  <a:solidFill>
                    <a:srgbClr val="FF0000"/>
                  </a:solidFill>
                </a:rPr>
                <a:t>$4,000</a:t>
              </a:r>
            </a:p>
          </p:txBody>
        </p:sp>
        <p:sp>
          <p:nvSpPr>
            <p:cNvPr id="40" name="Rectangle 11"/>
            <p:cNvSpPr>
              <a:spLocks noChangeArrowheads="1"/>
            </p:cNvSpPr>
            <p:nvPr/>
          </p:nvSpPr>
          <p:spPr bwMode="auto">
            <a:xfrm>
              <a:off x="3897313" y="4157663"/>
              <a:ext cx="1125537" cy="458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dirty="0">
                  <a:solidFill>
                    <a:srgbClr val="FF0000"/>
                  </a:solidFill>
                </a:rPr>
                <a:t>$4,000</a:t>
              </a:r>
            </a:p>
          </p:txBody>
        </p:sp>
        <p:sp>
          <p:nvSpPr>
            <p:cNvPr id="41" name="Rectangle 12"/>
            <p:cNvSpPr>
              <a:spLocks noChangeArrowheads="1"/>
            </p:cNvSpPr>
            <p:nvPr/>
          </p:nvSpPr>
          <p:spPr bwMode="auto">
            <a:xfrm>
              <a:off x="7008813" y="4157663"/>
              <a:ext cx="1125537" cy="458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dirty="0">
                  <a:solidFill>
                    <a:srgbClr val="FF0000"/>
                  </a:solidFill>
                </a:rPr>
                <a:t>$3,500</a:t>
              </a:r>
            </a:p>
          </p:txBody>
        </p:sp>
        <p:sp>
          <p:nvSpPr>
            <p:cNvPr id="42" name="Freeform 13"/>
            <p:cNvSpPr>
              <a:spLocks/>
            </p:cNvSpPr>
            <p:nvPr/>
          </p:nvSpPr>
          <p:spPr bwMode="auto">
            <a:xfrm>
              <a:off x="4746625" y="4603750"/>
              <a:ext cx="2820988" cy="619125"/>
            </a:xfrm>
            <a:custGeom>
              <a:avLst/>
              <a:gdLst>
                <a:gd name="T0" fmla="*/ 2147483647 w 1777"/>
                <a:gd name="T1" fmla="*/ 2147483647 h 390"/>
                <a:gd name="T2" fmla="*/ 2147483647 w 1777"/>
                <a:gd name="T3" fmla="*/ 2147483647 h 390"/>
                <a:gd name="T4" fmla="*/ 2147483647 w 1777"/>
                <a:gd name="T5" fmla="*/ 2147483647 h 390"/>
                <a:gd name="T6" fmla="*/ 2147483647 w 1777"/>
                <a:gd name="T7" fmla="*/ 2147483647 h 390"/>
                <a:gd name="T8" fmla="*/ 2147483647 w 1777"/>
                <a:gd name="T9" fmla="*/ 2147483647 h 390"/>
                <a:gd name="T10" fmla="*/ 2147483647 w 1777"/>
                <a:gd name="T11" fmla="*/ 2147483647 h 390"/>
                <a:gd name="T12" fmla="*/ 2147483647 w 1777"/>
                <a:gd name="T13" fmla="*/ 2147483647 h 390"/>
                <a:gd name="T14" fmla="*/ 2147483647 w 1777"/>
                <a:gd name="T15" fmla="*/ 2147483647 h 390"/>
                <a:gd name="T16" fmla="*/ 2147483647 w 1777"/>
                <a:gd name="T17" fmla="*/ 2147483647 h 390"/>
                <a:gd name="T18" fmla="*/ 2147483647 w 1777"/>
                <a:gd name="T19" fmla="*/ 2147483647 h 390"/>
                <a:gd name="T20" fmla="*/ 2147483647 w 1777"/>
                <a:gd name="T21" fmla="*/ 2147483647 h 390"/>
                <a:gd name="T22" fmla="*/ 2147483647 w 1777"/>
                <a:gd name="T23" fmla="*/ 2147483647 h 390"/>
                <a:gd name="T24" fmla="*/ 2147483647 w 1777"/>
                <a:gd name="T25" fmla="*/ 2147483647 h 390"/>
                <a:gd name="T26" fmla="*/ 2147483647 w 1777"/>
                <a:gd name="T27" fmla="*/ 2147483647 h 390"/>
                <a:gd name="T28" fmla="*/ 2147483647 w 1777"/>
                <a:gd name="T29" fmla="*/ 2147483647 h 390"/>
                <a:gd name="T30" fmla="*/ 2147483647 w 1777"/>
                <a:gd name="T31" fmla="*/ 2147483647 h 390"/>
                <a:gd name="T32" fmla="*/ 2147483647 w 1777"/>
                <a:gd name="T33" fmla="*/ 2147483647 h 390"/>
                <a:gd name="T34" fmla="*/ 2147483647 w 1777"/>
                <a:gd name="T35" fmla="*/ 2147483647 h 390"/>
                <a:gd name="T36" fmla="*/ 2147483647 w 1777"/>
                <a:gd name="T37" fmla="*/ 2147483647 h 390"/>
                <a:gd name="T38" fmla="*/ 2147483647 w 1777"/>
                <a:gd name="T39" fmla="*/ 2147483647 h 390"/>
                <a:gd name="T40" fmla="*/ 2147483647 w 1777"/>
                <a:gd name="T41" fmla="*/ 2147483647 h 390"/>
                <a:gd name="T42" fmla="*/ 2147483647 w 1777"/>
                <a:gd name="T43" fmla="*/ 2147483647 h 390"/>
                <a:gd name="T44" fmla="*/ 2147483647 w 1777"/>
                <a:gd name="T45" fmla="*/ 2147483647 h 390"/>
                <a:gd name="T46" fmla="*/ 2147483647 w 1777"/>
                <a:gd name="T47" fmla="*/ 2147483647 h 390"/>
                <a:gd name="T48" fmla="*/ 2147483647 w 1777"/>
                <a:gd name="T49" fmla="*/ 2147483647 h 390"/>
                <a:gd name="T50" fmla="*/ 2147483647 w 1777"/>
                <a:gd name="T51" fmla="*/ 2147483647 h 390"/>
                <a:gd name="T52" fmla="*/ 2147483647 w 1777"/>
                <a:gd name="T53" fmla="*/ 2147483647 h 390"/>
                <a:gd name="T54" fmla="*/ 2147483647 w 1777"/>
                <a:gd name="T55" fmla="*/ 2147483647 h 390"/>
                <a:gd name="T56" fmla="*/ 2147483647 w 1777"/>
                <a:gd name="T57" fmla="*/ 2147483647 h 390"/>
                <a:gd name="T58" fmla="*/ 2147483647 w 1777"/>
                <a:gd name="T59" fmla="*/ 2147483647 h 390"/>
                <a:gd name="T60" fmla="*/ 2147483647 w 1777"/>
                <a:gd name="T61" fmla="*/ 2147483647 h 390"/>
                <a:gd name="T62" fmla="*/ 2147483647 w 1777"/>
                <a:gd name="T63" fmla="*/ 2147483647 h 390"/>
                <a:gd name="T64" fmla="*/ 2147483647 w 1777"/>
                <a:gd name="T65" fmla="*/ 2147483647 h 390"/>
                <a:gd name="T66" fmla="*/ 2147483647 w 1777"/>
                <a:gd name="T67" fmla="*/ 2147483647 h 390"/>
                <a:gd name="T68" fmla="*/ 2147483647 w 1777"/>
                <a:gd name="T69" fmla="*/ 2147483647 h 390"/>
                <a:gd name="T70" fmla="*/ 2147483647 w 1777"/>
                <a:gd name="T71" fmla="*/ 2147483647 h 390"/>
                <a:gd name="T72" fmla="*/ 2147483647 w 1777"/>
                <a:gd name="T73" fmla="*/ 2147483647 h 390"/>
                <a:gd name="T74" fmla="*/ 2147483647 w 1777"/>
                <a:gd name="T75" fmla="*/ 2147483647 h 390"/>
                <a:gd name="T76" fmla="*/ 2147483647 w 1777"/>
                <a:gd name="T77" fmla="*/ 2147483647 h 390"/>
                <a:gd name="T78" fmla="*/ 2147483647 w 1777"/>
                <a:gd name="T79" fmla="*/ 2147483647 h 390"/>
                <a:gd name="T80" fmla="*/ 2147483647 w 1777"/>
                <a:gd name="T81" fmla="*/ 2147483647 h 390"/>
                <a:gd name="T82" fmla="*/ 2147483647 w 1777"/>
                <a:gd name="T83" fmla="*/ 2147483647 h 390"/>
                <a:gd name="T84" fmla="*/ 2147483647 w 1777"/>
                <a:gd name="T85" fmla="*/ 2147483647 h 390"/>
                <a:gd name="T86" fmla="*/ 2147483647 w 1777"/>
                <a:gd name="T87" fmla="*/ 2147483647 h 390"/>
                <a:gd name="T88" fmla="*/ 2147483647 w 1777"/>
                <a:gd name="T89" fmla="*/ 2147483647 h 390"/>
                <a:gd name="T90" fmla="*/ 2147483647 w 1777"/>
                <a:gd name="T91" fmla="*/ 2147483647 h 390"/>
                <a:gd name="T92" fmla="*/ 2147483647 w 1777"/>
                <a:gd name="T93" fmla="*/ 2147483647 h 390"/>
                <a:gd name="T94" fmla="*/ 2147483647 w 1777"/>
                <a:gd name="T95" fmla="*/ 2147483647 h 390"/>
                <a:gd name="T96" fmla="*/ 2147483647 w 1777"/>
                <a:gd name="T97" fmla="*/ 2147483647 h 390"/>
                <a:gd name="T98" fmla="*/ 2147483647 w 1777"/>
                <a:gd name="T99" fmla="*/ 2147483647 h 390"/>
                <a:gd name="T100" fmla="*/ 2147483647 w 1777"/>
                <a:gd name="T101" fmla="*/ 2147483647 h 390"/>
                <a:gd name="T102" fmla="*/ 2147483647 w 1777"/>
                <a:gd name="T103" fmla="*/ 2147483647 h 390"/>
                <a:gd name="T104" fmla="*/ 2147483647 w 1777"/>
                <a:gd name="T105" fmla="*/ 2147483647 h 390"/>
                <a:gd name="T106" fmla="*/ 2147483647 w 1777"/>
                <a:gd name="T107" fmla="*/ 2147483647 h 390"/>
                <a:gd name="T108" fmla="*/ 2147483647 w 1777"/>
                <a:gd name="T109" fmla="*/ 2147483647 h 390"/>
                <a:gd name="T110" fmla="*/ 2147483647 w 1777"/>
                <a:gd name="T111" fmla="*/ 2147483647 h 39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777"/>
                <a:gd name="T169" fmla="*/ 0 h 390"/>
                <a:gd name="T170" fmla="*/ 1777 w 1777"/>
                <a:gd name="T171" fmla="*/ 390 h 39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777" h="390">
                  <a:moveTo>
                    <a:pt x="1443" y="257"/>
                  </a:moveTo>
                  <a:lnTo>
                    <a:pt x="1476" y="255"/>
                  </a:lnTo>
                  <a:lnTo>
                    <a:pt x="1509" y="251"/>
                  </a:lnTo>
                  <a:lnTo>
                    <a:pt x="1542" y="244"/>
                  </a:lnTo>
                  <a:lnTo>
                    <a:pt x="1573" y="235"/>
                  </a:lnTo>
                  <a:lnTo>
                    <a:pt x="1604" y="224"/>
                  </a:lnTo>
                  <a:lnTo>
                    <a:pt x="1632" y="209"/>
                  </a:lnTo>
                  <a:lnTo>
                    <a:pt x="1659" y="194"/>
                  </a:lnTo>
                  <a:lnTo>
                    <a:pt x="1683" y="176"/>
                  </a:lnTo>
                  <a:lnTo>
                    <a:pt x="1705" y="156"/>
                  </a:lnTo>
                  <a:lnTo>
                    <a:pt x="1725" y="135"/>
                  </a:lnTo>
                  <a:lnTo>
                    <a:pt x="1741" y="112"/>
                  </a:lnTo>
                  <a:lnTo>
                    <a:pt x="1755" y="89"/>
                  </a:lnTo>
                  <a:lnTo>
                    <a:pt x="1764" y="64"/>
                  </a:lnTo>
                  <a:lnTo>
                    <a:pt x="1772" y="39"/>
                  </a:lnTo>
                  <a:lnTo>
                    <a:pt x="1776" y="13"/>
                  </a:lnTo>
                  <a:lnTo>
                    <a:pt x="1776" y="0"/>
                  </a:lnTo>
                  <a:lnTo>
                    <a:pt x="1775" y="21"/>
                  </a:lnTo>
                  <a:lnTo>
                    <a:pt x="1769" y="43"/>
                  </a:lnTo>
                  <a:lnTo>
                    <a:pt x="1760" y="64"/>
                  </a:lnTo>
                  <a:lnTo>
                    <a:pt x="1749" y="83"/>
                  </a:lnTo>
                  <a:lnTo>
                    <a:pt x="1735" y="102"/>
                  </a:lnTo>
                  <a:lnTo>
                    <a:pt x="1717" y="119"/>
                  </a:lnTo>
                  <a:lnTo>
                    <a:pt x="1697" y="134"/>
                  </a:lnTo>
                  <a:lnTo>
                    <a:pt x="1675" y="148"/>
                  </a:lnTo>
                  <a:lnTo>
                    <a:pt x="1650" y="159"/>
                  </a:lnTo>
                  <a:lnTo>
                    <a:pt x="1625" y="168"/>
                  </a:lnTo>
                  <a:lnTo>
                    <a:pt x="1598" y="174"/>
                  </a:lnTo>
                  <a:lnTo>
                    <a:pt x="1571" y="179"/>
                  </a:lnTo>
                  <a:lnTo>
                    <a:pt x="1543" y="180"/>
                  </a:lnTo>
                  <a:lnTo>
                    <a:pt x="1090" y="180"/>
                  </a:lnTo>
                  <a:lnTo>
                    <a:pt x="1064" y="182"/>
                  </a:lnTo>
                  <a:lnTo>
                    <a:pt x="1038" y="186"/>
                  </a:lnTo>
                  <a:lnTo>
                    <a:pt x="1014" y="193"/>
                  </a:lnTo>
                  <a:lnTo>
                    <a:pt x="990" y="202"/>
                  </a:lnTo>
                  <a:lnTo>
                    <a:pt x="969" y="213"/>
                  </a:lnTo>
                  <a:lnTo>
                    <a:pt x="950" y="227"/>
                  </a:lnTo>
                  <a:lnTo>
                    <a:pt x="932" y="242"/>
                  </a:lnTo>
                  <a:lnTo>
                    <a:pt x="917" y="258"/>
                  </a:lnTo>
                  <a:lnTo>
                    <a:pt x="906" y="276"/>
                  </a:lnTo>
                  <a:lnTo>
                    <a:pt x="898" y="295"/>
                  </a:lnTo>
                  <a:lnTo>
                    <a:pt x="892" y="316"/>
                  </a:lnTo>
                  <a:lnTo>
                    <a:pt x="889" y="335"/>
                  </a:lnTo>
                  <a:lnTo>
                    <a:pt x="888" y="338"/>
                  </a:lnTo>
                  <a:lnTo>
                    <a:pt x="888" y="335"/>
                  </a:lnTo>
                  <a:lnTo>
                    <a:pt x="885" y="316"/>
                  </a:lnTo>
                  <a:lnTo>
                    <a:pt x="880" y="295"/>
                  </a:lnTo>
                  <a:lnTo>
                    <a:pt x="871" y="276"/>
                  </a:lnTo>
                  <a:lnTo>
                    <a:pt x="859" y="258"/>
                  </a:lnTo>
                  <a:lnTo>
                    <a:pt x="844" y="242"/>
                  </a:lnTo>
                  <a:lnTo>
                    <a:pt x="828" y="227"/>
                  </a:lnTo>
                  <a:lnTo>
                    <a:pt x="808" y="213"/>
                  </a:lnTo>
                  <a:lnTo>
                    <a:pt x="786" y="202"/>
                  </a:lnTo>
                  <a:lnTo>
                    <a:pt x="763" y="193"/>
                  </a:lnTo>
                  <a:lnTo>
                    <a:pt x="739" y="186"/>
                  </a:lnTo>
                  <a:lnTo>
                    <a:pt x="713" y="182"/>
                  </a:lnTo>
                  <a:lnTo>
                    <a:pt x="687" y="180"/>
                  </a:lnTo>
                  <a:lnTo>
                    <a:pt x="234" y="180"/>
                  </a:lnTo>
                  <a:lnTo>
                    <a:pt x="207" y="179"/>
                  </a:lnTo>
                  <a:lnTo>
                    <a:pt x="179" y="174"/>
                  </a:lnTo>
                  <a:lnTo>
                    <a:pt x="152" y="168"/>
                  </a:lnTo>
                  <a:lnTo>
                    <a:pt x="127" y="159"/>
                  </a:lnTo>
                  <a:lnTo>
                    <a:pt x="103" y="148"/>
                  </a:lnTo>
                  <a:lnTo>
                    <a:pt x="81" y="134"/>
                  </a:lnTo>
                  <a:lnTo>
                    <a:pt x="60" y="119"/>
                  </a:lnTo>
                  <a:lnTo>
                    <a:pt x="43" y="102"/>
                  </a:lnTo>
                  <a:lnTo>
                    <a:pt x="29" y="83"/>
                  </a:lnTo>
                  <a:lnTo>
                    <a:pt x="17" y="64"/>
                  </a:lnTo>
                  <a:lnTo>
                    <a:pt x="8" y="43"/>
                  </a:lnTo>
                  <a:lnTo>
                    <a:pt x="2" y="21"/>
                  </a:lnTo>
                  <a:lnTo>
                    <a:pt x="0" y="0"/>
                  </a:lnTo>
                  <a:lnTo>
                    <a:pt x="1" y="13"/>
                  </a:lnTo>
                  <a:lnTo>
                    <a:pt x="5" y="39"/>
                  </a:lnTo>
                  <a:lnTo>
                    <a:pt x="12" y="64"/>
                  </a:lnTo>
                  <a:lnTo>
                    <a:pt x="23" y="89"/>
                  </a:lnTo>
                  <a:lnTo>
                    <a:pt x="36" y="112"/>
                  </a:lnTo>
                  <a:lnTo>
                    <a:pt x="53" y="135"/>
                  </a:lnTo>
                  <a:lnTo>
                    <a:pt x="73" y="156"/>
                  </a:lnTo>
                  <a:lnTo>
                    <a:pt x="94" y="176"/>
                  </a:lnTo>
                  <a:lnTo>
                    <a:pt x="118" y="194"/>
                  </a:lnTo>
                  <a:lnTo>
                    <a:pt x="145" y="209"/>
                  </a:lnTo>
                  <a:lnTo>
                    <a:pt x="173" y="224"/>
                  </a:lnTo>
                  <a:lnTo>
                    <a:pt x="204" y="235"/>
                  </a:lnTo>
                  <a:lnTo>
                    <a:pt x="235" y="244"/>
                  </a:lnTo>
                  <a:lnTo>
                    <a:pt x="268" y="251"/>
                  </a:lnTo>
                  <a:lnTo>
                    <a:pt x="300" y="255"/>
                  </a:lnTo>
                  <a:lnTo>
                    <a:pt x="334" y="257"/>
                  </a:lnTo>
                  <a:lnTo>
                    <a:pt x="721" y="257"/>
                  </a:lnTo>
                  <a:lnTo>
                    <a:pt x="745" y="259"/>
                  </a:lnTo>
                  <a:lnTo>
                    <a:pt x="768" y="262"/>
                  </a:lnTo>
                  <a:lnTo>
                    <a:pt x="789" y="269"/>
                  </a:lnTo>
                  <a:lnTo>
                    <a:pt x="810" y="277"/>
                  </a:lnTo>
                  <a:lnTo>
                    <a:pt x="828" y="289"/>
                  </a:lnTo>
                  <a:lnTo>
                    <a:pt x="846" y="302"/>
                  </a:lnTo>
                  <a:lnTo>
                    <a:pt x="859" y="317"/>
                  </a:lnTo>
                  <a:lnTo>
                    <a:pt x="871" y="333"/>
                  </a:lnTo>
                  <a:lnTo>
                    <a:pt x="880" y="350"/>
                  </a:lnTo>
                  <a:lnTo>
                    <a:pt x="885" y="369"/>
                  </a:lnTo>
                  <a:lnTo>
                    <a:pt x="888" y="387"/>
                  </a:lnTo>
                  <a:lnTo>
                    <a:pt x="888" y="389"/>
                  </a:lnTo>
                  <a:lnTo>
                    <a:pt x="890" y="370"/>
                  </a:lnTo>
                  <a:lnTo>
                    <a:pt x="895" y="352"/>
                  </a:lnTo>
                  <a:lnTo>
                    <a:pt x="904" y="335"/>
                  </a:lnTo>
                  <a:lnTo>
                    <a:pt x="914" y="318"/>
                  </a:lnTo>
                  <a:lnTo>
                    <a:pt x="929" y="304"/>
                  </a:lnTo>
                  <a:lnTo>
                    <a:pt x="945" y="290"/>
                  </a:lnTo>
                  <a:lnTo>
                    <a:pt x="963" y="279"/>
                  </a:lnTo>
                  <a:lnTo>
                    <a:pt x="985" y="270"/>
                  </a:lnTo>
                  <a:lnTo>
                    <a:pt x="1005" y="263"/>
                  </a:lnTo>
                  <a:lnTo>
                    <a:pt x="1029" y="259"/>
                  </a:lnTo>
                  <a:lnTo>
                    <a:pt x="1052" y="257"/>
                  </a:lnTo>
                  <a:lnTo>
                    <a:pt x="1054" y="257"/>
                  </a:lnTo>
                  <a:lnTo>
                    <a:pt x="1443" y="257"/>
                  </a:lnTo>
                </a:path>
              </a:pathLst>
            </a:custGeom>
            <a:solidFill>
              <a:srgbClr val="FF0000"/>
            </a:solidFill>
            <a:ln w="12700" cap="rnd">
              <a:solidFill>
                <a:srgbClr val="FF0000"/>
              </a:solidFill>
              <a:round/>
              <a:headEnd/>
              <a:tailEnd/>
            </a:ln>
          </p:spPr>
          <p:txBody>
            <a:bodyPr/>
            <a:lstStyle/>
            <a:p>
              <a:endParaRPr lang="en-GB" dirty="0"/>
            </a:p>
          </p:txBody>
        </p:sp>
      </p:grpSp>
      <p:sp>
        <p:nvSpPr>
          <p:cNvPr id="27" name="Rectangle 8"/>
          <p:cNvSpPr>
            <a:spLocks noChangeArrowheads="1"/>
          </p:cNvSpPr>
          <p:nvPr/>
        </p:nvSpPr>
        <p:spPr bwMode="auto">
          <a:xfrm>
            <a:off x="2514489" y="5877890"/>
            <a:ext cx="3503834" cy="8284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2400" dirty="0">
                <a:solidFill>
                  <a:srgbClr val="0000FF"/>
                </a:solidFill>
              </a:rPr>
              <a:t>Fixed OH Variance</a:t>
            </a:r>
            <a:br>
              <a:rPr lang="en-US" altLang="en-US" sz="2400" dirty="0">
                <a:solidFill>
                  <a:srgbClr val="0000FF"/>
                </a:solidFill>
              </a:rPr>
            </a:br>
            <a:r>
              <a:rPr lang="en-US" altLang="en-US" sz="2400" dirty="0">
                <a:solidFill>
                  <a:srgbClr val="0000FF"/>
                </a:solidFill>
              </a:rPr>
              <a:t>$500 Unfavorable</a:t>
            </a:r>
          </a:p>
        </p:txBody>
      </p:sp>
      <p:sp>
        <p:nvSpPr>
          <p:cNvPr id="29" name="Rounded Rectangle 6">
            <a:extLst>
              <a:ext uri="{FF2B5EF4-FFF2-40B4-BE49-F238E27FC236}">
                <a16:creationId xmlns:a16="http://schemas.microsoft.com/office/drawing/2014/main" id="{17851004-EEB2-416A-A6B9-9A55BFD9A4C3}"/>
              </a:ext>
            </a:extLst>
          </p:cNvPr>
          <p:cNvSpPr/>
          <p:nvPr/>
        </p:nvSpPr>
        <p:spPr>
          <a:xfrm>
            <a:off x="0" y="6629400"/>
            <a:ext cx="5029199" cy="1971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P5: </a:t>
            </a:r>
            <a:r>
              <a:rPr lang="en-US" altLang="en-US" sz="1100" dirty="0">
                <a:ea typeface="ＭＳ Ｐゴシック" pitchFamily="34" charset="-128"/>
              </a:rPr>
              <a:t>Compute overhead spending and efficiency variances.</a:t>
            </a:r>
            <a:endParaRPr lang="en-US" sz="1100" dirty="0">
              <a:solidFill>
                <a:prstClr val="black"/>
              </a:solidFill>
              <a:latin typeface="Calibri"/>
            </a:endParaRPr>
          </a:p>
        </p:txBody>
      </p:sp>
      <p:sp>
        <p:nvSpPr>
          <p:cNvPr id="30" name="Rectangle 29">
            <a:extLst>
              <a:ext uri="{FF2B5EF4-FFF2-40B4-BE49-F238E27FC236}">
                <a16:creationId xmlns:a16="http://schemas.microsoft.com/office/drawing/2014/main" id="{D976112E-CFBE-504C-A1C0-9AF90379BDA4}"/>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31" name="Slide Number Placeholder 7">
            <a:extLst>
              <a:ext uri="{FF2B5EF4-FFF2-40B4-BE49-F238E27FC236}">
                <a16:creationId xmlns:a16="http://schemas.microsoft.com/office/drawing/2014/main" id="{9F9011E1-3ABD-5145-A2DF-0BA331450E80}"/>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49</a:t>
            </a:fld>
            <a:endParaRPr lang="en-US" dirty="0">
              <a:solidFill>
                <a:schemeClr val="tx1">
                  <a:lumMod val="50000"/>
                  <a:lumOff val="50000"/>
                </a:schemeClr>
              </a:solidFill>
            </a:endParaRPr>
          </a:p>
        </p:txBody>
      </p:sp>
    </p:spTree>
    <p:extLst>
      <p:ext uri="{BB962C8B-B14F-4D97-AF65-F5344CB8AC3E}">
        <p14:creationId xmlns:p14="http://schemas.microsoft.com/office/powerpoint/2010/main" val="3853472503"/>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fade">
                                      <p:cBhvr>
                                        <p:cTn id="14" dur="1000"/>
                                        <p:tgtEl>
                                          <p:spTgt spid="35"/>
                                        </p:tgtEl>
                                      </p:cBhvr>
                                    </p:animEffect>
                                    <p:anim calcmode="lin" valueType="num">
                                      <p:cBhvr>
                                        <p:cTn id="15" dur="1000" fill="hold"/>
                                        <p:tgtEl>
                                          <p:spTgt spid="35"/>
                                        </p:tgtEl>
                                        <p:attrNameLst>
                                          <p:attrName>ppt_x</p:attrName>
                                        </p:attrNameLst>
                                      </p:cBhvr>
                                      <p:tavLst>
                                        <p:tav tm="0">
                                          <p:val>
                                            <p:strVal val="#ppt_x"/>
                                          </p:val>
                                        </p:tav>
                                        <p:tav tm="100000">
                                          <p:val>
                                            <p:strVal val="#ppt_x"/>
                                          </p:val>
                                        </p:tav>
                                      </p:tavLst>
                                    </p:anim>
                                    <p:anim calcmode="lin" valueType="num">
                                      <p:cBhvr>
                                        <p:cTn id="1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19"/>
          <p:cNvGrpSpPr>
            <a:grpSpLocks/>
          </p:cNvGrpSpPr>
          <p:nvPr/>
        </p:nvGrpSpPr>
        <p:grpSpPr bwMode="auto">
          <a:xfrm>
            <a:off x="152400" y="2349500"/>
            <a:ext cx="3797300" cy="3200400"/>
            <a:chOff x="96" y="1480"/>
            <a:chExt cx="2392" cy="2016"/>
          </a:xfrm>
        </p:grpSpPr>
        <p:sp>
          <p:nvSpPr>
            <p:cNvPr id="7176" name="Freeform 3"/>
            <p:cNvSpPr>
              <a:spLocks/>
            </p:cNvSpPr>
            <p:nvPr/>
          </p:nvSpPr>
          <p:spPr bwMode="auto">
            <a:xfrm>
              <a:off x="227" y="3061"/>
              <a:ext cx="299" cy="163"/>
            </a:xfrm>
            <a:custGeom>
              <a:avLst/>
              <a:gdLst>
                <a:gd name="T0" fmla="*/ 191 w 299"/>
                <a:gd name="T1" fmla="*/ 0 h 163"/>
                <a:gd name="T2" fmla="*/ 38 w 299"/>
                <a:gd name="T3" fmla="*/ 14 h 163"/>
                <a:gd name="T4" fmla="*/ 23 w 299"/>
                <a:gd name="T5" fmla="*/ 25 h 163"/>
                <a:gd name="T6" fmla="*/ 14 w 299"/>
                <a:gd name="T7" fmla="*/ 37 h 163"/>
                <a:gd name="T8" fmla="*/ 5 w 299"/>
                <a:gd name="T9" fmla="*/ 50 h 163"/>
                <a:gd name="T10" fmla="*/ 0 w 299"/>
                <a:gd name="T11" fmla="*/ 73 h 163"/>
                <a:gd name="T12" fmla="*/ 1 w 299"/>
                <a:gd name="T13" fmla="*/ 98 h 163"/>
                <a:gd name="T14" fmla="*/ 5 w 299"/>
                <a:gd name="T15" fmla="*/ 112 h 163"/>
                <a:gd name="T16" fmla="*/ 14 w 299"/>
                <a:gd name="T17" fmla="*/ 127 h 163"/>
                <a:gd name="T18" fmla="*/ 30 w 299"/>
                <a:gd name="T19" fmla="*/ 140 h 163"/>
                <a:gd name="T20" fmla="*/ 49 w 299"/>
                <a:gd name="T21" fmla="*/ 151 h 163"/>
                <a:gd name="T22" fmla="*/ 68 w 299"/>
                <a:gd name="T23" fmla="*/ 157 h 163"/>
                <a:gd name="T24" fmla="*/ 84 w 299"/>
                <a:gd name="T25" fmla="*/ 160 h 163"/>
                <a:gd name="T26" fmla="*/ 106 w 299"/>
                <a:gd name="T27" fmla="*/ 162 h 163"/>
                <a:gd name="T28" fmla="*/ 105 w 299"/>
                <a:gd name="T29" fmla="*/ 160 h 163"/>
                <a:gd name="T30" fmla="*/ 223 w 299"/>
                <a:gd name="T31" fmla="*/ 149 h 163"/>
                <a:gd name="T32" fmla="*/ 298 w 299"/>
                <a:gd name="T33" fmla="*/ 0 h 163"/>
                <a:gd name="T34" fmla="*/ 191 w 299"/>
                <a:gd name="T35" fmla="*/ 0 h 16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9"/>
                <a:gd name="T55" fmla="*/ 0 h 163"/>
                <a:gd name="T56" fmla="*/ 299 w 299"/>
                <a:gd name="T57" fmla="*/ 163 h 16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9" h="163">
                  <a:moveTo>
                    <a:pt x="191" y="0"/>
                  </a:moveTo>
                  <a:lnTo>
                    <a:pt x="38" y="14"/>
                  </a:lnTo>
                  <a:lnTo>
                    <a:pt x="23" y="25"/>
                  </a:lnTo>
                  <a:lnTo>
                    <a:pt x="14" y="37"/>
                  </a:lnTo>
                  <a:lnTo>
                    <a:pt x="5" y="50"/>
                  </a:lnTo>
                  <a:lnTo>
                    <a:pt x="0" y="73"/>
                  </a:lnTo>
                  <a:lnTo>
                    <a:pt x="1" y="98"/>
                  </a:lnTo>
                  <a:lnTo>
                    <a:pt x="5" y="112"/>
                  </a:lnTo>
                  <a:lnTo>
                    <a:pt x="14" y="127"/>
                  </a:lnTo>
                  <a:lnTo>
                    <a:pt x="30" y="140"/>
                  </a:lnTo>
                  <a:lnTo>
                    <a:pt x="49" y="151"/>
                  </a:lnTo>
                  <a:lnTo>
                    <a:pt x="68" y="157"/>
                  </a:lnTo>
                  <a:lnTo>
                    <a:pt x="84" y="160"/>
                  </a:lnTo>
                  <a:lnTo>
                    <a:pt x="106" y="162"/>
                  </a:lnTo>
                  <a:lnTo>
                    <a:pt x="105" y="160"/>
                  </a:lnTo>
                  <a:lnTo>
                    <a:pt x="223" y="149"/>
                  </a:lnTo>
                  <a:lnTo>
                    <a:pt x="298" y="0"/>
                  </a:lnTo>
                  <a:lnTo>
                    <a:pt x="191" y="0"/>
                  </a:lnTo>
                </a:path>
              </a:pathLst>
            </a:custGeom>
            <a:solidFill>
              <a:srgbClr val="808080"/>
            </a:solidFill>
            <a:ln w="25400" cap="rnd">
              <a:solidFill>
                <a:srgbClr val="000000"/>
              </a:solidFill>
              <a:round/>
              <a:headEnd/>
              <a:tailEnd/>
            </a:ln>
          </p:spPr>
          <p:txBody>
            <a:bodyPr/>
            <a:lstStyle/>
            <a:p>
              <a:endParaRPr lang="en-GB" dirty="0"/>
            </a:p>
          </p:txBody>
        </p:sp>
        <p:sp>
          <p:nvSpPr>
            <p:cNvPr id="7177" name="Freeform 4"/>
            <p:cNvSpPr>
              <a:spLocks/>
            </p:cNvSpPr>
            <p:nvPr/>
          </p:nvSpPr>
          <p:spPr bwMode="auto">
            <a:xfrm>
              <a:off x="96" y="1568"/>
              <a:ext cx="1672" cy="1654"/>
            </a:xfrm>
            <a:custGeom>
              <a:avLst/>
              <a:gdLst>
                <a:gd name="T0" fmla="*/ 94 w 1672"/>
                <a:gd name="T1" fmla="*/ 6 h 1654"/>
                <a:gd name="T2" fmla="*/ 60 w 1672"/>
                <a:gd name="T3" fmla="*/ 28 h 1654"/>
                <a:gd name="T4" fmla="*/ 18 w 1672"/>
                <a:gd name="T5" fmla="*/ 74 h 1654"/>
                <a:gd name="T6" fmla="*/ 3 w 1672"/>
                <a:gd name="T7" fmla="*/ 121 h 1654"/>
                <a:gd name="T8" fmla="*/ 0 w 1672"/>
                <a:gd name="T9" fmla="*/ 179 h 1654"/>
                <a:gd name="T10" fmla="*/ 7 w 1672"/>
                <a:gd name="T11" fmla="*/ 227 h 1654"/>
                <a:gd name="T12" fmla="*/ 30 w 1672"/>
                <a:gd name="T13" fmla="*/ 304 h 1654"/>
                <a:gd name="T14" fmla="*/ 89 w 1672"/>
                <a:gd name="T15" fmla="*/ 435 h 1654"/>
                <a:gd name="T16" fmla="*/ 160 w 1672"/>
                <a:gd name="T17" fmla="*/ 582 h 1654"/>
                <a:gd name="T18" fmla="*/ 225 w 1672"/>
                <a:gd name="T19" fmla="*/ 733 h 1654"/>
                <a:gd name="T20" fmla="*/ 277 w 1672"/>
                <a:gd name="T21" fmla="*/ 930 h 1654"/>
                <a:gd name="T22" fmla="*/ 306 w 1672"/>
                <a:gd name="T23" fmla="*/ 1168 h 1654"/>
                <a:gd name="T24" fmla="*/ 322 w 1672"/>
                <a:gd name="T25" fmla="*/ 1338 h 1654"/>
                <a:gd name="T26" fmla="*/ 322 w 1672"/>
                <a:gd name="T27" fmla="*/ 1466 h 1654"/>
                <a:gd name="T28" fmla="*/ 302 w 1672"/>
                <a:gd name="T29" fmla="*/ 1562 h 1654"/>
                <a:gd name="T30" fmla="*/ 277 w 1672"/>
                <a:gd name="T31" fmla="*/ 1617 h 1654"/>
                <a:gd name="T32" fmla="*/ 252 w 1672"/>
                <a:gd name="T33" fmla="*/ 1643 h 1654"/>
                <a:gd name="T34" fmla="*/ 390 w 1672"/>
                <a:gd name="T35" fmla="*/ 1639 h 1654"/>
                <a:gd name="T36" fmla="*/ 915 w 1672"/>
                <a:gd name="T37" fmla="*/ 1575 h 1654"/>
                <a:gd name="T38" fmla="*/ 1392 w 1672"/>
                <a:gd name="T39" fmla="*/ 1539 h 1654"/>
                <a:gd name="T40" fmla="*/ 1590 w 1672"/>
                <a:gd name="T41" fmla="*/ 1543 h 1654"/>
                <a:gd name="T42" fmla="*/ 1630 w 1672"/>
                <a:gd name="T43" fmla="*/ 1516 h 1654"/>
                <a:gd name="T44" fmla="*/ 1658 w 1672"/>
                <a:gd name="T45" fmla="*/ 1454 h 1654"/>
                <a:gd name="T46" fmla="*/ 1671 w 1672"/>
                <a:gd name="T47" fmla="*/ 1365 h 1654"/>
                <a:gd name="T48" fmla="*/ 1669 w 1672"/>
                <a:gd name="T49" fmla="*/ 1252 h 1654"/>
                <a:gd name="T50" fmla="*/ 1651 w 1672"/>
                <a:gd name="T51" fmla="*/ 1085 h 1654"/>
                <a:gd name="T52" fmla="*/ 1595 w 1672"/>
                <a:gd name="T53" fmla="*/ 871 h 1654"/>
                <a:gd name="T54" fmla="*/ 1529 w 1672"/>
                <a:gd name="T55" fmla="*/ 678 h 1654"/>
                <a:gd name="T56" fmla="*/ 1453 w 1672"/>
                <a:gd name="T57" fmla="*/ 500 h 1654"/>
                <a:gd name="T58" fmla="*/ 1367 w 1672"/>
                <a:gd name="T59" fmla="*/ 303 h 1654"/>
                <a:gd name="T60" fmla="*/ 1338 w 1672"/>
                <a:gd name="T61" fmla="*/ 216 h 1654"/>
                <a:gd name="T62" fmla="*/ 1335 w 1672"/>
                <a:gd name="T63" fmla="*/ 149 h 1654"/>
                <a:gd name="T64" fmla="*/ 1367 w 1672"/>
                <a:gd name="T65" fmla="*/ 15 h 1654"/>
                <a:gd name="T66" fmla="*/ 106 w 1672"/>
                <a:gd name="T67" fmla="*/ 3 h 16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72"/>
                <a:gd name="T103" fmla="*/ 0 h 1654"/>
                <a:gd name="T104" fmla="*/ 1672 w 1672"/>
                <a:gd name="T105" fmla="*/ 1654 h 16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72" h="1654">
                  <a:moveTo>
                    <a:pt x="106" y="3"/>
                  </a:moveTo>
                  <a:lnTo>
                    <a:pt x="94" y="6"/>
                  </a:lnTo>
                  <a:lnTo>
                    <a:pt x="79" y="13"/>
                  </a:lnTo>
                  <a:lnTo>
                    <a:pt x="60" y="28"/>
                  </a:lnTo>
                  <a:lnTo>
                    <a:pt x="35" y="51"/>
                  </a:lnTo>
                  <a:lnTo>
                    <a:pt x="18" y="74"/>
                  </a:lnTo>
                  <a:lnTo>
                    <a:pt x="7" y="99"/>
                  </a:lnTo>
                  <a:lnTo>
                    <a:pt x="3" y="121"/>
                  </a:lnTo>
                  <a:lnTo>
                    <a:pt x="0" y="150"/>
                  </a:lnTo>
                  <a:lnTo>
                    <a:pt x="0" y="179"/>
                  </a:lnTo>
                  <a:lnTo>
                    <a:pt x="4" y="202"/>
                  </a:lnTo>
                  <a:lnTo>
                    <a:pt x="7" y="227"/>
                  </a:lnTo>
                  <a:lnTo>
                    <a:pt x="13" y="248"/>
                  </a:lnTo>
                  <a:lnTo>
                    <a:pt x="30" y="304"/>
                  </a:lnTo>
                  <a:lnTo>
                    <a:pt x="53" y="367"/>
                  </a:lnTo>
                  <a:lnTo>
                    <a:pt x="89" y="435"/>
                  </a:lnTo>
                  <a:lnTo>
                    <a:pt x="125" y="514"/>
                  </a:lnTo>
                  <a:lnTo>
                    <a:pt x="160" y="582"/>
                  </a:lnTo>
                  <a:lnTo>
                    <a:pt x="190" y="651"/>
                  </a:lnTo>
                  <a:lnTo>
                    <a:pt x="225" y="733"/>
                  </a:lnTo>
                  <a:lnTo>
                    <a:pt x="256" y="839"/>
                  </a:lnTo>
                  <a:lnTo>
                    <a:pt x="277" y="930"/>
                  </a:lnTo>
                  <a:lnTo>
                    <a:pt x="297" y="1044"/>
                  </a:lnTo>
                  <a:lnTo>
                    <a:pt x="306" y="1168"/>
                  </a:lnTo>
                  <a:lnTo>
                    <a:pt x="322" y="1277"/>
                  </a:lnTo>
                  <a:lnTo>
                    <a:pt x="322" y="1338"/>
                  </a:lnTo>
                  <a:lnTo>
                    <a:pt x="322" y="1415"/>
                  </a:lnTo>
                  <a:lnTo>
                    <a:pt x="322" y="1466"/>
                  </a:lnTo>
                  <a:lnTo>
                    <a:pt x="318" y="1513"/>
                  </a:lnTo>
                  <a:lnTo>
                    <a:pt x="302" y="1562"/>
                  </a:lnTo>
                  <a:lnTo>
                    <a:pt x="290" y="1591"/>
                  </a:lnTo>
                  <a:lnTo>
                    <a:pt x="277" y="1617"/>
                  </a:lnTo>
                  <a:lnTo>
                    <a:pt x="262" y="1633"/>
                  </a:lnTo>
                  <a:lnTo>
                    <a:pt x="252" y="1643"/>
                  </a:lnTo>
                  <a:lnTo>
                    <a:pt x="241" y="1653"/>
                  </a:lnTo>
                  <a:lnTo>
                    <a:pt x="390" y="1639"/>
                  </a:lnTo>
                  <a:lnTo>
                    <a:pt x="677" y="1603"/>
                  </a:lnTo>
                  <a:lnTo>
                    <a:pt x="915" y="1575"/>
                  </a:lnTo>
                  <a:lnTo>
                    <a:pt x="1189" y="1548"/>
                  </a:lnTo>
                  <a:lnTo>
                    <a:pt x="1392" y="1539"/>
                  </a:lnTo>
                  <a:lnTo>
                    <a:pt x="1549" y="1543"/>
                  </a:lnTo>
                  <a:lnTo>
                    <a:pt x="1590" y="1543"/>
                  </a:lnTo>
                  <a:lnTo>
                    <a:pt x="1615" y="1539"/>
                  </a:lnTo>
                  <a:lnTo>
                    <a:pt x="1630" y="1516"/>
                  </a:lnTo>
                  <a:lnTo>
                    <a:pt x="1645" y="1491"/>
                  </a:lnTo>
                  <a:lnTo>
                    <a:pt x="1658" y="1454"/>
                  </a:lnTo>
                  <a:lnTo>
                    <a:pt x="1666" y="1409"/>
                  </a:lnTo>
                  <a:lnTo>
                    <a:pt x="1671" y="1365"/>
                  </a:lnTo>
                  <a:lnTo>
                    <a:pt x="1671" y="1302"/>
                  </a:lnTo>
                  <a:lnTo>
                    <a:pt x="1669" y="1252"/>
                  </a:lnTo>
                  <a:lnTo>
                    <a:pt x="1666" y="1172"/>
                  </a:lnTo>
                  <a:lnTo>
                    <a:pt x="1651" y="1085"/>
                  </a:lnTo>
                  <a:lnTo>
                    <a:pt x="1625" y="973"/>
                  </a:lnTo>
                  <a:lnTo>
                    <a:pt x="1595" y="871"/>
                  </a:lnTo>
                  <a:lnTo>
                    <a:pt x="1570" y="779"/>
                  </a:lnTo>
                  <a:lnTo>
                    <a:pt x="1529" y="678"/>
                  </a:lnTo>
                  <a:lnTo>
                    <a:pt x="1488" y="587"/>
                  </a:lnTo>
                  <a:lnTo>
                    <a:pt x="1453" y="500"/>
                  </a:lnTo>
                  <a:lnTo>
                    <a:pt x="1398" y="376"/>
                  </a:lnTo>
                  <a:lnTo>
                    <a:pt x="1367" y="303"/>
                  </a:lnTo>
                  <a:lnTo>
                    <a:pt x="1349" y="254"/>
                  </a:lnTo>
                  <a:lnTo>
                    <a:pt x="1338" y="216"/>
                  </a:lnTo>
                  <a:lnTo>
                    <a:pt x="1335" y="180"/>
                  </a:lnTo>
                  <a:lnTo>
                    <a:pt x="1335" y="149"/>
                  </a:lnTo>
                  <a:lnTo>
                    <a:pt x="1357" y="38"/>
                  </a:lnTo>
                  <a:lnTo>
                    <a:pt x="1367" y="15"/>
                  </a:lnTo>
                  <a:lnTo>
                    <a:pt x="122" y="0"/>
                  </a:lnTo>
                  <a:lnTo>
                    <a:pt x="106" y="3"/>
                  </a:lnTo>
                </a:path>
              </a:pathLst>
            </a:custGeom>
            <a:solidFill>
              <a:srgbClr val="F6E9B4"/>
            </a:solidFill>
            <a:ln w="25400" cap="rnd">
              <a:solidFill>
                <a:srgbClr val="000000"/>
              </a:solidFill>
              <a:round/>
              <a:headEnd/>
              <a:tailEnd/>
            </a:ln>
          </p:spPr>
          <p:txBody>
            <a:bodyPr/>
            <a:lstStyle/>
            <a:p>
              <a:endParaRPr lang="en-GB" dirty="0"/>
            </a:p>
          </p:txBody>
        </p:sp>
        <p:sp>
          <p:nvSpPr>
            <p:cNvPr id="7178" name="Freeform 5"/>
            <p:cNvSpPr>
              <a:spLocks/>
            </p:cNvSpPr>
            <p:nvPr/>
          </p:nvSpPr>
          <p:spPr bwMode="auto">
            <a:xfrm>
              <a:off x="185" y="1644"/>
              <a:ext cx="137" cy="109"/>
            </a:xfrm>
            <a:custGeom>
              <a:avLst/>
              <a:gdLst>
                <a:gd name="T0" fmla="*/ 136 w 137"/>
                <a:gd name="T1" fmla="*/ 7 h 109"/>
                <a:gd name="T2" fmla="*/ 101 w 137"/>
                <a:gd name="T3" fmla="*/ 99 h 109"/>
                <a:gd name="T4" fmla="*/ 66 w 137"/>
                <a:gd name="T5" fmla="*/ 108 h 109"/>
                <a:gd name="T6" fmla="*/ 48 w 137"/>
                <a:gd name="T7" fmla="*/ 106 h 109"/>
                <a:gd name="T8" fmla="*/ 31 w 137"/>
                <a:gd name="T9" fmla="*/ 100 h 109"/>
                <a:gd name="T10" fmla="*/ 17 w 137"/>
                <a:gd name="T11" fmla="*/ 90 h 109"/>
                <a:gd name="T12" fmla="*/ 7 w 137"/>
                <a:gd name="T13" fmla="*/ 79 h 109"/>
                <a:gd name="T14" fmla="*/ 2 w 137"/>
                <a:gd name="T15" fmla="*/ 65 h 109"/>
                <a:gd name="T16" fmla="*/ 0 w 137"/>
                <a:gd name="T17" fmla="*/ 53 h 109"/>
                <a:gd name="T18" fmla="*/ 0 w 137"/>
                <a:gd name="T19" fmla="*/ 37 h 109"/>
                <a:gd name="T20" fmla="*/ 5 w 137"/>
                <a:gd name="T21" fmla="*/ 26 h 109"/>
                <a:gd name="T22" fmla="*/ 16 w 137"/>
                <a:gd name="T23" fmla="*/ 16 h 109"/>
                <a:gd name="T24" fmla="*/ 28 w 137"/>
                <a:gd name="T25" fmla="*/ 9 h 109"/>
                <a:gd name="T26" fmla="*/ 44 w 137"/>
                <a:gd name="T27" fmla="*/ 5 h 109"/>
                <a:gd name="T28" fmla="*/ 55 w 137"/>
                <a:gd name="T29" fmla="*/ 3 h 109"/>
                <a:gd name="T30" fmla="*/ 70 w 137"/>
                <a:gd name="T31" fmla="*/ 0 h 109"/>
                <a:gd name="T32" fmla="*/ 81 w 137"/>
                <a:gd name="T33" fmla="*/ 0 h 109"/>
                <a:gd name="T34" fmla="*/ 96 w 137"/>
                <a:gd name="T35" fmla="*/ 0 h 109"/>
                <a:gd name="T36" fmla="*/ 136 w 137"/>
                <a:gd name="T37" fmla="*/ 7 h 1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7"/>
                <a:gd name="T58" fmla="*/ 0 h 109"/>
                <a:gd name="T59" fmla="*/ 137 w 137"/>
                <a:gd name="T60" fmla="*/ 109 h 10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7" h="109">
                  <a:moveTo>
                    <a:pt x="136" y="7"/>
                  </a:moveTo>
                  <a:lnTo>
                    <a:pt x="101" y="99"/>
                  </a:lnTo>
                  <a:lnTo>
                    <a:pt x="66" y="108"/>
                  </a:lnTo>
                  <a:lnTo>
                    <a:pt x="48" y="106"/>
                  </a:lnTo>
                  <a:lnTo>
                    <a:pt x="31" y="100"/>
                  </a:lnTo>
                  <a:lnTo>
                    <a:pt x="17" y="90"/>
                  </a:lnTo>
                  <a:lnTo>
                    <a:pt x="7" y="79"/>
                  </a:lnTo>
                  <a:lnTo>
                    <a:pt x="2" y="65"/>
                  </a:lnTo>
                  <a:lnTo>
                    <a:pt x="0" y="53"/>
                  </a:lnTo>
                  <a:lnTo>
                    <a:pt x="0" y="37"/>
                  </a:lnTo>
                  <a:lnTo>
                    <a:pt x="5" y="26"/>
                  </a:lnTo>
                  <a:lnTo>
                    <a:pt x="16" y="16"/>
                  </a:lnTo>
                  <a:lnTo>
                    <a:pt x="28" y="9"/>
                  </a:lnTo>
                  <a:lnTo>
                    <a:pt x="44" y="5"/>
                  </a:lnTo>
                  <a:lnTo>
                    <a:pt x="55" y="3"/>
                  </a:lnTo>
                  <a:lnTo>
                    <a:pt x="70" y="0"/>
                  </a:lnTo>
                  <a:lnTo>
                    <a:pt x="81" y="0"/>
                  </a:lnTo>
                  <a:lnTo>
                    <a:pt x="96" y="0"/>
                  </a:lnTo>
                  <a:lnTo>
                    <a:pt x="136" y="7"/>
                  </a:lnTo>
                </a:path>
              </a:pathLst>
            </a:custGeom>
            <a:solidFill>
              <a:srgbClr val="808080"/>
            </a:solidFill>
            <a:ln w="25400" cap="rnd">
              <a:solidFill>
                <a:srgbClr val="000000"/>
              </a:solidFill>
              <a:round/>
              <a:headEnd/>
              <a:tailEnd/>
            </a:ln>
          </p:spPr>
          <p:txBody>
            <a:bodyPr/>
            <a:lstStyle/>
            <a:p>
              <a:endParaRPr lang="en-GB" dirty="0"/>
            </a:p>
          </p:txBody>
        </p:sp>
        <p:sp>
          <p:nvSpPr>
            <p:cNvPr id="7179" name="Freeform 6"/>
            <p:cNvSpPr>
              <a:spLocks/>
            </p:cNvSpPr>
            <p:nvPr/>
          </p:nvSpPr>
          <p:spPr bwMode="auto">
            <a:xfrm>
              <a:off x="237" y="1638"/>
              <a:ext cx="97" cy="89"/>
            </a:xfrm>
            <a:custGeom>
              <a:avLst/>
              <a:gdLst>
                <a:gd name="T0" fmla="*/ 0 w 97"/>
                <a:gd name="T1" fmla="*/ 10 h 89"/>
                <a:gd name="T2" fmla="*/ 18 w 97"/>
                <a:gd name="T3" fmla="*/ 22 h 89"/>
                <a:gd name="T4" fmla="*/ 27 w 97"/>
                <a:gd name="T5" fmla="*/ 33 h 89"/>
                <a:gd name="T6" fmla="*/ 31 w 97"/>
                <a:gd name="T7" fmla="*/ 45 h 89"/>
                <a:gd name="T8" fmla="*/ 32 w 97"/>
                <a:gd name="T9" fmla="*/ 61 h 89"/>
                <a:gd name="T10" fmla="*/ 28 w 97"/>
                <a:gd name="T11" fmla="*/ 75 h 89"/>
                <a:gd name="T12" fmla="*/ 18 w 97"/>
                <a:gd name="T13" fmla="*/ 88 h 89"/>
                <a:gd name="T14" fmla="*/ 96 w 97"/>
                <a:gd name="T15" fmla="*/ 73 h 89"/>
                <a:gd name="T16" fmla="*/ 90 w 97"/>
                <a:gd name="T17" fmla="*/ 0 h 89"/>
                <a:gd name="T18" fmla="*/ 0 w 97"/>
                <a:gd name="T19" fmla="*/ 10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7"/>
                <a:gd name="T31" fmla="*/ 0 h 89"/>
                <a:gd name="T32" fmla="*/ 97 w 97"/>
                <a:gd name="T33" fmla="*/ 89 h 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7" h="89">
                  <a:moveTo>
                    <a:pt x="0" y="10"/>
                  </a:moveTo>
                  <a:lnTo>
                    <a:pt x="18" y="22"/>
                  </a:lnTo>
                  <a:lnTo>
                    <a:pt x="27" y="33"/>
                  </a:lnTo>
                  <a:lnTo>
                    <a:pt x="31" y="45"/>
                  </a:lnTo>
                  <a:lnTo>
                    <a:pt x="32" y="61"/>
                  </a:lnTo>
                  <a:lnTo>
                    <a:pt x="28" y="75"/>
                  </a:lnTo>
                  <a:lnTo>
                    <a:pt x="18" y="88"/>
                  </a:lnTo>
                  <a:lnTo>
                    <a:pt x="96" y="73"/>
                  </a:lnTo>
                  <a:lnTo>
                    <a:pt x="90" y="0"/>
                  </a:lnTo>
                  <a:lnTo>
                    <a:pt x="0" y="10"/>
                  </a:lnTo>
                </a:path>
              </a:pathLst>
            </a:custGeom>
            <a:solidFill>
              <a:srgbClr val="000000"/>
            </a:solidFill>
            <a:ln w="25400" cap="rnd">
              <a:solidFill>
                <a:srgbClr val="000000"/>
              </a:solidFill>
              <a:round/>
              <a:headEnd/>
              <a:tailEnd/>
            </a:ln>
          </p:spPr>
          <p:txBody>
            <a:bodyPr/>
            <a:lstStyle/>
            <a:p>
              <a:endParaRPr lang="en-GB" dirty="0"/>
            </a:p>
          </p:txBody>
        </p:sp>
        <p:sp>
          <p:nvSpPr>
            <p:cNvPr id="7180" name="Freeform 7"/>
            <p:cNvSpPr>
              <a:spLocks/>
            </p:cNvSpPr>
            <p:nvPr/>
          </p:nvSpPr>
          <p:spPr bwMode="auto">
            <a:xfrm>
              <a:off x="210" y="1569"/>
              <a:ext cx="1400" cy="184"/>
            </a:xfrm>
            <a:custGeom>
              <a:avLst/>
              <a:gdLst>
                <a:gd name="T0" fmla="*/ 1324 w 1400"/>
                <a:gd name="T1" fmla="*/ 14 h 184"/>
                <a:gd name="T2" fmla="*/ 0 w 1400"/>
                <a:gd name="T3" fmla="*/ 0 h 184"/>
                <a:gd name="T4" fmla="*/ 37 w 1400"/>
                <a:gd name="T5" fmla="*/ 5 h 184"/>
                <a:gd name="T6" fmla="*/ 50 w 1400"/>
                <a:gd name="T7" fmla="*/ 9 h 184"/>
                <a:gd name="T8" fmla="*/ 65 w 1400"/>
                <a:gd name="T9" fmla="*/ 14 h 184"/>
                <a:gd name="T10" fmla="*/ 75 w 1400"/>
                <a:gd name="T11" fmla="*/ 23 h 184"/>
                <a:gd name="T12" fmla="*/ 85 w 1400"/>
                <a:gd name="T13" fmla="*/ 35 h 184"/>
                <a:gd name="T14" fmla="*/ 91 w 1400"/>
                <a:gd name="T15" fmla="*/ 50 h 184"/>
                <a:gd name="T16" fmla="*/ 94 w 1400"/>
                <a:gd name="T17" fmla="*/ 65 h 184"/>
                <a:gd name="T18" fmla="*/ 95 w 1400"/>
                <a:gd name="T19" fmla="*/ 80 h 184"/>
                <a:gd name="T20" fmla="*/ 96 w 1400"/>
                <a:gd name="T21" fmla="*/ 93 h 184"/>
                <a:gd name="T22" fmla="*/ 94 w 1400"/>
                <a:gd name="T23" fmla="*/ 112 h 184"/>
                <a:gd name="T24" fmla="*/ 91 w 1400"/>
                <a:gd name="T25" fmla="*/ 130 h 184"/>
                <a:gd name="T26" fmla="*/ 81 w 1400"/>
                <a:gd name="T27" fmla="*/ 146 h 184"/>
                <a:gd name="T28" fmla="*/ 66 w 1400"/>
                <a:gd name="T29" fmla="*/ 162 h 184"/>
                <a:gd name="T30" fmla="*/ 49 w 1400"/>
                <a:gd name="T31" fmla="*/ 173 h 184"/>
                <a:gd name="T32" fmla="*/ 34 w 1400"/>
                <a:gd name="T33" fmla="*/ 183 h 184"/>
                <a:gd name="T34" fmla="*/ 122 w 1400"/>
                <a:gd name="T35" fmla="*/ 174 h 184"/>
                <a:gd name="T36" fmla="*/ 218 w 1400"/>
                <a:gd name="T37" fmla="*/ 160 h 184"/>
                <a:gd name="T38" fmla="*/ 371 w 1400"/>
                <a:gd name="T39" fmla="*/ 151 h 184"/>
                <a:gd name="T40" fmla="*/ 498 w 1400"/>
                <a:gd name="T41" fmla="*/ 142 h 184"/>
                <a:gd name="T42" fmla="*/ 649 w 1400"/>
                <a:gd name="T43" fmla="*/ 142 h 184"/>
                <a:gd name="T44" fmla="*/ 817 w 1400"/>
                <a:gd name="T45" fmla="*/ 146 h 184"/>
                <a:gd name="T46" fmla="*/ 1024 w 1400"/>
                <a:gd name="T47" fmla="*/ 151 h 184"/>
                <a:gd name="T48" fmla="*/ 1223 w 1400"/>
                <a:gd name="T49" fmla="*/ 165 h 184"/>
                <a:gd name="T50" fmla="*/ 1304 w 1400"/>
                <a:gd name="T51" fmla="*/ 178 h 184"/>
                <a:gd name="T52" fmla="*/ 1326 w 1400"/>
                <a:gd name="T53" fmla="*/ 181 h 184"/>
                <a:gd name="T54" fmla="*/ 1352 w 1400"/>
                <a:gd name="T55" fmla="*/ 182 h 184"/>
                <a:gd name="T56" fmla="*/ 1369 w 1400"/>
                <a:gd name="T57" fmla="*/ 178 h 184"/>
                <a:gd name="T58" fmla="*/ 1385 w 1400"/>
                <a:gd name="T59" fmla="*/ 165 h 184"/>
                <a:gd name="T60" fmla="*/ 1394 w 1400"/>
                <a:gd name="T61" fmla="*/ 148 h 184"/>
                <a:gd name="T62" fmla="*/ 1398 w 1400"/>
                <a:gd name="T63" fmla="*/ 133 h 184"/>
                <a:gd name="T64" fmla="*/ 1399 w 1400"/>
                <a:gd name="T65" fmla="*/ 117 h 184"/>
                <a:gd name="T66" fmla="*/ 1396 w 1400"/>
                <a:gd name="T67" fmla="*/ 88 h 184"/>
                <a:gd name="T68" fmla="*/ 1389 w 1400"/>
                <a:gd name="T69" fmla="*/ 70 h 184"/>
                <a:gd name="T70" fmla="*/ 1379 w 1400"/>
                <a:gd name="T71" fmla="*/ 51 h 184"/>
                <a:gd name="T72" fmla="*/ 1369 w 1400"/>
                <a:gd name="T73" fmla="*/ 39 h 184"/>
                <a:gd name="T74" fmla="*/ 1358 w 1400"/>
                <a:gd name="T75" fmla="*/ 29 h 184"/>
                <a:gd name="T76" fmla="*/ 1342 w 1400"/>
                <a:gd name="T77" fmla="*/ 19 h 184"/>
                <a:gd name="T78" fmla="*/ 1324 w 1400"/>
                <a:gd name="T79" fmla="*/ 14 h 18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00"/>
                <a:gd name="T121" fmla="*/ 0 h 184"/>
                <a:gd name="T122" fmla="*/ 1400 w 1400"/>
                <a:gd name="T123" fmla="*/ 184 h 18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00" h="184">
                  <a:moveTo>
                    <a:pt x="1324" y="14"/>
                  </a:moveTo>
                  <a:lnTo>
                    <a:pt x="0" y="0"/>
                  </a:lnTo>
                  <a:lnTo>
                    <a:pt x="37" y="5"/>
                  </a:lnTo>
                  <a:lnTo>
                    <a:pt x="50" y="9"/>
                  </a:lnTo>
                  <a:lnTo>
                    <a:pt x="65" y="14"/>
                  </a:lnTo>
                  <a:lnTo>
                    <a:pt x="75" y="23"/>
                  </a:lnTo>
                  <a:lnTo>
                    <a:pt x="85" y="35"/>
                  </a:lnTo>
                  <a:lnTo>
                    <a:pt x="91" y="50"/>
                  </a:lnTo>
                  <a:lnTo>
                    <a:pt x="94" y="65"/>
                  </a:lnTo>
                  <a:lnTo>
                    <a:pt x="95" y="80"/>
                  </a:lnTo>
                  <a:lnTo>
                    <a:pt x="96" y="93"/>
                  </a:lnTo>
                  <a:lnTo>
                    <a:pt x="94" y="112"/>
                  </a:lnTo>
                  <a:lnTo>
                    <a:pt x="91" y="130"/>
                  </a:lnTo>
                  <a:lnTo>
                    <a:pt x="81" y="146"/>
                  </a:lnTo>
                  <a:lnTo>
                    <a:pt x="66" y="162"/>
                  </a:lnTo>
                  <a:lnTo>
                    <a:pt x="49" y="173"/>
                  </a:lnTo>
                  <a:lnTo>
                    <a:pt x="34" y="183"/>
                  </a:lnTo>
                  <a:lnTo>
                    <a:pt x="122" y="174"/>
                  </a:lnTo>
                  <a:lnTo>
                    <a:pt x="218" y="160"/>
                  </a:lnTo>
                  <a:lnTo>
                    <a:pt x="371" y="151"/>
                  </a:lnTo>
                  <a:lnTo>
                    <a:pt x="498" y="142"/>
                  </a:lnTo>
                  <a:lnTo>
                    <a:pt x="649" y="142"/>
                  </a:lnTo>
                  <a:lnTo>
                    <a:pt x="817" y="146"/>
                  </a:lnTo>
                  <a:lnTo>
                    <a:pt x="1024" y="151"/>
                  </a:lnTo>
                  <a:lnTo>
                    <a:pt x="1223" y="165"/>
                  </a:lnTo>
                  <a:lnTo>
                    <a:pt x="1304" y="178"/>
                  </a:lnTo>
                  <a:lnTo>
                    <a:pt x="1326" y="181"/>
                  </a:lnTo>
                  <a:lnTo>
                    <a:pt x="1352" y="182"/>
                  </a:lnTo>
                  <a:lnTo>
                    <a:pt x="1369" y="178"/>
                  </a:lnTo>
                  <a:lnTo>
                    <a:pt x="1385" y="165"/>
                  </a:lnTo>
                  <a:lnTo>
                    <a:pt x="1394" y="148"/>
                  </a:lnTo>
                  <a:lnTo>
                    <a:pt x="1398" y="133"/>
                  </a:lnTo>
                  <a:lnTo>
                    <a:pt x="1399" y="117"/>
                  </a:lnTo>
                  <a:lnTo>
                    <a:pt x="1396" y="88"/>
                  </a:lnTo>
                  <a:lnTo>
                    <a:pt x="1389" y="70"/>
                  </a:lnTo>
                  <a:lnTo>
                    <a:pt x="1379" y="51"/>
                  </a:lnTo>
                  <a:lnTo>
                    <a:pt x="1369" y="39"/>
                  </a:lnTo>
                  <a:lnTo>
                    <a:pt x="1358" y="29"/>
                  </a:lnTo>
                  <a:lnTo>
                    <a:pt x="1342" y="19"/>
                  </a:lnTo>
                  <a:lnTo>
                    <a:pt x="1324" y="14"/>
                  </a:lnTo>
                </a:path>
              </a:pathLst>
            </a:custGeom>
            <a:solidFill>
              <a:srgbClr val="F6E9B4"/>
            </a:solidFill>
            <a:ln w="25400" cap="rnd">
              <a:solidFill>
                <a:srgbClr val="000000"/>
              </a:solidFill>
              <a:round/>
              <a:headEnd/>
              <a:tailEnd/>
            </a:ln>
          </p:spPr>
          <p:txBody>
            <a:bodyPr/>
            <a:lstStyle/>
            <a:p>
              <a:endParaRPr lang="en-GB" dirty="0"/>
            </a:p>
          </p:txBody>
        </p:sp>
        <p:sp>
          <p:nvSpPr>
            <p:cNvPr id="7181" name="Line 8"/>
            <p:cNvSpPr>
              <a:spLocks noChangeShapeType="1"/>
            </p:cNvSpPr>
            <p:nvPr/>
          </p:nvSpPr>
          <p:spPr bwMode="auto">
            <a:xfrm flipV="1">
              <a:off x="1544" y="1480"/>
              <a:ext cx="896" cy="1024"/>
            </a:xfrm>
            <a:prstGeom prst="line">
              <a:avLst/>
            </a:prstGeom>
            <a:noFill/>
            <a:ln w="57150">
              <a:solidFill>
                <a:schemeClr val="tx2"/>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GB" dirty="0"/>
            </a:p>
          </p:txBody>
        </p:sp>
        <p:sp>
          <p:nvSpPr>
            <p:cNvPr id="7182" name="Line 9"/>
            <p:cNvSpPr>
              <a:spLocks noChangeShapeType="1"/>
            </p:cNvSpPr>
            <p:nvPr/>
          </p:nvSpPr>
          <p:spPr bwMode="auto">
            <a:xfrm flipV="1">
              <a:off x="1544" y="2200"/>
              <a:ext cx="848" cy="256"/>
            </a:xfrm>
            <a:prstGeom prst="line">
              <a:avLst/>
            </a:prstGeom>
            <a:noFill/>
            <a:ln w="57150">
              <a:solidFill>
                <a:schemeClr val="tx2"/>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GB" dirty="0"/>
            </a:p>
          </p:txBody>
        </p:sp>
        <p:sp>
          <p:nvSpPr>
            <p:cNvPr id="7183" name="Line 10"/>
            <p:cNvSpPr>
              <a:spLocks noChangeShapeType="1"/>
            </p:cNvSpPr>
            <p:nvPr/>
          </p:nvSpPr>
          <p:spPr bwMode="auto">
            <a:xfrm>
              <a:off x="1544" y="2456"/>
              <a:ext cx="896" cy="320"/>
            </a:xfrm>
            <a:prstGeom prst="line">
              <a:avLst/>
            </a:prstGeom>
            <a:noFill/>
            <a:ln w="57150">
              <a:solidFill>
                <a:schemeClr val="tx2"/>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GB" dirty="0"/>
            </a:p>
          </p:txBody>
        </p:sp>
        <p:sp>
          <p:nvSpPr>
            <p:cNvPr id="7184" name="Line 11"/>
            <p:cNvSpPr>
              <a:spLocks noChangeShapeType="1"/>
            </p:cNvSpPr>
            <p:nvPr/>
          </p:nvSpPr>
          <p:spPr bwMode="auto">
            <a:xfrm>
              <a:off x="1592" y="2456"/>
              <a:ext cx="896" cy="1040"/>
            </a:xfrm>
            <a:prstGeom prst="line">
              <a:avLst/>
            </a:prstGeom>
            <a:noFill/>
            <a:ln w="57150">
              <a:solidFill>
                <a:schemeClr val="tx2"/>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GB" dirty="0"/>
            </a:p>
          </p:txBody>
        </p:sp>
        <p:sp>
          <p:nvSpPr>
            <p:cNvPr id="7185" name="AutoShape 12"/>
            <p:cNvSpPr>
              <a:spLocks noChangeArrowheads="1"/>
            </p:cNvSpPr>
            <p:nvPr/>
          </p:nvSpPr>
          <p:spPr bwMode="auto">
            <a:xfrm>
              <a:off x="1492" y="2356"/>
              <a:ext cx="232" cy="184"/>
            </a:xfrm>
            <a:prstGeom prst="star16">
              <a:avLst>
                <a:gd name="adj" fmla="val 37500"/>
              </a:avLst>
            </a:prstGeom>
            <a:solidFill>
              <a:srgbClr val="F57B49"/>
            </a:solidFill>
            <a:ln w="12700">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graphicFrame>
          <p:nvGraphicFramePr>
            <p:cNvPr id="7186" name="Object 2"/>
            <p:cNvGraphicFramePr>
              <a:graphicFrameLocks/>
            </p:cNvGraphicFramePr>
            <p:nvPr/>
          </p:nvGraphicFramePr>
          <p:xfrm>
            <a:off x="411" y="1968"/>
            <a:ext cx="1062" cy="710"/>
          </p:xfrm>
          <a:graphic>
            <a:graphicData uri="http://schemas.openxmlformats.org/presentationml/2006/ole">
              <mc:AlternateContent xmlns:mc="http://schemas.openxmlformats.org/markup-compatibility/2006">
                <mc:Choice xmlns:v="urn:schemas-microsoft-com:vml" Requires="v">
                  <p:oleObj spid="_x0000_s7340" name="WordArt 2.0" r:id="rId4" imgW="6098809" imgH="4066341" progId="">
                    <p:embed/>
                  </p:oleObj>
                </mc:Choice>
                <mc:Fallback>
                  <p:oleObj name="WordArt 2.0" r:id="rId4" imgW="6098809" imgH="4066341" progId="">
                    <p:embed/>
                    <p:pic>
                      <p:nvPicPr>
                        <p:cNvPr id="0" name="Picture 2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 y="1968"/>
                          <a:ext cx="1062" cy="7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7171" name="Rectangle 14"/>
          <p:cNvSpPr>
            <a:spLocks noChangeArrowheads="1"/>
          </p:cNvSpPr>
          <p:nvPr/>
        </p:nvSpPr>
        <p:spPr bwMode="auto">
          <a:xfrm>
            <a:off x="3951288" y="5345113"/>
            <a:ext cx="4626267" cy="11054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200" b="1" dirty="0"/>
              <a:t>Improve performance evaluation </a:t>
            </a:r>
            <a:br>
              <a:rPr lang="en-US" altLang="en-US" sz="2200" b="1" dirty="0"/>
            </a:br>
            <a:r>
              <a:rPr lang="en-US" altLang="en-US" sz="2200" b="1" dirty="0"/>
              <a:t>and helps managers focus on </a:t>
            </a:r>
            <a:br>
              <a:rPr lang="en-US" altLang="en-US" sz="2200" b="1" dirty="0"/>
            </a:br>
            <a:r>
              <a:rPr lang="en-US" altLang="en-US" sz="2200" b="1" dirty="0"/>
              <a:t>problem areas.</a:t>
            </a:r>
          </a:p>
        </p:txBody>
      </p:sp>
      <p:sp>
        <p:nvSpPr>
          <p:cNvPr id="7172" name="Rectangle 15"/>
          <p:cNvSpPr>
            <a:spLocks noChangeArrowheads="1"/>
          </p:cNvSpPr>
          <p:nvPr/>
        </p:nvSpPr>
        <p:spPr bwMode="auto">
          <a:xfrm>
            <a:off x="3982201" y="2842545"/>
            <a:ext cx="4735512" cy="14439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200" b="1" dirty="0"/>
              <a:t>May be prepared for several activity levels in the relevant range to provide a “what-if” look at operations.</a:t>
            </a:r>
          </a:p>
        </p:txBody>
      </p:sp>
      <p:sp>
        <p:nvSpPr>
          <p:cNvPr id="7173" name="Rectangle 16"/>
          <p:cNvSpPr>
            <a:spLocks noChangeArrowheads="1"/>
          </p:cNvSpPr>
          <p:nvPr/>
        </p:nvSpPr>
        <p:spPr bwMode="auto">
          <a:xfrm>
            <a:off x="3951288" y="1655763"/>
            <a:ext cx="4552950" cy="1104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200" b="1" dirty="0"/>
              <a:t>Show revenues and expenses</a:t>
            </a:r>
            <a:br>
              <a:rPr lang="en-US" altLang="en-US" sz="2200" b="1" dirty="0"/>
            </a:br>
            <a:r>
              <a:rPr lang="en-US" altLang="en-US" sz="2200" b="1" dirty="0"/>
              <a:t>that should have occurred at the</a:t>
            </a:r>
            <a:br>
              <a:rPr lang="en-US" altLang="en-US" sz="2200" b="1" dirty="0"/>
            </a:br>
            <a:r>
              <a:rPr lang="en-US" altLang="en-US" sz="2200" b="1" u="sng" dirty="0"/>
              <a:t>actual level of activity</a:t>
            </a:r>
            <a:r>
              <a:rPr lang="en-US" altLang="en-US" sz="2200" b="1" dirty="0"/>
              <a:t>. </a:t>
            </a:r>
          </a:p>
        </p:txBody>
      </p:sp>
      <p:sp>
        <p:nvSpPr>
          <p:cNvPr id="7174" name="Rectangle 17"/>
          <p:cNvSpPr>
            <a:spLocks noChangeArrowheads="1"/>
          </p:cNvSpPr>
          <p:nvPr/>
        </p:nvSpPr>
        <p:spPr bwMode="auto">
          <a:xfrm>
            <a:off x="4007603" y="4578236"/>
            <a:ext cx="4440319" cy="766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200" b="1" dirty="0"/>
              <a:t>Provides an “apples to apples” </a:t>
            </a:r>
          </a:p>
          <a:p>
            <a:pPr eaLnBrk="1" hangingPunct="1"/>
            <a:r>
              <a:rPr lang="en-US" altLang="en-US" sz="2200" b="1" dirty="0"/>
              <a:t>comparison.</a:t>
            </a:r>
          </a:p>
        </p:txBody>
      </p:sp>
      <p:sp>
        <p:nvSpPr>
          <p:cNvPr id="7175" name="Rectangle 4"/>
          <p:cNvSpPr>
            <a:spLocks noGrp="1" noChangeArrowheads="1"/>
          </p:cNvSpPr>
          <p:nvPr>
            <p:ph type="title"/>
          </p:nvPr>
        </p:nvSpPr>
        <p:spPr>
          <a:xfrm>
            <a:off x="269875" y="274638"/>
            <a:ext cx="8534400" cy="1143000"/>
          </a:xfrm>
        </p:spPr>
        <p:txBody>
          <a:bodyPr/>
          <a:lstStyle/>
          <a:p>
            <a:r>
              <a:rPr lang="en-US" altLang="en-US" b="1" dirty="0"/>
              <a:t>Purpose of Flexible Budgets</a:t>
            </a:r>
          </a:p>
        </p:txBody>
      </p:sp>
      <p:sp>
        <p:nvSpPr>
          <p:cNvPr id="22" name="Rectangle 21">
            <a:extLst>
              <a:ext uri="{FF2B5EF4-FFF2-40B4-BE49-F238E27FC236}">
                <a16:creationId xmlns:a16="http://schemas.microsoft.com/office/drawing/2014/main" id="{31E4FBB5-7F45-7944-A435-A5223A861DC5}"/>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23" name="Slide Number Placeholder 7">
            <a:extLst>
              <a:ext uri="{FF2B5EF4-FFF2-40B4-BE49-F238E27FC236}">
                <a16:creationId xmlns:a16="http://schemas.microsoft.com/office/drawing/2014/main" id="{06F36BD9-AA07-5544-BA5E-806AB298679D}"/>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5</a:t>
            </a:fld>
            <a:endParaRPr lang="en-US" dirty="0">
              <a:solidFill>
                <a:schemeClr val="tx1">
                  <a:lumMod val="50000"/>
                  <a:lumOff val="50000"/>
                </a:schemeClr>
              </a:solidFill>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73"/>
                                        </p:tgtEl>
                                        <p:attrNameLst>
                                          <p:attrName>style.visibility</p:attrName>
                                        </p:attrNameLst>
                                      </p:cBhvr>
                                      <p:to>
                                        <p:strVal val="visible"/>
                                      </p:to>
                                    </p:set>
                                    <p:animEffect transition="in" filter="wipe(left)">
                                      <p:cBhvr>
                                        <p:cTn id="7" dur="500"/>
                                        <p:tgtEl>
                                          <p:spTgt spid="717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172"/>
                                        </p:tgtEl>
                                        <p:attrNameLst>
                                          <p:attrName>style.visibility</p:attrName>
                                        </p:attrNameLst>
                                      </p:cBhvr>
                                      <p:to>
                                        <p:strVal val="visible"/>
                                      </p:to>
                                    </p:set>
                                    <p:animEffect transition="in" filter="wipe(left)">
                                      <p:cBhvr>
                                        <p:cTn id="11" dur="2000"/>
                                        <p:tgtEl>
                                          <p:spTgt spid="7172"/>
                                        </p:tgtEl>
                                      </p:cBhvr>
                                    </p:animEffect>
                                  </p:childTnLst>
                                </p:cTn>
                              </p:par>
                            </p:childTnLst>
                          </p:cTn>
                        </p:par>
                        <p:par>
                          <p:cTn id="12" fill="hold">
                            <p:stCondLst>
                              <p:cond delay="2500"/>
                            </p:stCondLst>
                            <p:childTnLst>
                              <p:par>
                                <p:cTn id="13" presetID="22" presetClass="entr" presetSubtype="8" fill="hold" grpId="0" nodeType="afterEffect">
                                  <p:stCondLst>
                                    <p:cond delay="0"/>
                                  </p:stCondLst>
                                  <p:childTnLst>
                                    <p:set>
                                      <p:cBhvr>
                                        <p:cTn id="14" dur="1" fill="hold">
                                          <p:stCondLst>
                                            <p:cond delay="0"/>
                                          </p:stCondLst>
                                        </p:cTn>
                                        <p:tgtEl>
                                          <p:spTgt spid="7174"/>
                                        </p:tgtEl>
                                        <p:attrNameLst>
                                          <p:attrName>style.visibility</p:attrName>
                                        </p:attrNameLst>
                                      </p:cBhvr>
                                      <p:to>
                                        <p:strVal val="visible"/>
                                      </p:to>
                                    </p:set>
                                    <p:animEffect transition="in" filter="wipe(left)">
                                      <p:cBhvr>
                                        <p:cTn id="15" dur="2000"/>
                                        <p:tgtEl>
                                          <p:spTgt spid="7174"/>
                                        </p:tgtEl>
                                      </p:cBhvr>
                                    </p:animEffect>
                                  </p:childTnLst>
                                </p:cTn>
                              </p:par>
                            </p:childTnLst>
                          </p:cTn>
                        </p:par>
                        <p:par>
                          <p:cTn id="16" fill="hold">
                            <p:stCondLst>
                              <p:cond delay="4500"/>
                            </p:stCondLst>
                            <p:childTnLst>
                              <p:par>
                                <p:cTn id="17" presetID="22" presetClass="entr" presetSubtype="8" fill="hold" grpId="0" nodeType="afterEffect">
                                  <p:stCondLst>
                                    <p:cond delay="0"/>
                                  </p:stCondLst>
                                  <p:childTnLst>
                                    <p:set>
                                      <p:cBhvr>
                                        <p:cTn id="18" dur="1" fill="hold">
                                          <p:stCondLst>
                                            <p:cond delay="0"/>
                                          </p:stCondLst>
                                        </p:cTn>
                                        <p:tgtEl>
                                          <p:spTgt spid="7171"/>
                                        </p:tgtEl>
                                        <p:attrNameLst>
                                          <p:attrName>style.visibility</p:attrName>
                                        </p:attrNameLst>
                                      </p:cBhvr>
                                      <p:to>
                                        <p:strVal val="visible"/>
                                      </p:to>
                                    </p:set>
                                    <p:animEffect transition="in" filter="wipe(left)">
                                      <p:cBhvr>
                                        <p:cTn id="19" dur="20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P spid="7172" grpId="0"/>
      <p:bldP spid="7173" grpId="0"/>
      <p:bldP spid="717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Line 2"/>
          <p:cNvSpPr>
            <a:spLocks noChangeShapeType="1"/>
          </p:cNvSpPr>
          <p:nvPr/>
        </p:nvSpPr>
        <p:spPr bwMode="auto">
          <a:xfrm>
            <a:off x="6705600" y="2290762"/>
            <a:ext cx="0" cy="3175000"/>
          </a:xfrm>
          <a:prstGeom prst="line">
            <a:avLst/>
          </a:prstGeom>
          <a:noFill/>
          <a:ln w="28575">
            <a:solidFill>
              <a:srgbClr val="009900"/>
            </a:solidFill>
            <a:round/>
            <a:headEnd/>
            <a:tailEnd/>
          </a:ln>
          <a:extLst>
            <a:ext uri="{909E8E84-426E-40dd-AFC4-6F175D3DCCD1}">
              <a14:hiddenFill xmlns="" xmlns:a14="http://schemas.microsoft.com/office/drawing/2010/main">
                <a:noFill/>
              </a14:hiddenFill>
            </a:ext>
          </a:extLst>
        </p:spPr>
        <p:txBody>
          <a:bodyPr wrap="none" anchor="ctr"/>
          <a:lstStyle/>
          <a:p>
            <a:endParaRPr lang="en-GB" dirty="0"/>
          </a:p>
        </p:txBody>
      </p:sp>
      <p:sp>
        <p:nvSpPr>
          <p:cNvPr id="47107" name="Line 3"/>
          <p:cNvSpPr>
            <a:spLocks noChangeShapeType="1"/>
          </p:cNvSpPr>
          <p:nvPr/>
        </p:nvSpPr>
        <p:spPr bwMode="auto">
          <a:xfrm>
            <a:off x="5867400" y="2824162"/>
            <a:ext cx="0" cy="2641600"/>
          </a:xfrm>
          <a:prstGeom prst="line">
            <a:avLst/>
          </a:prstGeom>
          <a:noFill/>
          <a:ln w="28575">
            <a:solidFill>
              <a:srgbClr val="0000FF"/>
            </a:solidFill>
            <a:round/>
            <a:headEnd/>
            <a:tailEnd/>
          </a:ln>
          <a:extLst>
            <a:ext uri="{909E8E84-426E-40dd-AFC4-6F175D3DCCD1}">
              <a14:hiddenFill xmlns="" xmlns:a14="http://schemas.microsoft.com/office/drawing/2010/main">
                <a:noFill/>
              </a14:hiddenFill>
            </a:ext>
          </a:extLst>
        </p:spPr>
        <p:txBody>
          <a:bodyPr wrap="none" anchor="ctr"/>
          <a:lstStyle/>
          <a:p>
            <a:endParaRPr lang="en-GB" dirty="0"/>
          </a:p>
        </p:txBody>
      </p:sp>
      <p:sp>
        <p:nvSpPr>
          <p:cNvPr id="47108" name="Line 4"/>
          <p:cNvSpPr>
            <a:spLocks noChangeShapeType="1"/>
          </p:cNvSpPr>
          <p:nvPr/>
        </p:nvSpPr>
        <p:spPr bwMode="auto">
          <a:xfrm>
            <a:off x="1841500" y="5478462"/>
            <a:ext cx="67564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GB" dirty="0"/>
          </a:p>
        </p:txBody>
      </p:sp>
      <p:sp>
        <p:nvSpPr>
          <p:cNvPr id="47109" name="Line 5"/>
          <p:cNvSpPr>
            <a:spLocks noChangeShapeType="1"/>
          </p:cNvSpPr>
          <p:nvPr/>
        </p:nvSpPr>
        <p:spPr bwMode="auto">
          <a:xfrm flipV="1">
            <a:off x="1841500" y="2036762"/>
            <a:ext cx="5232400" cy="3454400"/>
          </a:xfrm>
          <a:prstGeom prst="line">
            <a:avLst/>
          </a:prstGeom>
          <a:noFill/>
          <a:ln w="25400">
            <a:solidFill>
              <a:srgbClr val="FF0000"/>
            </a:solidFill>
            <a:round/>
            <a:headEnd/>
            <a:tailEnd/>
          </a:ln>
          <a:extLst>
            <a:ext uri="{909E8E84-426E-40dd-AFC4-6F175D3DCCD1}">
              <a14:hiddenFill xmlns="" xmlns:a14="http://schemas.microsoft.com/office/drawing/2010/main">
                <a:noFill/>
              </a14:hiddenFill>
            </a:ext>
          </a:extLst>
        </p:spPr>
        <p:txBody>
          <a:bodyPr wrap="none" anchor="ctr"/>
          <a:lstStyle/>
          <a:p>
            <a:endParaRPr lang="en-GB" dirty="0"/>
          </a:p>
        </p:txBody>
      </p:sp>
      <p:sp>
        <p:nvSpPr>
          <p:cNvPr id="47110" name="Rectangle 6"/>
          <p:cNvSpPr>
            <a:spLocks noChangeArrowheads="1"/>
          </p:cNvSpPr>
          <p:nvPr/>
        </p:nvSpPr>
        <p:spPr bwMode="auto">
          <a:xfrm>
            <a:off x="7386638" y="5283200"/>
            <a:ext cx="1533525" cy="454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b="1" dirty="0"/>
              <a:t>Volume</a:t>
            </a:r>
          </a:p>
        </p:txBody>
      </p:sp>
      <p:sp>
        <p:nvSpPr>
          <p:cNvPr id="47111" name="Rectangle 7"/>
          <p:cNvSpPr>
            <a:spLocks noChangeArrowheads="1"/>
          </p:cNvSpPr>
          <p:nvPr/>
        </p:nvSpPr>
        <p:spPr bwMode="auto">
          <a:xfrm rot="-1980000">
            <a:off x="1978025" y="3903662"/>
            <a:ext cx="3425825" cy="9286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30000"/>
              </a:spcBef>
            </a:pPr>
            <a:r>
              <a:rPr lang="en-US" altLang="en-US" dirty="0">
                <a:solidFill>
                  <a:srgbClr val="FF0000"/>
                </a:solidFill>
              </a:rPr>
              <a:t>Fixed overhead</a:t>
            </a:r>
          </a:p>
          <a:p>
            <a:pPr eaLnBrk="1" hangingPunct="1">
              <a:spcBef>
                <a:spcPct val="30000"/>
              </a:spcBef>
            </a:pPr>
            <a:r>
              <a:rPr lang="en-US" altLang="en-US" dirty="0">
                <a:solidFill>
                  <a:srgbClr val="FF0000"/>
                </a:solidFill>
              </a:rPr>
              <a:t>applied to products</a:t>
            </a:r>
          </a:p>
        </p:txBody>
      </p:sp>
      <p:sp>
        <p:nvSpPr>
          <p:cNvPr id="47112" name="Line 8"/>
          <p:cNvSpPr>
            <a:spLocks noChangeShapeType="1"/>
          </p:cNvSpPr>
          <p:nvPr/>
        </p:nvSpPr>
        <p:spPr bwMode="auto">
          <a:xfrm>
            <a:off x="5867400" y="5643562"/>
            <a:ext cx="0" cy="431800"/>
          </a:xfrm>
          <a:prstGeom prst="line">
            <a:avLst/>
          </a:prstGeom>
          <a:noFill/>
          <a:ln w="28575">
            <a:solidFill>
              <a:srgbClr val="0000FF"/>
            </a:solidFill>
            <a:round/>
            <a:headEnd type="triangle" w="med" len="med"/>
            <a:tailEnd/>
          </a:ln>
          <a:extLst>
            <a:ext uri="{909E8E84-426E-40dd-AFC4-6F175D3DCCD1}">
              <a14:hiddenFill xmlns="" xmlns:a14="http://schemas.microsoft.com/office/drawing/2010/main">
                <a:noFill/>
              </a14:hiddenFill>
            </a:ext>
          </a:extLst>
        </p:spPr>
        <p:txBody>
          <a:bodyPr wrap="none" anchor="ctr"/>
          <a:lstStyle/>
          <a:p>
            <a:endParaRPr lang="en-GB" dirty="0"/>
          </a:p>
        </p:txBody>
      </p:sp>
      <p:sp>
        <p:nvSpPr>
          <p:cNvPr id="47113" name="Line 9"/>
          <p:cNvSpPr>
            <a:spLocks noChangeShapeType="1"/>
          </p:cNvSpPr>
          <p:nvPr/>
        </p:nvSpPr>
        <p:spPr bwMode="auto">
          <a:xfrm flipH="1">
            <a:off x="5092700" y="6088062"/>
            <a:ext cx="787400" cy="0"/>
          </a:xfrm>
          <a:prstGeom prst="line">
            <a:avLst/>
          </a:prstGeom>
          <a:noFill/>
          <a:ln w="28575">
            <a:solidFill>
              <a:srgbClr val="0000FF"/>
            </a:solidFill>
            <a:round/>
            <a:headEnd/>
            <a:tailEnd/>
          </a:ln>
          <a:extLst>
            <a:ext uri="{909E8E84-426E-40dd-AFC4-6F175D3DCCD1}">
              <a14:hiddenFill xmlns="" xmlns:a14="http://schemas.microsoft.com/office/drawing/2010/main">
                <a:noFill/>
              </a14:hiddenFill>
            </a:ext>
          </a:extLst>
        </p:spPr>
        <p:txBody>
          <a:bodyPr wrap="none" anchor="ctr"/>
          <a:lstStyle/>
          <a:p>
            <a:endParaRPr lang="en-GB" dirty="0"/>
          </a:p>
        </p:txBody>
      </p:sp>
      <p:sp>
        <p:nvSpPr>
          <p:cNvPr id="47114" name="Line 10"/>
          <p:cNvSpPr>
            <a:spLocks noChangeShapeType="1"/>
          </p:cNvSpPr>
          <p:nvPr/>
        </p:nvSpPr>
        <p:spPr bwMode="auto">
          <a:xfrm>
            <a:off x="6705600" y="5643562"/>
            <a:ext cx="0" cy="431800"/>
          </a:xfrm>
          <a:prstGeom prst="line">
            <a:avLst/>
          </a:prstGeom>
          <a:noFill/>
          <a:ln w="28575">
            <a:solidFill>
              <a:srgbClr val="009900"/>
            </a:solidFill>
            <a:round/>
            <a:headEnd type="triangle" w="med" len="med"/>
            <a:tailEnd/>
          </a:ln>
          <a:extLst>
            <a:ext uri="{909E8E84-426E-40dd-AFC4-6F175D3DCCD1}">
              <a14:hiddenFill xmlns="" xmlns:a14="http://schemas.microsoft.com/office/drawing/2010/main">
                <a:noFill/>
              </a14:hiddenFill>
            </a:ext>
          </a:extLst>
        </p:spPr>
        <p:txBody>
          <a:bodyPr wrap="none" anchor="ctr"/>
          <a:lstStyle/>
          <a:p>
            <a:endParaRPr lang="en-GB" dirty="0"/>
          </a:p>
        </p:txBody>
      </p:sp>
      <p:sp>
        <p:nvSpPr>
          <p:cNvPr id="47115" name="Line 11"/>
          <p:cNvSpPr>
            <a:spLocks noChangeShapeType="1"/>
          </p:cNvSpPr>
          <p:nvPr/>
        </p:nvSpPr>
        <p:spPr bwMode="auto">
          <a:xfrm flipH="1">
            <a:off x="6692900" y="6088062"/>
            <a:ext cx="787400" cy="0"/>
          </a:xfrm>
          <a:prstGeom prst="line">
            <a:avLst/>
          </a:prstGeom>
          <a:noFill/>
          <a:ln w="28575">
            <a:solidFill>
              <a:srgbClr val="009900"/>
            </a:solidFill>
            <a:round/>
            <a:headEnd/>
            <a:tailEnd/>
          </a:ln>
          <a:extLst>
            <a:ext uri="{909E8E84-426E-40dd-AFC4-6F175D3DCCD1}">
              <a14:hiddenFill xmlns="" xmlns:a14="http://schemas.microsoft.com/office/drawing/2010/main">
                <a:noFill/>
              </a14:hiddenFill>
            </a:ext>
          </a:extLst>
        </p:spPr>
        <p:txBody>
          <a:bodyPr wrap="none" anchor="ctr"/>
          <a:lstStyle/>
          <a:p>
            <a:endParaRPr lang="en-GB" dirty="0"/>
          </a:p>
        </p:txBody>
      </p:sp>
      <p:sp>
        <p:nvSpPr>
          <p:cNvPr id="47116" name="Rectangle 12"/>
          <p:cNvSpPr>
            <a:spLocks noChangeArrowheads="1"/>
          </p:cNvSpPr>
          <p:nvPr/>
        </p:nvSpPr>
        <p:spPr bwMode="auto">
          <a:xfrm>
            <a:off x="7197725" y="5743574"/>
            <a:ext cx="1762125" cy="754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80000"/>
              </a:lnSpc>
              <a:spcBef>
                <a:spcPct val="30000"/>
              </a:spcBef>
            </a:pPr>
            <a:r>
              <a:rPr lang="en-US" altLang="en-US" b="1" dirty="0">
                <a:solidFill>
                  <a:srgbClr val="009900"/>
                </a:solidFill>
              </a:rPr>
              <a:t>4,000 Expected</a:t>
            </a:r>
            <a:br>
              <a:rPr lang="en-US" altLang="en-US" b="1" dirty="0">
                <a:solidFill>
                  <a:srgbClr val="009900"/>
                </a:solidFill>
              </a:rPr>
            </a:br>
            <a:r>
              <a:rPr lang="en-US" altLang="en-US" b="1" dirty="0">
                <a:solidFill>
                  <a:srgbClr val="009900"/>
                </a:solidFill>
              </a:rPr>
              <a:t>Units</a:t>
            </a:r>
          </a:p>
        </p:txBody>
      </p:sp>
      <p:sp>
        <p:nvSpPr>
          <p:cNvPr id="47117" name="Rectangle 13"/>
          <p:cNvSpPr>
            <a:spLocks noChangeArrowheads="1"/>
          </p:cNvSpPr>
          <p:nvPr/>
        </p:nvSpPr>
        <p:spPr bwMode="auto">
          <a:xfrm>
            <a:off x="3656013" y="5735637"/>
            <a:ext cx="2066925" cy="755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80000"/>
              </a:lnSpc>
              <a:spcBef>
                <a:spcPct val="30000"/>
              </a:spcBef>
            </a:pPr>
            <a:r>
              <a:rPr lang="en-US" altLang="en-US" b="1" dirty="0">
                <a:solidFill>
                  <a:srgbClr val="0000FF"/>
                </a:solidFill>
              </a:rPr>
              <a:t>3,500</a:t>
            </a:r>
            <a:br>
              <a:rPr lang="en-US" altLang="en-US" b="1" dirty="0">
                <a:solidFill>
                  <a:srgbClr val="0000FF"/>
                </a:solidFill>
              </a:rPr>
            </a:br>
            <a:r>
              <a:rPr lang="en-US" altLang="en-US" b="1" dirty="0">
                <a:solidFill>
                  <a:srgbClr val="0000FF"/>
                </a:solidFill>
              </a:rPr>
              <a:t>Actual</a:t>
            </a:r>
            <a:br>
              <a:rPr lang="en-US" altLang="en-US" b="1" dirty="0">
                <a:solidFill>
                  <a:srgbClr val="0000FF"/>
                </a:solidFill>
              </a:rPr>
            </a:br>
            <a:r>
              <a:rPr lang="en-US" altLang="en-US" b="1" dirty="0">
                <a:solidFill>
                  <a:srgbClr val="0000FF"/>
                </a:solidFill>
              </a:rPr>
              <a:t>Units</a:t>
            </a:r>
          </a:p>
        </p:txBody>
      </p:sp>
      <p:grpSp>
        <p:nvGrpSpPr>
          <p:cNvPr id="2" name="Group 31"/>
          <p:cNvGrpSpPr>
            <a:grpSpLocks/>
          </p:cNvGrpSpPr>
          <p:nvPr/>
        </p:nvGrpSpPr>
        <p:grpSpPr bwMode="auto">
          <a:xfrm>
            <a:off x="-4763" y="1341437"/>
            <a:ext cx="8885238" cy="1819275"/>
            <a:chOff x="-3" y="965"/>
            <a:chExt cx="5597" cy="1146"/>
          </a:xfrm>
        </p:grpSpPr>
        <p:sp>
          <p:nvSpPr>
            <p:cNvPr id="47122" name="Line 16"/>
            <p:cNvSpPr>
              <a:spLocks noChangeShapeType="1"/>
            </p:cNvSpPr>
            <p:nvPr/>
          </p:nvSpPr>
          <p:spPr bwMode="auto">
            <a:xfrm flipH="1">
              <a:off x="1158" y="1560"/>
              <a:ext cx="3088" cy="0"/>
            </a:xfrm>
            <a:prstGeom prst="line">
              <a:avLst/>
            </a:prstGeom>
            <a:noFill/>
            <a:ln w="28575">
              <a:solidFill>
                <a:srgbClr val="438E00"/>
              </a:solidFill>
              <a:round/>
              <a:headEnd/>
              <a:tailEnd/>
            </a:ln>
            <a:extLst>
              <a:ext uri="{909E8E84-426E-40dd-AFC4-6F175D3DCCD1}">
                <a14:hiddenFill xmlns="" xmlns:a14="http://schemas.microsoft.com/office/drawing/2010/main">
                  <a:noFill/>
                </a14:hiddenFill>
              </a:ext>
            </a:extLst>
          </p:spPr>
          <p:txBody>
            <a:bodyPr wrap="none" anchor="ctr"/>
            <a:lstStyle/>
            <a:p>
              <a:endParaRPr lang="en-GB" dirty="0"/>
            </a:p>
          </p:txBody>
        </p:sp>
        <p:grpSp>
          <p:nvGrpSpPr>
            <p:cNvPr id="47123" name="Group 30"/>
            <p:cNvGrpSpPr>
              <a:grpSpLocks/>
            </p:cNvGrpSpPr>
            <p:nvPr/>
          </p:nvGrpSpPr>
          <p:grpSpPr bwMode="auto">
            <a:xfrm>
              <a:off x="-3" y="965"/>
              <a:ext cx="5597" cy="1146"/>
              <a:chOff x="-3" y="965"/>
              <a:chExt cx="5597" cy="1146"/>
            </a:xfrm>
          </p:grpSpPr>
          <p:sp>
            <p:nvSpPr>
              <p:cNvPr id="47124" name="Line 18"/>
              <p:cNvSpPr>
                <a:spLocks noChangeShapeType="1"/>
              </p:cNvSpPr>
              <p:nvPr/>
            </p:nvSpPr>
            <p:spPr bwMode="auto">
              <a:xfrm flipH="1">
                <a:off x="1158" y="1920"/>
                <a:ext cx="2560" cy="0"/>
              </a:xfrm>
              <a:prstGeom prst="line">
                <a:avLst/>
              </a:prstGeom>
              <a:noFill/>
              <a:ln w="28575">
                <a:solidFill>
                  <a:srgbClr val="0000FF"/>
                </a:solidFill>
                <a:round/>
                <a:headEnd/>
                <a:tailEnd/>
              </a:ln>
              <a:extLst>
                <a:ext uri="{909E8E84-426E-40dd-AFC4-6F175D3DCCD1}">
                  <a14:hiddenFill xmlns="" xmlns:a14="http://schemas.microsoft.com/office/drawing/2010/main">
                    <a:noFill/>
                  </a14:hiddenFill>
                </a:ext>
              </a:extLst>
            </p:spPr>
            <p:txBody>
              <a:bodyPr wrap="none" anchor="ctr"/>
              <a:lstStyle/>
              <a:p>
                <a:endParaRPr lang="en-GB" dirty="0"/>
              </a:p>
            </p:txBody>
          </p:sp>
          <p:grpSp>
            <p:nvGrpSpPr>
              <p:cNvPr id="47125" name="Group 29"/>
              <p:cNvGrpSpPr>
                <a:grpSpLocks/>
              </p:cNvGrpSpPr>
              <p:nvPr/>
            </p:nvGrpSpPr>
            <p:grpSpPr bwMode="auto">
              <a:xfrm>
                <a:off x="-3" y="965"/>
                <a:ext cx="5597" cy="1146"/>
                <a:chOff x="-3" y="965"/>
                <a:chExt cx="5597" cy="1146"/>
              </a:xfrm>
            </p:grpSpPr>
            <p:sp>
              <p:nvSpPr>
                <p:cNvPr id="47126" name="Rectangle 20"/>
                <p:cNvSpPr>
                  <a:spLocks noChangeArrowheads="1"/>
                </p:cNvSpPr>
                <p:nvPr/>
              </p:nvSpPr>
              <p:spPr bwMode="auto">
                <a:xfrm>
                  <a:off x="1117" y="1342"/>
                  <a:ext cx="2742"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b="1" dirty="0">
                      <a:solidFill>
                        <a:srgbClr val="0033CC"/>
                      </a:solidFill>
                    </a:rPr>
                    <a:t>$4,000 expected fixed OH</a:t>
                  </a:r>
                </a:p>
              </p:txBody>
            </p:sp>
            <p:sp>
              <p:nvSpPr>
                <p:cNvPr id="47127" name="Rectangle 21"/>
                <p:cNvSpPr>
                  <a:spLocks noChangeArrowheads="1"/>
                </p:cNvSpPr>
                <p:nvPr/>
              </p:nvSpPr>
              <p:spPr bwMode="auto">
                <a:xfrm>
                  <a:off x="1149" y="1700"/>
                  <a:ext cx="2550"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b="1" dirty="0">
                      <a:solidFill>
                        <a:srgbClr val="0033CC"/>
                      </a:solidFill>
                    </a:rPr>
                    <a:t>$3,500 applied fixed OH</a:t>
                  </a:r>
                </a:p>
              </p:txBody>
            </p:sp>
            <p:sp>
              <p:nvSpPr>
                <p:cNvPr id="47128" name="Rectangle 22"/>
                <p:cNvSpPr>
                  <a:spLocks noChangeArrowheads="1"/>
                </p:cNvSpPr>
                <p:nvPr/>
              </p:nvSpPr>
              <p:spPr bwMode="auto">
                <a:xfrm>
                  <a:off x="957" y="1442"/>
                  <a:ext cx="198" cy="4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4400" dirty="0"/>
                    <a:t>{</a:t>
                  </a:r>
                </a:p>
              </p:txBody>
            </p:sp>
            <p:sp>
              <p:nvSpPr>
                <p:cNvPr id="47129" name="Rectangle 23"/>
                <p:cNvSpPr>
                  <a:spLocks noChangeArrowheads="1"/>
                </p:cNvSpPr>
                <p:nvPr/>
              </p:nvSpPr>
              <p:spPr bwMode="auto">
                <a:xfrm>
                  <a:off x="-3" y="1372"/>
                  <a:ext cx="1158" cy="7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80000"/>
                    </a:lnSpc>
                    <a:spcBef>
                      <a:spcPct val="20000"/>
                    </a:spcBef>
                  </a:pPr>
                  <a:r>
                    <a:rPr lang="en-US" altLang="en-US" sz="2200" b="1" dirty="0"/>
                    <a:t>$500</a:t>
                  </a:r>
                  <a:br>
                    <a:rPr lang="en-US" altLang="en-US" sz="2200" b="1" dirty="0"/>
                  </a:br>
                  <a:r>
                    <a:rPr lang="en-US" altLang="en-US" sz="2200" b="1" dirty="0"/>
                    <a:t>Volume Variance</a:t>
                  </a:r>
                  <a:br>
                    <a:rPr lang="en-US" altLang="en-US" sz="2200" b="1" dirty="0"/>
                  </a:br>
                  <a:r>
                    <a:rPr lang="en-US" altLang="en-US" sz="2200" b="1" dirty="0"/>
                    <a:t>Unfavorable</a:t>
                  </a:r>
                </a:p>
              </p:txBody>
            </p:sp>
            <p:sp>
              <p:nvSpPr>
                <p:cNvPr id="47130" name="Freeform 24"/>
                <p:cNvSpPr>
                  <a:spLocks/>
                </p:cNvSpPr>
                <p:nvPr/>
              </p:nvSpPr>
              <p:spPr bwMode="auto">
                <a:xfrm>
                  <a:off x="3264" y="1091"/>
                  <a:ext cx="961" cy="781"/>
                </a:xfrm>
                <a:custGeom>
                  <a:avLst/>
                  <a:gdLst>
                    <a:gd name="T0" fmla="*/ 195 w 961"/>
                    <a:gd name="T1" fmla="*/ 714 h 781"/>
                    <a:gd name="T2" fmla="*/ 236 w 961"/>
                    <a:gd name="T3" fmla="*/ 697 h 781"/>
                    <a:gd name="T4" fmla="*/ 299 w 961"/>
                    <a:gd name="T5" fmla="*/ 677 h 781"/>
                    <a:gd name="T6" fmla="*/ 369 w 961"/>
                    <a:gd name="T7" fmla="*/ 647 h 781"/>
                    <a:gd name="T8" fmla="*/ 436 w 961"/>
                    <a:gd name="T9" fmla="*/ 615 h 781"/>
                    <a:gd name="T10" fmla="*/ 498 w 961"/>
                    <a:gd name="T11" fmla="*/ 581 h 781"/>
                    <a:gd name="T12" fmla="*/ 560 w 961"/>
                    <a:gd name="T13" fmla="*/ 542 h 781"/>
                    <a:gd name="T14" fmla="*/ 619 w 961"/>
                    <a:gd name="T15" fmla="*/ 502 h 781"/>
                    <a:gd name="T16" fmla="*/ 676 w 961"/>
                    <a:gd name="T17" fmla="*/ 457 h 781"/>
                    <a:gd name="T18" fmla="*/ 724 w 961"/>
                    <a:gd name="T19" fmla="*/ 413 h 781"/>
                    <a:gd name="T20" fmla="*/ 771 w 961"/>
                    <a:gd name="T21" fmla="*/ 364 h 781"/>
                    <a:gd name="T22" fmla="*/ 810 w 961"/>
                    <a:gd name="T23" fmla="*/ 317 h 781"/>
                    <a:gd name="T24" fmla="*/ 850 w 961"/>
                    <a:gd name="T25" fmla="*/ 266 h 781"/>
                    <a:gd name="T26" fmla="*/ 887 w 961"/>
                    <a:gd name="T27" fmla="*/ 216 h 781"/>
                    <a:gd name="T28" fmla="*/ 906 w 961"/>
                    <a:gd name="T29" fmla="*/ 167 h 781"/>
                    <a:gd name="T30" fmla="*/ 932 w 961"/>
                    <a:gd name="T31" fmla="*/ 113 h 781"/>
                    <a:gd name="T32" fmla="*/ 947 w 961"/>
                    <a:gd name="T33" fmla="*/ 66 h 781"/>
                    <a:gd name="T34" fmla="*/ 960 w 961"/>
                    <a:gd name="T35" fmla="*/ 15 h 781"/>
                    <a:gd name="T36" fmla="*/ 960 w 961"/>
                    <a:gd name="T37" fmla="*/ 0 h 781"/>
                    <a:gd name="T38" fmla="*/ 939 w 961"/>
                    <a:gd name="T39" fmla="*/ 66 h 781"/>
                    <a:gd name="T40" fmla="*/ 919 w 961"/>
                    <a:gd name="T41" fmla="*/ 111 h 781"/>
                    <a:gd name="T42" fmla="*/ 887 w 961"/>
                    <a:gd name="T43" fmla="*/ 157 h 781"/>
                    <a:gd name="T44" fmla="*/ 853 w 961"/>
                    <a:gd name="T45" fmla="*/ 202 h 781"/>
                    <a:gd name="T46" fmla="*/ 810 w 961"/>
                    <a:gd name="T47" fmla="*/ 246 h 781"/>
                    <a:gd name="T48" fmla="*/ 756 w 961"/>
                    <a:gd name="T49" fmla="*/ 293 h 781"/>
                    <a:gd name="T50" fmla="*/ 704 w 961"/>
                    <a:gd name="T51" fmla="*/ 339 h 781"/>
                    <a:gd name="T52" fmla="*/ 644 w 961"/>
                    <a:gd name="T53" fmla="*/ 379 h 781"/>
                    <a:gd name="T54" fmla="*/ 573 w 961"/>
                    <a:gd name="T55" fmla="*/ 419 h 781"/>
                    <a:gd name="T56" fmla="*/ 500 w 961"/>
                    <a:gd name="T57" fmla="*/ 458 h 781"/>
                    <a:gd name="T58" fmla="*/ 430 w 961"/>
                    <a:gd name="T59" fmla="*/ 494 h 781"/>
                    <a:gd name="T60" fmla="*/ 357 w 961"/>
                    <a:gd name="T61" fmla="*/ 524 h 781"/>
                    <a:gd name="T62" fmla="*/ 275 w 961"/>
                    <a:gd name="T63" fmla="*/ 553 h 781"/>
                    <a:gd name="T64" fmla="*/ 198 w 961"/>
                    <a:gd name="T65" fmla="*/ 580 h 781"/>
                    <a:gd name="T66" fmla="*/ 198 w 961"/>
                    <a:gd name="T67" fmla="*/ 510 h 781"/>
                    <a:gd name="T68" fmla="*/ 0 w 961"/>
                    <a:gd name="T69" fmla="*/ 696 h 781"/>
                    <a:gd name="T70" fmla="*/ 191 w 961"/>
                    <a:gd name="T71" fmla="*/ 780 h 781"/>
                    <a:gd name="T72" fmla="*/ 195 w 961"/>
                    <a:gd name="T73" fmla="*/ 714 h 78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61"/>
                    <a:gd name="T112" fmla="*/ 0 h 781"/>
                    <a:gd name="T113" fmla="*/ 961 w 961"/>
                    <a:gd name="T114" fmla="*/ 781 h 78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61" h="781">
                      <a:moveTo>
                        <a:pt x="195" y="714"/>
                      </a:moveTo>
                      <a:lnTo>
                        <a:pt x="236" y="697"/>
                      </a:lnTo>
                      <a:lnTo>
                        <a:pt x="299" y="677"/>
                      </a:lnTo>
                      <a:lnTo>
                        <a:pt x="369" y="647"/>
                      </a:lnTo>
                      <a:lnTo>
                        <a:pt x="436" y="615"/>
                      </a:lnTo>
                      <a:lnTo>
                        <a:pt x="498" y="581"/>
                      </a:lnTo>
                      <a:lnTo>
                        <a:pt x="560" y="542"/>
                      </a:lnTo>
                      <a:lnTo>
                        <a:pt x="619" y="502"/>
                      </a:lnTo>
                      <a:lnTo>
                        <a:pt x="676" y="457"/>
                      </a:lnTo>
                      <a:lnTo>
                        <a:pt x="724" y="413"/>
                      </a:lnTo>
                      <a:lnTo>
                        <a:pt x="771" y="364"/>
                      </a:lnTo>
                      <a:lnTo>
                        <a:pt x="810" y="317"/>
                      </a:lnTo>
                      <a:lnTo>
                        <a:pt x="850" y="266"/>
                      </a:lnTo>
                      <a:lnTo>
                        <a:pt x="887" y="216"/>
                      </a:lnTo>
                      <a:lnTo>
                        <a:pt x="906" y="167"/>
                      </a:lnTo>
                      <a:lnTo>
                        <a:pt x="932" y="113"/>
                      </a:lnTo>
                      <a:lnTo>
                        <a:pt x="947" y="66"/>
                      </a:lnTo>
                      <a:lnTo>
                        <a:pt x="960" y="15"/>
                      </a:lnTo>
                      <a:lnTo>
                        <a:pt x="960" y="0"/>
                      </a:lnTo>
                      <a:lnTo>
                        <a:pt x="939" y="66"/>
                      </a:lnTo>
                      <a:lnTo>
                        <a:pt x="919" y="111"/>
                      </a:lnTo>
                      <a:lnTo>
                        <a:pt x="887" y="157"/>
                      </a:lnTo>
                      <a:lnTo>
                        <a:pt x="853" y="202"/>
                      </a:lnTo>
                      <a:lnTo>
                        <a:pt x="810" y="246"/>
                      </a:lnTo>
                      <a:lnTo>
                        <a:pt x="756" y="293"/>
                      </a:lnTo>
                      <a:lnTo>
                        <a:pt x="704" y="339"/>
                      </a:lnTo>
                      <a:lnTo>
                        <a:pt x="644" y="379"/>
                      </a:lnTo>
                      <a:lnTo>
                        <a:pt x="573" y="419"/>
                      </a:lnTo>
                      <a:lnTo>
                        <a:pt x="500" y="458"/>
                      </a:lnTo>
                      <a:lnTo>
                        <a:pt x="430" y="494"/>
                      </a:lnTo>
                      <a:lnTo>
                        <a:pt x="357" y="524"/>
                      </a:lnTo>
                      <a:lnTo>
                        <a:pt x="275" y="553"/>
                      </a:lnTo>
                      <a:lnTo>
                        <a:pt x="198" y="580"/>
                      </a:lnTo>
                      <a:lnTo>
                        <a:pt x="198" y="510"/>
                      </a:lnTo>
                      <a:lnTo>
                        <a:pt x="0" y="696"/>
                      </a:lnTo>
                      <a:lnTo>
                        <a:pt x="191" y="780"/>
                      </a:lnTo>
                      <a:lnTo>
                        <a:pt x="195" y="714"/>
                      </a:lnTo>
                    </a:path>
                  </a:pathLst>
                </a:custGeom>
                <a:solidFill>
                  <a:srgbClr val="FC0128"/>
                </a:solidFill>
                <a:ln w="12700" cap="rnd">
                  <a:solidFill>
                    <a:srgbClr val="FC0128"/>
                  </a:solidFill>
                  <a:round/>
                  <a:headEnd/>
                  <a:tailEnd/>
                </a:ln>
              </p:spPr>
              <p:txBody>
                <a:bodyPr/>
                <a:lstStyle/>
                <a:p>
                  <a:endParaRPr lang="en-GB" dirty="0"/>
                </a:p>
              </p:txBody>
            </p:sp>
            <p:sp>
              <p:nvSpPr>
                <p:cNvPr id="47131" name="Rectangle 25"/>
                <p:cNvSpPr>
                  <a:spLocks noChangeArrowheads="1"/>
                </p:cNvSpPr>
                <p:nvPr/>
              </p:nvSpPr>
              <p:spPr bwMode="auto">
                <a:xfrm>
                  <a:off x="2112" y="965"/>
                  <a:ext cx="3482" cy="283"/>
                </a:xfrm>
                <a:prstGeom prst="rect">
                  <a:avLst/>
                </a:prstGeom>
                <a:solidFill>
                  <a:srgbClr val="C1CEFF"/>
                </a:solidFill>
                <a:ln w="25400">
                  <a:solidFill>
                    <a:srgbClr val="FC0128"/>
                  </a:solidFill>
                  <a:miter lim="800000"/>
                  <a:headEnd/>
                  <a:tailEnd/>
                </a:ln>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200" b="1" dirty="0"/>
                    <a:t>3,500 units × $1.00 fixed overhead rate</a:t>
                  </a:r>
                </a:p>
              </p:txBody>
            </p:sp>
          </p:grpSp>
        </p:grpSp>
      </p:grpSp>
      <p:sp>
        <p:nvSpPr>
          <p:cNvPr id="47119" name="Line 27"/>
          <p:cNvSpPr>
            <a:spLocks noChangeShapeType="1"/>
          </p:cNvSpPr>
          <p:nvPr/>
        </p:nvSpPr>
        <p:spPr bwMode="auto">
          <a:xfrm>
            <a:off x="1828800" y="1257299"/>
            <a:ext cx="33338" cy="4208463"/>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GB" dirty="0"/>
          </a:p>
        </p:txBody>
      </p:sp>
      <p:sp>
        <p:nvSpPr>
          <p:cNvPr id="47120" name="Rectangle 28"/>
          <p:cNvSpPr>
            <a:spLocks noChangeArrowheads="1"/>
          </p:cNvSpPr>
          <p:nvPr/>
        </p:nvSpPr>
        <p:spPr bwMode="auto">
          <a:xfrm>
            <a:off x="938213" y="1219200"/>
            <a:ext cx="923925" cy="38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b="1" dirty="0"/>
              <a:t>Cost</a:t>
            </a:r>
          </a:p>
        </p:txBody>
      </p:sp>
      <p:sp>
        <p:nvSpPr>
          <p:cNvPr id="47121" name="Rectangle 15"/>
          <p:cNvSpPr>
            <a:spLocks noGrp="1" noChangeArrowheads="1"/>
          </p:cNvSpPr>
          <p:nvPr>
            <p:ph type="title"/>
          </p:nvPr>
        </p:nvSpPr>
        <p:spPr>
          <a:xfrm>
            <a:off x="574675" y="259519"/>
            <a:ext cx="8229600" cy="1143000"/>
          </a:xfrm>
        </p:spPr>
        <p:txBody>
          <a:bodyPr/>
          <a:lstStyle/>
          <a:p>
            <a:r>
              <a:rPr lang="en-US" altLang="en-US" sz="4000" b="1" dirty="0"/>
              <a:t>Fixed Overhead Cost Variances</a:t>
            </a:r>
          </a:p>
        </p:txBody>
      </p:sp>
      <p:sp>
        <p:nvSpPr>
          <p:cNvPr id="31" name="Rounded Rectangle 6">
            <a:extLst>
              <a:ext uri="{FF2B5EF4-FFF2-40B4-BE49-F238E27FC236}">
                <a16:creationId xmlns:a16="http://schemas.microsoft.com/office/drawing/2014/main" id="{B5688B6E-AECA-49EB-B538-31ABFA08201D}"/>
              </a:ext>
            </a:extLst>
          </p:cNvPr>
          <p:cNvSpPr/>
          <p:nvPr/>
        </p:nvSpPr>
        <p:spPr>
          <a:xfrm>
            <a:off x="0" y="6629400"/>
            <a:ext cx="5029199" cy="1971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P5: </a:t>
            </a:r>
            <a:r>
              <a:rPr lang="en-US" altLang="en-US" sz="1100" dirty="0">
                <a:ea typeface="ＭＳ Ｐゴシック" pitchFamily="34" charset="-128"/>
              </a:rPr>
              <a:t>Compute overhead spending and efficiency variances.</a:t>
            </a:r>
            <a:endParaRPr lang="en-US" sz="1100" dirty="0">
              <a:solidFill>
                <a:prstClr val="black"/>
              </a:solidFill>
              <a:latin typeface="Calibri"/>
            </a:endParaRPr>
          </a:p>
        </p:txBody>
      </p:sp>
      <p:sp>
        <p:nvSpPr>
          <p:cNvPr id="32" name="Rectangle 31">
            <a:extLst>
              <a:ext uri="{FF2B5EF4-FFF2-40B4-BE49-F238E27FC236}">
                <a16:creationId xmlns:a16="http://schemas.microsoft.com/office/drawing/2014/main" id="{FA0DFA26-5604-4E4C-8E28-35B855F35579}"/>
              </a:ext>
            </a:extLst>
          </p:cNvPr>
          <p:cNvSpPr>
            <a:spLocks noGrp="1" noChangeArrowheads="1"/>
          </p:cNvSpPr>
          <p:nvPr/>
        </p:nvSpPr>
        <p:spPr bwMode="auto">
          <a:xfrm>
            <a:off x="6521570" y="64224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33" name="Slide Number Placeholder 7">
            <a:extLst>
              <a:ext uri="{FF2B5EF4-FFF2-40B4-BE49-F238E27FC236}">
                <a16:creationId xmlns:a16="http://schemas.microsoft.com/office/drawing/2014/main" id="{49347A0C-5F9E-B843-8086-669A2A134B58}"/>
              </a:ext>
            </a:extLst>
          </p:cNvPr>
          <p:cNvSpPr txBox="1">
            <a:spLocks/>
          </p:cNvSpPr>
          <p:nvPr/>
        </p:nvSpPr>
        <p:spPr>
          <a:xfrm>
            <a:off x="6521570" y="64166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50</a:t>
            </a:fld>
            <a:endParaRPr lang="en-US" dirty="0">
              <a:solidFill>
                <a:schemeClr val="tx1">
                  <a:lumMod val="50000"/>
                  <a:lumOff val="50000"/>
                </a:schemeClr>
              </a:solidFill>
            </a:endParaRP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50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6" name="Title 1"/>
          <p:cNvSpPr>
            <a:spLocks noGrp="1"/>
          </p:cNvSpPr>
          <p:nvPr>
            <p:ph type="title"/>
          </p:nvPr>
        </p:nvSpPr>
        <p:spPr>
          <a:xfrm>
            <a:off x="331788" y="335131"/>
            <a:ext cx="8534400" cy="884069"/>
          </a:xfrm>
        </p:spPr>
        <p:txBody>
          <a:bodyPr/>
          <a:lstStyle/>
          <a:p>
            <a:r>
              <a:rPr lang="en-US" altLang="en-US" sz="4000" b="1" dirty="0"/>
              <a:t>Variable and Fixed Overhead Variances</a:t>
            </a:r>
          </a:p>
        </p:txBody>
      </p:sp>
      <p:sp>
        <p:nvSpPr>
          <p:cNvPr id="18" name="Rounded Rectangle 6">
            <a:extLst>
              <a:ext uri="{FF2B5EF4-FFF2-40B4-BE49-F238E27FC236}">
                <a16:creationId xmlns:a16="http://schemas.microsoft.com/office/drawing/2014/main" id="{7C5DE1EB-A7C5-4E4C-8FFF-62DB325FCCD9}"/>
              </a:ext>
            </a:extLst>
          </p:cNvPr>
          <p:cNvSpPr/>
          <p:nvPr/>
        </p:nvSpPr>
        <p:spPr>
          <a:xfrm>
            <a:off x="0" y="6629400"/>
            <a:ext cx="5029199" cy="1971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P5: </a:t>
            </a:r>
            <a:r>
              <a:rPr lang="en-US" altLang="en-US" sz="1100" dirty="0">
                <a:ea typeface="ＭＳ Ｐゴシック" pitchFamily="34" charset="-128"/>
              </a:rPr>
              <a:t>Compute overhead spending and efficiency variances.</a:t>
            </a:r>
            <a:endParaRPr lang="en-US" sz="1100" dirty="0">
              <a:solidFill>
                <a:prstClr val="black"/>
              </a:solidFill>
              <a:latin typeface="Calibri"/>
            </a:endParaRPr>
          </a:p>
        </p:txBody>
      </p:sp>
      <p:sp>
        <p:nvSpPr>
          <p:cNvPr id="21" name="TextBox 20">
            <a:extLst>
              <a:ext uri="{FF2B5EF4-FFF2-40B4-BE49-F238E27FC236}">
                <a16:creationId xmlns:a16="http://schemas.microsoft.com/office/drawing/2014/main" id="{9DD12F49-48BF-475E-AA61-A4C9E54E16DB}"/>
              </a:ext>
            </a:extLst>
          </p:cNvPr>
          <p:cNvSpPr txBox="1"/>
          <p:nvPr/>
        </p:nvSpPr>
        <p:spPr>
          <a:xfrm>
            <a:off x="7620000" y="1295400"/>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21A.2</a:t>
            </a:r>
          </a:p>
        </p:txBody>
      </p:sp>
      <p:sp>
        <p:nvSpPr>
          <p:cNvPr id="23" name="TextBox 22">
            <a:extLst>
              <a:ext uri="{FF2B5EF4-FFF2-40B4-BE49-F238E27FC236}">
                <a16:creationId xmlns:a16="http://schemas.microsoft.com/office/drawing/2014/main" id="{FA426AB6-43C6-4F21-8414-85B940081B9A}"/>
              </a:ext>
            </a:extLst>
          </p:cNvPr>
          <p:cNvSpPr txBox="1"/>
          <p:nvPr/>
        </p:nvSpPr>
        <p:spPr>
          <a:xfrm>
            <a:off x="7491048" y="4516520"/>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21A.3</a:t>
            </a:r>
          </a:p>
        </p:txBody>
      </p:sp>
      <p:pic>
        <p:nvPicPr>
          <p:cNvPr id="3" name="Picture 2">
            <a:extLst>
              <a:ext uri="{FF2B5EF4-FFF2-40B4-BE49-F238E27FC236}">
                <a16:creationId xmlns:a16="http://schemas.microsoft.com/office/drawing/2014/main" id="{F0C2935B-DB3D-490D-9D1D-1C938D850875}"/>
              </a:ext>
            </a:extLst>
          </p:cNvPr>
          <p:cNvPicPr>
            <a:picLocks noChangeAspect="1"/>
          </p:cNvPicPr>
          <p:nvPr/>
        </p:nvPicPr>
        <p:blipFill>
          <a:blip r:embed="rId3"/>
          <a:stretch>
            <a:fillRect/>
          </a:stretch>
        </p:blipFill>
        <p:spPr>
          <a:xfrm>
            <a:off x="1944939" y="1149544"/>
            <a:ext cx="5076190" cy="3314286"/>
          </a:xfrm>
          <a:prstGeom prst="rect">
            <a:avLst/>
          </a:prstGeom>
        </p:spPr>
      </p:pic>
      <p:pic>
        <p:nvPicPr>
          <p:cNvPr id="4" name="Picture 3">
            <a:extLst>
              <a:ext uri="{FF2B5EF4-FFF2-40B4-BE49-F238E27FC236}">
                <a16:creationId xmlns:a16="http://schemas.microsoft.com/office/drawing/2014/main" id="{038B5EA7-C0CE-418F-81C6-394E4CA4FF0A}"/>
              </a:ext>
            </a:extLst>
          </p:cNvPr>
          <p:cNvPicPr>
            <a:picLocks noChangeAspect="1"/>
          </p:cNvPicPr>
          <p:nvPr/>
        </p:nvPicPr>
        <p:blipFill>
          <a:blip r:embed="rId4"/>
          <a:stretch>
            <a:fillRect/>
          </a:stretch>
        </p:blipFill>
        <p:spPr>
          <a:xfrm>
            <a:off x="1944939" y="4560290"/>
            <a:ext cx="4952381" cy="1876190"/>
          </a:xfrm>
          <a:prstGeom prst="rect">
            <a:avLst/>
          </a:prstGeom>
        </p:spPr>
      </p:pic>
      <p:sp>
        <p:nvSpPr>
          <p:cNvPr id="10" name="Rectangle 9">
            <a:extLst>
              <a:ext uri="{FF2B5EF4-FFF2-40B4-BE49-F238E27FC236}">
                <a16:creationId xmlns:a16="http://schemas.microsoft.com/office/drawing/2014/main" id="{10D2FF67-637E-B44E-BA01-A000F96367E6}"/>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id="{CD82DFA4-AAB7-0747-8115-71A62A385693}"/>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51</a:t>
            </a:fld>
            <a:endParaRPr lang="en-US" dirty="0">
              <a:solidFill>
                <a:schemeClr val="tx1">
                  <a:lumMod val="50000"/>
                  <a:lumOff val="50000"/>
                </a:schemeClr>
              </a:solidFill>
            </a:endParaRPr>
          </a:p>
        </p:txBody>
      </p:sp>
    </p:spTree>
  </p:cSld>
  <p:clrMapOvr>
    <a:masterClrMapping/>
  </p:clrMapOvr>
  <p:transition spd="med">
    <p:split orient="ver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6" name="Title 1"/>
          <p:cNvSpPr>
            <a:spLocks noGrp="1"/>
          </p:cNvSpPr>
          <p:nvPr>
            <p:ph type="title"/>
          </p:nvPr>
        </p:nvSpPr>
        <p:spPr>
          <a:xfrm>
            <a:off x="331788" y="533400"/>
            <a:ext cx="8534400" cy="1143000"/>
          </a:xfrm>
        </p:spPr>
        <p:txBody>
          <a:bodyPr/>
          <a:lstStyle/>
          <a:p>
            <a:r>
              <a:rPr lang="en-US" altLang="en-US" sz="4000" b="1" dirty="0"/>
              <a:t>Variable and Fixed Overhead Variances </a:t>
            </a:r>
            <a:r>
              <a:rPr lang="en-US" altLang="en-US" sz="3200" b="1" dirty="0"/>
              <a:t>(continued)</a:t>
            </a:r>
            <a:endParaRPr lang="en-US" altLang="en-US" sz="4000" b="1" dirty="0"/>
          </a:p>
        </p:txBody>
      </p:sp>
      <p:sp>
        <p:nvSpPr>
          <p:cNvPr id="18" name="Rounded Rectangle 6">
            <a:extLst>
              <a:ext uri="{FF2B5EF4-FFF2-40B4-BE49-F238E27FC236}">
                <a16:creationId xmlns:a16="http://schemas.microsoft.com/office/drawing/2014/main" id="{7C5DE1EB-A7C5-4E4C-8FFF-62DB325FCCD9}"/>
              </a:ext>
            </a:extLst>
          </p:cNvPr>
          <p:cNvSpPr/>
          <p:nvPr/>
        </p:nvSpPr>
        <p:spPr>
          <a:xfrm>
            <a:off x="0" y="6629400"/>
            <a:ext cx="5029199" cy="1971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P5: </a:t>
            </a:r>
            <a:r>
              <a:rPr lang="en-US" altLang="en-US" sz="1100" dirty="0">
                <a:ea typeface="ＭＳ Ｐゴシック" pitchFamily="34" charset="-128"/>
              </a:rPr>
              <a:t>Compute overhead spending and efficiency variances.</a:t>
            </a:r>
            <a:endParaRPr lang="en-US" sz="1100" dirty="0">
              <a:solidFill>
                <a:prstClr val="black"/>
              </a:solidFill>
              <a:latin typeface="Calibri"/>
            </a:endParaRPr>
          </a:p>
        </p:txBody>
      </p:sp>
      <p:sp>
        <p:nvSpPr>
          <p:cNvPr id="23" name="TextBox 22">
            <a:extLst>
              <a:ext uri="{FF2B5EF4-FFF2-40B4-BE49-F238E27FC236}">
                <a16:creationId xmlns:a16="http://schemas.microsoft.com/office/drawing/2014/main" id="{FA426AB6-43C6-4F21-8414-85B940081B9A}"/>
              </a:ext>
            </a:extLst>
          </p:cNvPr>
          <p:cNvSpPr txBox="1"/>
          <p:nvPr/>
        </p:nvSpPr>
        <p:spPr>
          <a:xfrm>
            <a:off x="7162800" y="1792069"/>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21A.3</a:t>
            </a:r>
          </a:p>
        </p:txBody>
      </p:sp>
      <p:sp>
        <p:nvSpPr>
          <p:cNvPr id="10" name="TextBox 9">
            <a:extLst>
              <a:ext uri="{FF2B5EF4-FFF2-40B4-BE49-F238E27FC236}">
                <a16:creationId xmlns:a16="http://schemas.microsoft.com/office/drawing/2014/main" id="{8519FC1F-CF74-4864-A3D7-5E8E6CD1AF65}"/>
              </a:ext>
            </a:extLst>
          </p:cNvPr>
          <p:cNvSpPr txBox="1"/>
          <p:nvPr/>
        </p:nvSpPr>
        <p:spPr>
          <a:xfrm>
            <a:off x="7315200" y="4078069"/>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21A.4</a:t>
            </a:r>
          </a:p>
        </p:txBody>
      </p:sp>
      <p:pic>
        <p:nvPicPr>
          <p:cNvPr id="9" name="Picture 8">
            <a:extLst>
              <a:ext uri="{FF2B5EF4-FFF2-40B4-BE49-F238E27FC236}">
                <a16:creationId xmlns:a16="http://schemas.microsoft.com/office/drawing/2014/main" id="{1C78972A-DA36-4913-8AB6-DFB58E96E601}"/>
              </a:ext>
            </a:extLst>
          </p:cNvPr>
          <p:cNvPicPr>
            <a:picLocks noChangeAspect="1"/>
          </p:cNvPicPr>
          <p:nvPr/>
        </p:nvPicPr>
        <p:blipFill>
          <a:blip r:embed="rId3"/>
          <a:stretch>
            <a:fillRect/>
          </a:stretch>
        </p:blipFill>
        <p:spPr>
          <a:xfrm>
            <a:off x="1163965" y="1746948"/>
            <a:ext cx="5847895" cy="2215452"/>
          </a:xfrm>
          <a:prstGeom prst="rect">
            <a:avLst/>
          </a:prstGeom>
        </p:spPr>
      </p:pic>
      <p:pic>
        <p:nvPicPr>
          <p:cNvPr id="3" name="Picture 2">
            <a:extLst>
              <a:ext uri="{FF2B5EF4-FFF2-40B4-BE49-F238E27FC236}">
                <a16:creationId xmlns:a16="http://schemas.microsoft.com/office/drawing/2014/main" id="{3023E9E9-BE06-49D7-9E91-2C7F4E49C752}"/>
              </a:ext>
            </a:extLst>
          </p:cNvPr>
          <p:cNvPicPr>
            <a:picLocks noChangeAspect="1"/>
          </p:cNvPicPr>
          <p:nvPr/>
        </p:nvPicPr>
        <p:blipFill>
          <a:blip r:embed="rId4"/>
          <a:stretch>
            <a:fillRect/>
          </a:stretch>
        </p:blipFill>
        <p:spPr>
          <a:xfrm>
            <a:off x="1221951" y="4105416"/>
            <a:ext cx="5826240" cy="2142984"/>
          </a:xfrm>
          <a:prstGeom prst="rect">
            <a:avLst/>
          </a:prstGeom>
        </p:spPr>
      </p:pic>
      <p:sp>
        <p:nvSpPr>
          <p:cNvPr id="12" name="Rectangle 11">
            <a:extLst>
              <a:ext uri="{FF2B5EF4-FFF2-40B4-BE49-F238E27FC236}">
                <a16:creationId xmlns:a16="http://schemas.microsoft.com/office/drawing/2014/main" id="{270187B2-35C6-BB4B-B1EA-84D1C97F7F3C}"/>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a16="http://schemas.microsoft.com/office/drawing/2014/main" id="{1B096CE2-93A8-454D-B796-EFBDBCE8921E}"/>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52</a:t>
            </a:fld>
            <a:endParaRPr lang="en-US" dirty="0">
              <a:solidFill>
                <a:schemeClr val="tx1">
                  <a:lumMod val="50000"/>
                  <a:lumOff val="50000"/>
                </a:schemeClr>
              </a:solidFill>
            </a:endParaRPr>
          </a:p>
        </p:txBody>
      </p:sp>
    </p:spTree>
    <p:extLst>
      <p:ext uri="{BB962C8B-B14F-4D97-AF65-F5344CB8AC3E}">
        <p14:creationId xmlns:p14="http://schemas.microsoft.com/office/powerpoint/2010/main" val="2304639577"/>
      </p:ext>
    </p:extLst>
  </p:cSld>
  <p:clrMapOvr>
    <a:masterClrMapping/>
  </p:clrMapOvr>
  <p:transition spd="med">
    <p:split orient="vert"/>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4"/>
          <p:cNvSpPr>
            <a:spLocks noGrp="1"/>
          </p:cNvSpPr>
          <p:nvPr>
            <p:ph type="ctrTitle"/>
          </p:nvPr>
        </p:nvSpPr>
        <p:spPr>
          <a:xfrm>
            <a:off x="914400" y="1524000"/>
            <a:ext cx="7315200" cy="3124200"/>
          </a:xfrm>
        </p:spPr>
        <p:txBody>
          <a:bodyPr/>
          <a:lstStyle/>
          <a:p>
            <a:br>
              <a:rPr lang="en-US" altLang="en-US" dirty="0">
                <a:ea typeface="ＭＳ Ｐゴシック" pitchFamily="34" charset="-128"/>
              </a:rPr>
            </a:br>
            <a:r>
              <a:rPr lang="en-US" altLang="en-US" dirty="0">
                <a:ea typeface="ＭＳ Ｐゴシック" pitchFamily="34" charset="-128"/>
              </a:rPr>
              <a:t>    </a:t>
            </a:r>
            <a:r>
              <a:rPr lang="en-US" altLang="en-US" sz="4400" dirty="0">
                <a:ea typeface="ＭＳ Ｐゴシック" pitchFamily="34" charset="-128"/>
              </a:rPr>
              <a:t>P6 (</a:t>
            </a:r>
            <a:r>
              <a:rPr lang="en-US" altLang="en-US" sz="4400" i="1" dirty="0">
                <a:ea typeface="ＭＳ Ｐゴシック" pitchFamily="34" charset="-128"/>
              </a:rPr>
              <a:t>Appendix</a:t>
            </a:r>
            <a:r>
              <a:rPr lang="en-US" altLang="en-US" sz="4400" dirty="0">
                <a:ea typeface="ＭＳ Ｐゴシック" pitchFamily="34" charset="-128"/>
              </a:rPr>
              <a:t>): </a:t>
            </a:r>
            <a:br>
              <a:rPr lang="en-US" altLang="en-US" sz="4400" dirty="0">
                <a:ea typeface="ＭＳ Ｐゴシック" pitchFamily="34" charset="-128"/>
              </a:rPr>
            </a:br>
            <a:r>
              <a:rPr lang="en-US" dirty="0">
                <a:solidFill>
                  <a:prstClr val="black"/>
                </a:solidFill>
              </a:rPr>
              <a:t>Prepare journal entries for standard costs and account for price and quantity variances.</a:t>
            </a:r>
            <a:endParaRPr lang="en-US" altLang="en-US" sz="4400" dirty="0">
              <a:ea typeface="ＭＳ Ｐゴシック" pitchFamily="34" charset="-128"/>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126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849436"/>
            <a:ext cx="7315200" cy="87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26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7943" y="5105400"/>
            <a:ext cx="7315200" cy="76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
        <p:nvSpPr>
          <p:cNvPr id="10" name="Rectangle 9">
            <a:extLst>
              <a:ext uri="{FF2B5EF4-FFF2-40B4-BE49-F238E27FC236}">
                <a16:creationId xmlns:a16="http://schemas.microsoft.com/office/drawing/2014/main" id="{17761565-C226-174D-AB91-18A91DA4F708}"/>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id="{816731E9-5760-3C49-908D-BB60356D872E}"/>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53</a:t>
            </a:fld>
            <a:endParaRPr lang="en-US" dirty="0">
              <a:solidFill>
                <a:schemeClr val="tx1">
                  <a:lumMod val="50000"/>
                  <a:lumOff val="50000"/>
                </a:schemeClr>
              </a:solidFill>
            </a:endParaRPr>
          </a:p>
        </p:txBody>
      </p:sp>
    </p:spTree>
    <p:extLst>
      <p:ext uri="{BB962C8B-B14F-4D97-AF65-F5344CB8AC3E}">
        <p14:creationId xmlns:p14="http://schemas.microsoft.com/office/powerpoint/2010/main" val="1353849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4"/>
          <p:cNvSpPr>
            <a:spLocks noGrp="1"/>
          </p:cNvSpPr>
          <p:nvPr>
            <p:ph type="title"/>
          </p:nvPr>
        </p:nvSpPr>
        <p:spPr>
          <a:xfrm>
            <a:off x="293688" y="274638"/>
            <a:ext cx="8534400" cy="1143000"/>
          </a:xfrm>
        </p:spPr>
        <p:txBody>
          <a:bodyPr/>
          <a:lstStyle/>
          <a:p>
            <a:r>
              <a:rPr lang="en-US" altLang="en-US" b="1" dirty="0"/>
              <a:t>Standard Cost Accounting System</a:t>
            </a:r>
          </a:p>
        </p:txBody>
      </p:sp>
      <p:sp>
        <p:nvSpPr>
          <p:cNvPr id="8" name="TextBox 7"/>
          <p:cNvSpPr txBox="1"/>
          <p:nvPr/>
        </p:nvSpPr>
        <p:spPr>
          <a:xfrm>
            <a:off x="1512888" y="2415381"/>
            <a:ext cx="6096000" cy="461962"/>
          </a:xfrm>
          <a:prstGeom prst="rect">
            <a:avLst/>
          </a:prstGeom>
          <a:solidFill>
            <a:schemeClr val="bg2">
              <a:lumMod val="90000"/>
            </a:schemeClr>
          </a:solidFill>
          <a:ln w="28575">
            <a:solidFill>
              <a:schemeClr val="tx1"/>
            </a:solidFill>
          </a:ln>
        </p:spPr>
        <p:txBody>
          <a:bodyPr>
            <a:spAutoFit/>
          </a:bodyPr>
          <a:lstStyle/>
          <a:p>
            <a:pPr algn="ctr">
              <a:defRPr/>
            </a:pPr>
            <a:r>
              <a:rPr lang="en-US" sz="2400" dirty="0"/>
              <a:t>Recording G-Max material costs for May</a:t>
            </a:r>
          </a:p>
        </p:txBody>
      </p:sp>
      <p:sp>
        <p:nvSpPr>
          <p:cNvPr id="2" name="TextBox 1"/>
          <p:cNvSpPr txBox="1"/>
          <p:nvPr/>
        </p:nvSpPr>
        <p:spPr>
          <a:xfrm>
            <a:off x="533400" y="1209676"/>
            <a:ext cx="8153400" cy="1015663"/>
          </a:xfrm>
          <a:prstGeom prst="rect">
            <a:avLst/>
          </a:prstGeom>
          <a:noFill/>
        </p:spPr>
        <p:txBody>
          <a:bodyPr wrap="square" rtlCol="0">
            <a:spAutoFit/>
          </a:bodyPr>
          <a:lstStyle/>
          <a:p>
            <a:pPr algn="ctr"/>
            <a:r>
              <a:rPr lang="en-US" altLang="en-US" sz="2000" dirty="0"/>
              <a:t>Standard cost systems also record costs and variances in accounts. The entries in the next few slides briefly illustrate the important aspects of this process for G-Max’s standard costs and variances for May.</a:t>
            </a:r>
            <a:endParaRPr lang="en-US" sz="2000" dirty="0"/>
          </a:p>
        </p:txBody>
      </p:sp>
      <p:sp>
        <p:nvSpPr>
          <p:cNvPr id="11" name="Rounded Rectangle 10"/>
          <p:cNvSpPr/>
          <p:nvPr/>
        </p:nvSpPr>
        <p:spPr>
          <a:xfrm>
            <a:off x="0" y="6661942"/>
            <a:ext cx="6705600" cy="16463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P6: </a:t>
            </a:r>
            <a:r>
              <a:rPr lang="en-US" sz="1100" dirty="0">
                <a:solidFill>
                  <a:prstClr val="black"/>
                </a:solidFill>
                <a:latin typeface="Calibri"/>
              </a:rPr>
              <a:t>Prepare journal entries for standard costs and account for price and quantity variances</a:t>
            </a:r>
            <a:r>
              <a:rPr lang="en-US" altLang="en-US" sz="1100" dirty="0">
                <a:ea typeface="ＭＳ Ｐゴシック" pitchFamily="34" charset="-128"/>
              </a:rPr>
              <a:t>.</a:t>
            </a:r>
            <a:endParaRPr lang="en-US" sz="1100" dirty="0">
              <a:solidFill>
                <a:prstClr val="black"/>
              </a:solidFill>
              <a:latin typeface="Calibri"/>
            </a:endParaRPr>
          </a:p>
        </p:txBody>
      </p:sp>
      <p:pic>
        <p:nvPicPr>
          <p:cNvPr id="4" name="Picture 3">
            <a:extLst>
              <a:ext uri="{FF2B5EF4-FFF2-40B4-BE49-F238E27FC236}">
                <a16:creationId xmlns:a16="http://schemas.microsoft.com/office/drawing/2014/main" id="{267D2334-AF16-4B60-ADAD-62A8407E6D82}"/>
              </a:ext>
            </a:extLst>
          </p:cNvPr>
          <p:cNvPicPr>
            <a:picLocks noChangeAspect="1"/>
          </p:cNvPicPr>
          <p:nvPr/>
        </p:nvPicPr>
        <p:blipFill>
          <a:blip r:embed="rId3"/>
          <a:stretch>
            <a:fillRect/>
          </a:stretch>
        </p:blipFill>
        <p:spPr>
          <a:xfrm>
            <a:off x="1520743" y="3121403"/>
            <a:ext cx="6102514" cy="1642985"/>
          </a:xfrm>
          <a:prstGeom prst="rect">
            <a:avLst/>
          </a:prstGeom>
        </p:spPr>
      </p:pic>
      <p:sp>
        <p:nvSpPr>
          <p:cNvPr id="12" name="Rectangle 11">
            <a:extLst>
              <a:ext uri="{FF2B5EF4-FFF2-40B4-BE49-F238E27FC236}">
                <a16:creationId xmlns:a16="http://schemas.microsoft.com/office/drawing/2014/main" id="{B8ACFF8D-8943-8241-974F-1A86DF78E299}"/>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a16="http://schemas.microsoft.com/office/drawing/2014/main" id="{72D42CA6-5947-2649-906A-EF3B8C10A587}"/>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54</a:t>
            </a:fld>
            <a:endParaRPr lang="en-US" dirty="0">
              <a:solidFill>
                <a:schemeClr val="tx1">
                  <a:lumMod val="50000"/>
                  <a:lumOff val="50000"/>
                </a:schemeClr>
              </a:solidFill>
            </a:endParaRP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Title 4"/>
          <p:cNvSpPr>
            <a:spLocks noGrp="1"/>
          </p:cNvSpPr>
          <p:nvPr>
            <p:ph type="title"/>
          </p:nvPr>
        </p:nvSpPr>
        <p:spPr>
          <a:xfrm>
            <a:off x="293688" y="533400"/>
            <a:ext cx="8534400" cy="1143000"/>
          </a:xfrm>
        </p:spPr>
        <p:txBody>
          <a:bodyPr/>
          <a:lstStyle/>
          <a:p>
            <a:r>
              <a:rPr lang="en-US" altLang="en-US" b="1" dirty="0"/>
              <a:t>Standard Cost Accounting System </a:t>
            </a:r>
            <a:r>
              <a:rPr lang="en-US" altLang="en-US" sz="3600" b="1" dirty="0"/>
              <a:t>(Pt. 2)</a:t>
            </a:r>
            <a:endParaRPr lang="en-US" altLang="en-US" b="1" dirty="0"/>
          </a:p>
        </p:txBody>
      </p:sp>
      <p:sp>
        <p:nvSpPr>
          <p:cNvPr id="8" name="TextBox 7"/>
          <p:cNvSpPr txBox="1"/>
          <p:nvPr/>
        </p:nvSpPr>
        <p:spPr>
          <a:xfrm>
            <a:off x="1524000" y="1900238"/>
            <a:ext cx="6096000" cy="461962"/>
          </a:xfrm>
          <a:prstGeom prst="rect">
            <a:avLst/>
          </a:prstGeom>
          <a:solidFill>
            <a:schemeClr val="accent1">
              <a:lumMod val="40000"/>
              <a:lumOff val="60000"/>
            </a:schemeClr>
          </a:solidFill>
          <a:ln w="28575">
            <a:solidFill>
              <a:schemeClr val="tx1"/>
            </a:solidFill>
          </a:ln>
        </p:spPr>
        <p:txBody>
          <a:bodyPr>
            <a:spAutoFit/>
          </a:bodyPr>
          <a:lstStyle/>
          <a:p>
            <a:pPr algn="ctr">
              <a:defRPr/>
            </a:pPr>
            <a:r>
              <a:rPr lang="en-US" sz="2400" dirty="0"/>
              <a:t>Recording G-Max labor costs for May</a:t>
            </a:r>
          </a:p>
        </p:txBody>
      </p:sp>
      <p:sp>
        <p:nvSpPr>
          <p:cNvPr id="10" name="Rounded Rectangle 9"/>
          <p:cNvSpPr/>
          <p:nvPr/>
        </p:nvSpPr>
        <p:spPr>
          <a:xfrm>
            <a:off x="0" y="6661942"/>
            <a:ext cx="6705600" cy="16463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P6: </a:t>
            </a:r>
            <a:r>
              <a:rPr lang="en-US" sz="1100" dirty="0">
                <a:solidFill>
                  <a:prstClr val="black"/>
                </a:solidFill>
                <a:latin typeface="Calibri"/>
              </a:rPr>
              <a:t>Prepare journal entries for standard costs and account for price and quantity variances</a:t>
            </a:r>
            <a:r>
              <a:rPr lang="en-US" altLang="en-US" sz="1100" dirty="0">
                <a:ea typeface="ＭＳ Ｐゴシック" pitchFamily="34" charset="-128"/>
              </a:rPr>
              <a:t>.</a:t>
            </a:r>
            <a:endParaRPr lang="en-US" sz="1100" dirty="0">
              <a:solidFill>
                <a:prstClr val="black"/>
              </a:solidFill>
              <a:latin typeface="Calibri"/>
            </a:endParaRPr>
          </a:p>
        </p:txBody>
      </p:sp>
      <p:pic>
        <p:nvPicPr>
          <p:cNvPr id="2" name="Picture 1">
            <a:extLst>
              <a:ext uri="{FF2B5EF4-FFF2-40B4-BE49-F238E27FC236}">
                <a16:creationId xmlns:a16="http://schemas.microsoft.com/office/drawing/2014/main" id="{C80C60FC-B247-4B00-8B13-6CF05B08F9DF}"/>
              </a:ext>
            </a:extLst>
          </p:cNvPr>
          <p:cNvPicPr>
            <a:picLocks noChangeAspect="1"/>
          </p:cNvPicPr>
          <p:nvPr/>
        </p:nvPicPr>
        <p:blipFill>
          <a:blip r:embed="rId3"/>
          <a:stretch>
            <a:fillRect/>
          </a:stretch>
        </p:blipFill>
        <p:spPr>
          <a:xfrm>
            <a:off x="1447800" y="2629483"/>
            <a:ext cx="6448850" cy="1338200"/>
          </a:xfrm>
          <a:prstGeom prst="rect">
            <a:avLst/>
          </a:prstGeom>
        </p:spPr>
      </p:pic>
      <p:sp>
        <p:nvSpPr>
          <p:cNvPr id="11" name="Rectangle 10">
            <a:extLst>
              <a:ext uri="{FF2B5EF4-FFF2-40B4-BE49-F238E27FC236}">
                <a16:creationId xmlns:a16="http://schemas.microsoft.com/office/drawing/2014/main" id="{825E1398-3238-2C45-847D-C44A8842B0C1}"/>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id="{B3593826-8868-C142-9F41-463A4604EC73}"/>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55</a:t>
            </a:fld>
            <a:endParaRPr lang="en-US" dirty="0">
              <a:solidFill>
                <a:schemeClr val="tx1">
                  <a:lumMod val="50000"/>
                  <a:lumOff val="50000"/>
                </a:schemeClr>
              </a:solidFill>
            </a:endParaRPr>
          </a:p>
        </p:txBody>
      </p:sp>
    </p:spTree>
  </p:cSld>
  <p:clrMapOvr>
    <a:masterClrMapping/>
  </p:clrMapOvr>
  <p:transition spd="med">
    <p:split orient="vert" dir="in"/>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4"/>
          <p:cNvSpPr>
            <a:spLocks noGrp="1"/>
          </p:cNvSpPr>
          <p:nvPr>
            <p:ph type="title"/>
          </p:nvPr>
        </p:nvSpPr>
        <p:spPr>
          <a:xfrm>
            <a:off x="293688" y="533400"/>
            <a:ext cx="8534400" cy="1143000"/>
          </a:xfrm>
        </p:spPr>
        <p:txBody>
          <a:bodyPr/>
          <a:lstStyle/>
          <a:p>
            <a:r>
              <a:rPr lang="en-US" altLang="en-US" b="1" dirty="0"/>
              <a:t>Standard Cost Accounting System </a:t>
            </a:r>
            <a:r>
              <a:rPr lang="en-US" altLang="en-US" sz="3600" b="1" dirty="0"/>
              <a:t>(Pt. 3)</a:t>
            </a:r>
            <a:endParaRPr lang="en-US" altLang="en-US" b="1" dirty="0"/>
          </a:p>
        </p:txBody>
      </p:sp>
      <p:sp>
        <p:nvSpPr>
          <p:cNvPr id="7" name="TextBox 6"/>
          <p:cNvSpPr txBox="1"/>
          <p:nvPr/>
        </p:nvSpPr>
        <p:spPr>
          <a:xfrm>
            <a:off x="1528354" y="1824038"/>
            <a:ext cx="6096000" cy="461962"/>
          </a:xfrm>
          <a:prstGeom prst="rect">
            <a:avLst/>
          </a:prstGeom>
          <a:solidFill>
            <a:schemeClr val="accent1">
              <a:lumMod val="40000"/>
              <a:lumOff val="60000"/>
            </a:schemeClr>
          </a:solidFill>
          <a:ln w="28575">
            <a:solidFill>
              <a:schemeClr val="tx1"/>
            </a:solidFill>
          </a:ln>
        </p:spPr>
        <p:txBody>
          <a:bodyPr>
            <a:spAutoFit/>
          </a:bodyPr>
          <a:lstStyle/>
          <a:p>
            <a:pPr algn="ctr">
              <a:defRPr/>
            </a:pPr>
            <a:r>
              <a:rPr lang="en-US" sz="2400" dirty="0"/>
              <a:t>Recording G-Max overhead costs for May</a:t>
            </a:r>
          </a:p>
        </p:txBody>
      </p:sp>
      <p:sp>
        <p:nvSpPr>
          <p:cNvPr id="2" name="TextBox 1"/>
          <p:cNvSpPr txBox="1"/>
          <p:nvPr/>
        </p:nvSpPr>
        <p:spPr>
          <a:xfrm>
            <a:off x="788988" y="4556916"/>
            <a:ext cx="7543800" cy="1754326"/>
          </a:xfrm>
          <a:prstGeom prst="rect">
            <a:avLst/>
          </a:prstGeom>
          <a:noFill/>
        </p:spPr>
        <p:txBody>
          <a:bodyPr wrap="square" rtlCol="0">
            <a:spAutoFit/>
          </a:bodyPr>
          <a:lstStyle/>
          <a:p>
            <a:pPr algn="ctr"/>
            <a:r>
              <a:rPr lang="en-US" altLang="en-US" dirty="0"/>
              <a:t>When Factory Overhead is applied to Goods in Process Inventory, the actual amount is credited to the Factory Overhead account. To account for the difference between actual and standard overhead costs, the entry includes a $500 debit to the Volume Variance, a $250 debit to the Variable Overhead Spending Variance, and a $100 credit to the Variable Overhead Efficiency Variance. </a:t>
            </a:r>
            <a:endParaRPr lang="en-US" dirty="0"/>
          </a:p>
        </p:txBody>
      </p:sp>
      <p:sp>
        <p:nvSpPr>
          <p:cNvPr id="10" name="Rounded Rectangle 9"/>
          <p:cNvSpPr/>
          <p:nvPr/>
        </p:nvSpPr>
        <p:spPr>
          <a:xfrm>
            <a:off x="0" y="6661942"/>
            <a:ext cx="6705600" cy="16463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P6: </a:t>
            </a:r>
            <a:r>
              <a:rPr lang="en-US" sz="1100" dirty="0">
                <a:solidFill>
                  <a:prstClr val="black"/>
                </a:solidFill>
                <a:latin typeface="Calibri"/>
              </a:rPr>
              <a:t>Prepare journal entries for standard costs and account for price and quantity variances</a:t>
            </a:r>
            <a:r>
              <a:rPr lang="en-US" altLang="en-US" sz="1100" dirty="0">
                <a:ea typeface="ＭＳ Ｐゴシック" pitchFamily="34" charset="-128"/>
              </a:rPr>
              <a:t>.</a:t>
            </a:r>
            <a:endParaRPr lang="en-US" sz="1100" dirty="0">
              <a:solidFill>
                <a:prstClr val="black"/>
              </a:solidFill>
              <a:latin typeface="Calibri"/>
            </a:endParaRPr>
          </a:p>
        </p:txBody>
      </p:sp>
      <p:pic>
        <p:nvPicPr>
          <p:cNvPr id="4" name="Picture 3">
            <a:extLst>
              <a:ext uri="{FF2B5EF4-FFF2-40B4-BE49-F238E27FC236}">
                <a16:creationId xmlns:a16="http://schemas.microsoft.com/office/drawing/2014/main" id="{DE6DA0D3-D40C-44BC-90E3-8EA16EA4F4E7}"/>
              </a:ext>
            </a:extLst>
          </p:cNvPr>
          <p:cNvPicPr>
            <a:picLocks noChangeAspect="1"/>
          </p:cNvPicPr>
          <p:nvPr/>
        </p:nvPicPr>
        <p:blipFill>
          <a:blip r:embed="rId3"/>
          <a:stretch>
            <a:fillRect/>
          </a:stretch>
        </p:blipFill>
        <p:spPr>
          <a:xfrm>
            <a:off x="1279169" y="2544317"/>
            <a:ext cx="6585662" cy="1559485"/>
          </a:xfrm>
          <a:prstGeom prst="rect">
            <a:avLst/>
          </a:prstGeom>
        </p:spPr>
      </p:pic>
      <p:sp>
        <p:nvSpPr>
          <p:cNvPr id="11" name="Rectangle 10">
            <a:extLst>
              <a:ext uri="{FF2B5EF4-FFF2-40B4-BE49-F238E27FC236}">
                <a16:creationId xmlns:a16="http://schemas.microsoft.com/office/drawing/2014/main" id="{02270C27-83DD-7441-BCB5-37F209034094}"/>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id="{937F8553-2FBA-8542-B8FF-5CF073F5A346}"/>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56</a:t>
            </a:fld>
            <a:endParaRPr lang="en-US" dirty="0">
              <a:solidFill>
                <a:schemeClr val="tx1">
                  <a:lumMod val="50000"/>
                  <a:lumOff val="50000"/>
                </a:schemeClr>
              </a:solidFill>
            </a:endParaRPr>
          </a:p>
        </p:txBody>
      </p:sp>
    </p:spTree>
  </p:cSld>
  <p:clrMapOvr>
    <a:masterClrMapping/>
  </p:clrMapOvr>
  <p:transition spd="med">
    <p:split orient="vert"/>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4"/>
          <p:cNvSpPr>
            <a:spLocks noGrp="1"/>
          </p:cNvSpPr>
          <p:nvPr>
            <p:ph type="title"/>
          </p:nvPr>
        </p:nvSpPr>
        <p:spPr>
          <a:xfrm>
            <a:off x="293688" y="274638"/>
            <a:ext cx="8534400" cy="1143000"/>
          </a:xfrm>
        </p:spPr>
        <p:txBody>
          <a:bodyPr/>
          <a:lstStyle/>
          <a:p>
            <a:r>
              <a:rPr lang="en-US" altLang="en-US" b="1" dirty="0"/>
              <a:t>Standard Costing Income Statement</a:t>
            </a:r>
          </a:p>
        </p:txBody>
      </p:sp>
      <p:sp>
        <p:nvSpPr>
          <p:cNvPr id="2" name="TextBox 1"/>
          <p:cNvSpPr txBox="1"/>
          <p:nvPr/>
        </p:nvSpPr>
        <p:spPr>
          <a:xfrm>
            <a:off x="1630715" y="1416579"/>
            <a:ext cx="6008335" cy="369332"/>
          </a:xfrm>
          <a:prstGeom prst="rect">
            <a:avLst/>
          </a:prstGeom>
          <a:noFill/>
        </p:spPr>
        <p:txBody>
          <a:bodyPr wrap="square" rtlCol="0">
            <a:spAutoFit/>
          </a:bodyPr>
          <a:lstStyle/>
          <a:p>
            <a:pPr algn="ctr"/>
            <a:r>
              <a:rPr lang="en-US" altLang="en-US" b="1" dirty="0"/>
              <a:t>Summarizes company performance for a period.</a:t>
            </a:r>
            <a:endParaRPr lang="en-US" b="1" dirty="0"/>
          </a:p>
        </p:txBody>
      </p:sp>
      <p:sp>
        <p:nvSpPr>
          <p:cNvPr id="10" name="Rounded Rectangle 9"/>
          <p:cNvSpPr/>
          <p:nvPr/>
        </p:nvSpPr>
        <p:spPr>
          <a:xfrm>
            <a:off x="0" y="6661942"/>
            <a:ext cx="6705600" cy="16463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P6: </a:t>
            </a:r>
            <a:r>
              <a:rPr lang="en-US" sz="1100" dirty="0">
                <a:solidFill>
                  <a:prstClr val="black"/>
                </a:solidFill>
                <a:latin typeface="Calibri"/>
              </a:rPr>
              <a:t>Prepare journal entries for standard costs and account for price and quantity variances</a:t>
            </a:r>
            <a:r>
              <a:rPr lang="en-US" altLang="en-US" sz="1100" dirty="0">
                <a:ea typeface="ＭＳ Ｐゴシック" pitchFamily="34" charset="-128"/>
              </a:rPr>
              <a:t>.</a:t>
            </a:r>
            <a:endParaRPr lang="en-US" sz="1100" dirty="0">
              <a:solidFill>
                <a:prstClr val="black"/>
              </a:solidFill>
              <a:latin typeface="Calibri"/>
            </a:endParaRPr>
          </a:p>
        </p:txBody>
      </p:sp>
      <p:sp>
        <p:nvSpPr>
          <p:cNvPr id="9" name="TextBox 8">
            <a:extLst>
              <a:ext uri="{FF2B5EF4-FFF2-40B4-BE49-F238E27FC236}">
                <a16:creationId xmlns:a16="http://schemas.microsoft.com/office/drawing/2014/main" id="{833FAE77-96E9-4A87-B61A-76AD681C6FDC}"/>
              </a:ext>
            </a:extLst>
          </p:cNvPr>
          <p:cNvSpPr txBox="1"/>
          <p:nvPr/>
        </p:nvSpPr>
        <p:spPr>
          <a:xfrm>
            <a:off x="7732713" y="1462746"/>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21A.5</a:t>
            </a:r>
          </a:p>
        </p:txBody>
      </p:sp>
      <p:pic>
        <p:nvPicPr>
          <p:cNvPr id="3" name="Picture 2">
            <a:extLst>
              <a:ext uri="{FF2B5EF4-FFF2-40B4-BE49-F238E27FC236}">
                <a16:creationId xmlns:a16="http://schemas.microsoft.com/office/drawing/2014/main" id="{D97C4C00-3A01-460C-9859-380A1751E7D4}"/>
              </a:ext>
            </a:extLst>
          </p:cNvPr>
          <p:cNvPicPr>
            <a:picLocks noChangeAspect="1"/>
          </p:cNvPicPr>
          <p:nvPr/>
        </p:nvPicPr>
        <p:blipFill>
          <a:blip r:embed="rId3"/>
          <a:stretch>
            <a:fillRect/>
          </a:stretch>
        </p:blipFill>
        <p:spPr>
          <a:xfrm>
            <a:off x="1995664" y="1777603"/>
            <a:ext cx="5278435" cy="4524373"/>
          </a:xfrm>
          <a:prstGeom prst="rect">
            <a:avLst/>
          </a:prstGeom>
        </p:spPr>
      </p:pic>
      <p:sp>
        <p:nvSpPr>
          <p:cNvPr id="12" name="Rectangle 11">
            <a:extLst>
              <a:ext uri="{FF2B5EF4-FFF2-40B4-BE49-F238E27FC236}">
                <a16:creationId xmlns:a16="http://schemas.microsoft.com/office/drawing/2014/main" id="{9122C0E6-C540-6B40-87AA-2DF1127BF6D3}"/>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a16="http://schemas.microsoft.com/office/drawing/2014/main" id="{A73BE558-B9A3-654A-803B-E4CA78B2225D}"/>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57</a:t>
            </a:fld>
            <a:endParaRPr lang="en-US" dirty="0">
              <a:solidFill>
                <a:schemeClr val="tx1">
                  <a:lumMod val="50000"/>
                  <a:lumOff val="50000"/>
                </a:schemeClr>
              </a:solidFill>
            </a:endParaRPr>
          </a:p>
        </p:txBody>
      </p:sp>
    </p:spTree>
    <p:extLst>
      <p:ext uri="{BB962C8B-B14F-4D97-AF65-F5344CB8AC3E}">
        <p14:creationId xmlns:p14="http://schemas.microsoft.com/office/powerpoint/2010/main" val="775526424"/>
      </p:ext>
    </p:extLst>
  </p:cSld>
  <p:clrMapOvr>
    <a:masterClrMapping/>
  </p:clrMapOvr>
  <p:transition spd="med">
    <p:split orient="vert"/>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2286000"/>
            <a:ext cx="8229600" cy="1143000"/>
          </a:xfrm>
        </p:spPr>
        <p:txBody>
          <a:bodyPr/>
          <a:lstStyle/>
          <a:p>
            <a:pPr>
              <a:defRPr/>
            </a:pPr>
            <a:r>
              <a:rPr lang="en-US" b="1" dirty="0"/>
              <a:t>End of Chapter 21</a:t>
            </a:r>
          </a:p>
        </p:txBody>
      </p:sp>
      <p:sp>
        <p:nvSpPr>
          <p:cNvPr id="7" name="Rectangle 6">
            <a:extLst>
              <a:ext uri="{FF2B5EF4-FFF2-40B4-BE49-F238E27FC236}">
                <a16:creationId xmlns:a16="http://schemas.microsoft.com/office/drawing/2014/main" id="{17B874E7-45C5-1941-AA72-95A3D3381290}"/>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8" name="Slide Number Placeholder 7">
            <a:extLst>
              <a:ext uri="{FF2B5EF4-FFF2-40B4-BE49-F238E27FC236}">
                <a16:creationId xmlns:a16="http://schemas.microsoft.com/office/drawing/2014/main" id="{A8414ABB-605B-9A48-A8AF-130CC2B022C7}"/>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58</a:t>
            </a:fld>
            <a:endParaRPr lang="en-US" dirty="0">
              <a:solidFill>
                <a:schemeClr val="tx1">
                  <a:lumMod val="50000"/>
                  <a:lumOff val="50000"/>
                </a:schemeClr>
              </a:solidFill>
            </a:endParaRPr>
          </a:p>
        </p:txBody>
      </p:sp>
    </p:spTree>
  </p:cSld>
  <p:clrMapOvr>
    <a:masterClrMapping/>
  </p:clrMapOvr>
  <p:transition>
    <p:wipe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4"/>
          <p:cNvSpPr>
            <a:spLocks noGrp="1"/>
          </p:cNvSpPr>
          <p:nvPr>
            <p:ph type="ctrTitle"/>
          </p:nvPr>
        </p:nvSpPr>
        <p:spPr>
          <a:xfrm>
            <a:off x="914400" y="1524000"/>
            <a:ext cx="7315200" cy="3124200"/>
          </a:xfrm>
        </p:spPr>
        <p:txBody>
          <a:bodyPr/>
          <a:lstStyle/>
          <a:p>
            <a:br>
              <a:rPr lang="en-US" altLang="en-US" dirty="0">
                <a:ea typeface="ＭＳ Ｐゴシック" pitchFamily="34" charset="-128"/>
              </a:rPr>
            </a:br>
            <a:r>
              <a:rPr lang="en-US" altLang="en-US" dirty="0">
                <a:ea typeface="ＭＳ Ｐゴシック" pitchFamily="34" charset="-128"/>
              </a:rPr>
              <a:t>    </a:t>
            </a:r>
            <a:r>
              <a:rPr lang="en-US" altLang="en-US" sz="4400" dirty="0">
                <a:ea typeface="ＭＳ Ｐゴシック" pitchFamily="34" charset="-128"/>
              </a:rPr>
              <a:t>P1: </a:t>
            </a:r>
            <a:br>
              <a:rPr lang="en-US" altLang="en-US" sz="4400" dirty="0">
                <a:ea typeface="ＭＳ Ｐゴシック" pitchFamily="34" charset="-128"/>
              </a:rPr>
            </a:br>
            <a:r>
              <a:rPr lang="en-US" dirty="0">
                <a:solidFill>
                  <a:prstClr val="black"/>
                </a:solidFill>
              </a:rPr>
              <a:t>Prepare a flexible budget and interpret a flexible budget performance report.</a:t>
            </a:r>
            <a:endParaRPr lang="en-US" altLang="en-US" sz="4400" dirty="0">
              <a:ea typeface="ＭＳ Ｐゴシック" pitchFamily="34" charset="-128"/>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126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813446"/>
            <a:ext cx="7315200" cy="87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26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4996624"/>
            <a:ext cx="7315200" cy="76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
        <p:nvSpPr>
          <p:cNvPr id="10" name="Rectangle 9">
            <a:extLst>
              <a:ext uri="{FF2B5EF4-FFF2-40B4-BE49-F238E27FC236}">
                <a16:creationId xmlns:a16="http://schemas.microsoft.com/office/drawing/2014/main" id="{9BAAF3E2-34D5-1646-9116-38D2ED1C1C09}"/>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id="{D23228BD-B21A-7042-BC7E-B619D5E08B3C}"/>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6</a:t>
            </a:fld>
            <a:endParaRPr lang="en-US" dirty="0">
              <a:solidFill>
                <a:schemeClr val="tx1">
                  <a:lumMod val="50000"/>
                  <a:lumOff val="50000"/>
                </a:schemeClr>
              </a:solidFill>
            </a:endParaRPr>
          </a:p>
        </p:txBody>
      </p:sp>
    </p:spTree>
    <p:extLst>
      <p:ext uri="{BB962C8B-B14F-4D97-AF65-F5344CB8AC3E}">
        <p14:creationId xmlns:p14="http://schemas.microsoft.com/office/powerpoint/2010/main" val="1353849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2"/>
          <p:cNvSpPr>
            <a:spLocks noGrp="1" noChangeArrowheads="1"/>
          </p:cNvSpPr>
          <p:nvPr>
            <p:ph type="title"/>
          </p:nvPr>
        </p:nvSpPr>
        <p:spPr>
          <a:xfrm>
            <a:off x="838200" y="274638"/>
            <a:ext cx="8001000" cy="1143000"/>
          </a:xfrm>
        </p:spPr>
        <p:txBody>
          <a:bodyPr/>
          <a:lstStyle/>
          <a:p>
            <a:r>
              <a:rPr lang="en-US" altLang="en-US" b="1" dirty="0"/>
              <a:t>Preparation of Flexible Budgets</a:t>
            </a:r>
          </a:p>
        </p:txBody>
      </p:sp>
      <p:sp>
        <p:nvSpPr>
          <p:cNvPr id="8195" name="Rectangle 2"/>
          <p:cNvSpPr>
            <a:spLocks noGrp="1" noChangeArrowheads="1"/>
          </p:cNvSpPr>
          <p:nvPr>
            <p:ph type="body" idx="4294967295"/>
          </p:nvPr>
        </p:nvSpPr>
        <p:spPr>
          <a:xfrm>
            <a:off x="304800" y="1676400"/>
            <a:ext cx="8229600" cy="4114800"/>
          </a:xfrm>
          <a:noFill/>
        </p:spPr>
        <p:txBody>
          <a:bodyPr lIns="90488" tIns="44450" rIns="90488" bIns="44450"/>
          <a:lstStyle/>
          <a:p>
            <a:pPr>
              <a:lnSpc>
                <a:spcPct val="90000"/>
              </a:lnSpc>
              <a:spcBef>
                <a:spcPct val="40000"/>
              </a:spcBef>
              <a:buFont typeface="Wingdings" pitchFamily="2" charset="2"/>
              <a:buNone/>
            </a:pPr>
            <a:r>
              <a:rPr lang="en-US" altLang="en-US" dirty="0">
                <a:latin typeface="Arial" charset="0"/>
                <a:cs typeface="Arial" charset="0"/>
              </a:rPr>
              <a:t>   </a:t>
            </a:r>
            <a:r>
              <a:rPr lang="en-US" altLang="en-US" dirty="0">
                <a:solidFill>
                  <a:schemeClr val="tx2"/>
                </a:solidFill>
                <a:latin typeface="Arial" charset="0"/>
                <a:cs typeface="Arial" charset="0"/>
              </a:rPr>
              <a:t>To</a:t>
            </a:r>
            <a:r>
              <a:rPr lang="en-US" altLang="en-US" dirty="0">
                <a:latin typeface="Arial" charset="0"/>
                <a:cs typeface="Arial" charset="0"/>
              </a:rPr>
              <a:t>            </a:t>
            </a:r>
            <a:r>
              <a:rPr lang="en-US" altLang="en-US" dirty="0">
                <a:solidFill>
                  <a:schemeClr val="tx2"/>
                </a:solidFill>
                <a:latin typeface="Arial" charset="0"/>
                <a:cs typeface="Arial" charset="0"/>
              </a:rPr>
              <a:t>a budget for different activity levels, we must know how costs behave with changes in activity levels.</a:t>
            </a:r>
          </a:p>
          <a:p>
            <a:pPr lvl="1">
              <a:lnSpc>
                <a:spcPct val="90000"/>
              </a:lnSpc>
              <a:spcBef>
                <a:spcPct val="40000"/>
              </a:spcBef>
              <a:buClr>
                <a:srgbClr val="0033CC"/>
              </a:buClr>
            </a:pPr>
            <a:r>
              <a:rPr lang="en-US" altLang="en-US" dirty="0">
                <a:solidFill>
                  <a:srgbClr val="FF0000"/>
                </a:solidFill>
                <a:latin typeface="Arial" charset="0"/>
                <a:cs typeface="Arial" charset="0"/>
              </a:rPr>
              <a:t>Total variable </a:t>
            </a:r>
            <a:r>
              <a:rPr lang="en-US" altLang="en-US" dirty="0">
                <a:solidFill>
                  <a:schemeClr val="tx2"/>
                </a:solidFill>
                <a:latin typeface="Arial" charset="0"/>
                <a:cs typeface="Arial" charset="0"/>
              </a:rPr>
              <a:t>costs</a:t>
            </a:r>
            <a:r>
              <a:rPr lang="en-US" altLang="en-US" dirty="0">
                <a:solidFill>
                  <a:schemeClr val="hlink"/>
                </a:solidFill>
                <a:latin typeface="Arial" charset="0"/>
                <a:cs typeface="Arial" charset="0"/>
              </a:rPr>
              <a:t> </a:t>
            </a:r>
            <a:r>
              <a:rPr lang="en-US" altLang="en-US" dirty="0">
                <a:solidFill>
                  <a:srgbClr val="FF0000"/>
                </a:solidFill>
                <a:latin typeface="Arial" charset="0"/>
                <a:cs typeface="Arial" charset="0"/>
              </a:rPr>
              <a:t>change </a:t>
            </a:r>
            <a:r>
              <a:rPr lang="en-US" altLang="en-US" dirty="0">
                <a:solidFill>
                  <a:schemeClr val="tx2"/>
                </a:solidFill>
                <a:latin typeface="Arial" charset="0"/>
                <a:cs typeface="Arial" charset="0"/>
              </a:rPr>
              <a:t>in direct proportion to changes in activity.</a:t>
            </a:r>
          </a:p>
          <a:p>
            <a:pPr lvl="1">
              <a:lnSpc>
                <a:spcPct val="90000"/>
              </a:lnSpc>
              <a:spcBef>
                <a:spcPct val="40000"/>
              </a:spcBef>
              <a:buClr>
                <a:srgbClr val="0033CC"/>
              </a:buClr>
            </a:pPr>
            <a:r>
              <a:rPr lang="en-US" altLang="en-US" dirty="0">
                <a:solidFill>
                  <a:srgbClr val="FF0000"/>
                </a:solidFill>
                <a:latin typeface="Arial" charset="0"/>
                <a:cs typeface="Arial" charset="0"/>
              </a:rPr>
              <a:t>Total fixed</a:t>
            </a:r>
            <a:r>
              <a:rPr lang="en-US" altLang="en-US" dirty="0">
                <a:solidFill>
                  <a:schemeClr val="hlink"/>
                </a:solidFill>
                <a:latin typeface="Arial" charset="0"/>
                <a:cs typeface="Arial" charset="0"/>
              </a:rPr>
              <a:t> </a:t>
            </a:r>
            <a:r>
              <a:rPr lang="en-US" altLang="en-US" dirty="0">
                <a:solidFill>
                  <a:schemeClr val="tx2"/>
                </a:solidFill>
                <a:latin typeface="Arial" charset="0"/>
                <a:cs typeface="Arial" charset="0"/>
              </a:rPr>
              <a:t>costs remain unchanged within the</a:t>
            </a:r>
            <a:br>
              <a:rPr lang="en-US" altLang="en-US" dirty="0">
                <a:solidFill>
                  <a:schemeClr val="tx2"/>
                </a:solidFill>
                <a:latin typeface="Arial" charset="0"/>
                <a:cs typeface="Arial" charset="0"/>
              </a:rPr>
            </a:br>
            <a:r>
              <a:rPr lang="en-US" altLang="en-US" dirty="0">
                <a:solidFill>
                  <a:schemeClr val="tx2"/>
                </a:solidFill>
                <a:latin typeface="Arial" charset="0"/>
                <a:cs typeface="Arial" charset="0"/>
              </a:rPr>
              <a:t>relevant range. </a:t>
            </a:r>
          </a:p>
        </p:txBody>
      </p:sp>
      <p:graphicFrame>
        <p:nvGraphicFramePr>
          <p:cNvPr id="8197" name="Object 2"/>
          <p:cNvGraphicFramePr>
            <a:graphicFrameLocks/>
          </p:cNvGraphicFramePr>
          <p:nvPr/>
        </p:nvGraphicFramePr>
        <p:xfrm>
          <a:off x="1349375" y="1708150"/>
          <a:ext cx="990600" cy="425450"/>
        </p:xfrm>
        <a:graphic>
          <a:graphicData uri="http://schemas.openxmlformats.org/presentationml/2006/ole">
            <mc:AlternateContent xmlns:mc="http://schemas.openxmlformats.org/markup-compatibility/2006">
              <mc:Choice xmlns:v="urn:schemas-microsoft-com:vml" Requires="v">
                <p:oleObj spid="_x0000_s8510" name="WordArt 2.0" r:id="rId4" imgW="6097030" imgH="4065373" progId="">
                  <p:embed/>
                </p:oleObj>
              </mc:Choice>
              <mc:Fallback>
                <p:oleObj name="WordArt 2.0" r:id="rId4" imgW="6097030" imgH="4065373" progId="">
                  <p:embed/>
                  <p:pic>
                    <p:nvPicPr>
                      <p:cNvPr id="0" name="Picture 2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9375" y="1708150"/>
                        <a:ext cx="990600" cy="425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 name="Rounded Rectangle 16"/>
          <p:cNvSpPr/>
          <p:nvPr/>
        </p:nvSpPr>
        <p:spPr>
          <a:xfrm>
            <a:off x="0" y="6632181"/>
            <a:ext cx="6019800" cy="1944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P1:</a:t>
            </a:r>
            <a:r>
              <a:rPr lang="en-US" sz="1100" dirty="0">
                <a:solidFill>
                  <a:prstClr val="black"/>
                </a:solidFill>
                <a:latin typeface="Calibri"/>
              </a:rPr>
              <a:t> Prepare a flexible budget and interpret a flexible budget performance report.</a:t>
            </a:r>
            <a:endParaRPr lang="en-US" sz="1100" dirty="0"/>
          </a:p>
        </p:txBody>
      </p:sp>
      <p:sp>
        <p:nvSpPr>
          <p:cNvPr id="18" name="Rectangle 17">
            <a:extLst>
              <a:ext uri="{FF2B5EF4-FFF2-40B4-BE49-F238E27FC236}">
                <a16:creationId xmlns:a16="http://schemas.microsoft.com/office/drawing/2014/main" id="{080529B0-6651-2741-A6FB-469176CD4D0C}"/>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9" name="Slide Number Placeholder 7">
            <a:extLst>
              <a:ext uri="{FF2B5EF4-FFF2-40B4-BE49-F238E27FC236}">
                <a16:creationId xmlns:a16="http://schemas.microsoft.com/office/drawing/2014/main" id="{9B462B14-DFED-4B47-915E-53F25E278D1E}"/>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7</a:t>
            </a:fld>
            <a:endParaRPr lang="en-US" dirty="0">
              <a:solidFill>
                <a:schemeClr val="tx1">
                  <a:lumMod val="50000"/>
                  <a:lumOff val="50000"/>
                </a:schemeClr>
              </a:solidFill>
            </a:endParaRPr>
          </a:p>
        </p:txBody>
      </p:sp>
    </p:spTree>
  </p:cSld>
  <p:clrMapOvr>
    <a:masterClrMapping/>
  </p:clrMapOvr>
  <p:transition spd="med">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4"/>
          <p:cNvSpPr>
            <a:spLocks noChangeArrowheads="1"/>
          </p:cNvSpPr>
          <p:nvPr/>
        </p:nvSpPr>
        <p:spPr bwMode="auto">
          <a:xfrm>
            <a:off x="1139030" y="1446212"/>
            <a:ext cx="6865937" cy="458788"/>
          </a:xfrm>
          <a:prstGeom prst="rect">
            <a:avLst/>
          </a:prstGeom>
          <a:solidFill>
            <a:schemeClr val="bg2">
              <a:lumMod val="90000"/>
            </a:schemeClr>
          </a:solidFill>
          <a:ln w="57150" cmpd="thickThin">
            <a:solidFill>
              <a:srgbClr val="FFC000"/>
            </a:solidFill>
            <a:miter lim="800000"/>
            <a:headEnd/>
            <a:tailEnd/>
          </a:ln>
        </p:spPr>
        <p:txBody>
          <a:bodyPr wrap="square" lIns="90488" tIns="44450" rIns="90488" bIns="44450">
            <a:spAutoFit/>
          </a:bodyPr>
          <a:lstStyle/>
          <a:p>
            <a:pPr algn="ctr">
              <a:spcBef>
                <a:spcPct val="50000"/>
              </a:spcBef>
              <a:defRPr/>
            </a:pPr>
            <a:r>
              <a:rPr lang="en-US" sz="2400" b="1" dirty="0"/>
              <a:t>Variable costs are a constant amount per unit.</a:t>
            </a:r>
          </a:p>
        </p:txBody>
      </p:sp>
      <p:sp>
        <p:nvSpPr>
          <p:cNvPr id="9222" name="Rectangle 12"/>
          <p:cNvSpPr>
            <a:spLocks noGrp="1" noChangeArrowheads="1"/>
          </p:cNvSpPr>
          <p:nvPr>
            <p:ph type="title"/>
          </p:nvPr>
        </p:nvSpPr>
        <p:spPr>
          <a:xfrm>
            <a:off x="0" y="468095"/>
            <a:ext cx="9144000" cy="979705"/>
          </a:xfrm>
        </p:spPr>
        <p:txBody>
          <a:bodyPr/>
          <a:lstStyle/>
          <a:p>
            <a:r>
              <a:rPr lang="en-US" altLang="en-US" b="1" dirty="0"/>
              <a:t>Preparation of Flexible Budgets </a:t>
            </a:r>
            <a:r>
              <a:rPr lang="en-US" altLang="en-US" sz="2400" b="1" dirty="0"/>
              <a:t>(continued)</a:t>
            </a:r>
            <a:endParaRPr lang="en-US" altLang="en-US" b="1" dirty="0"/>
          </a:p>
        </p:txBody>
      </p:sp>
      <p:sp>
        <p:nvSpPr>
          <p:cNvPr id="20" name="Rounded Rectangle 19"/>
          <p:cNvSpPr/>
          <p:nvPr/>
        </p:nvSpPr>
        <p:spPr>
          <a:xfrm>
            <a:off x="0" y="6632181"/>
            <a:ext cx="6019800" cy="1944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P1:</a:t>
            </a:r>
            <a:r>
              <a:rPr lang="en-US" sz="1100" dirty="0">
                <a:solidFill>
                  <a:prstClr val="black"/>
                </a:solidFill>
                <a:latin typeface="Calibri"/>
              </a:rPr>
              <a:t> Prepare a flexible budget and interpret a flexible budget performance report.</a:t>
            </a:r>
            <a:endParaRPr lang="en-US" sz="1100" dirty="0"/>
          </a:p>
        </p:txBody>
      </p:sp>
      <p:sp>
        <p:nvSpPr>
          <p:cNvPr id="19" name="TextBox 18">
            <a:extLst>
              <a:ext uri="{FF2B5EF4-FFF2-40B4-BE49-F238E27FC236}">
                <a16:creationId xmlns:a16="http://schemas.microsoft.com/office/drawing/2014/main" id="{6C764C6D-4300-42FD-9931-5085FF555232}"/>
              </a:ext>
            </a:extLst>
          </p:cNvPr>
          <p:cNvSpPr txBox="1"/>
          <p:nvPr/>
        </p:nvSpPr>
        <p:spPr>
          <a:xfrm>
            <a:off x="7468175" y="2096869"/>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21.3</a:t>
            </a:r>
          </a:p>
        </p:txBody>
      </p:sp>
      <p:pic>
        <p:nvPicPr>
          <p:cNvPr id="2" name="Picture 1">
            <a:extLst>
              <a:ext uri="{FF2B5EF4-FFF2-40B4-BE49-F238E27FC236}">
                <a16:creationId xmlns:a16="http://schemas.microsoft.com/office/drawing/2014/main" id="{241AC44E-E61D-42CC-9B79-09501909EB11}"/>
              </a:ext>
            </a:extLst>
          </p:cNvPr>
          <p:cNvPicPr>
            <a:picLocks noChangeAspect="1"/>
          </p:cNvPicPr>
          <p:nvPr/>
        </p:nvPicPr>
        <p:blipFill>
          <a:blip r:embed="rId3"/>
          <a:stretch>
            <a:fillRect/>
          </a:stretch>
        </p:blipFill>
        <p:spPr>
          <a:xfrm>
            <a:off x="1814666" y="1981200"/>
            <a:ext cx="5514664" cy="4460703"/>
          </a:xfrm>
          <a:prstGeom prst="rect">
            <a:avLst/>
          </a:prstGeom>
        </p:spPr>
      </p:pic>
      <p:sp>
        <p:nvSpPr>
          <p:cNvPr id="9" name="Rectangle 8">
            <a:extLst>
              <a:ext uri="{FF2B5EF4-FFF2-40B4-BE49-F238E27FC236}">
                <a16:creationId xmlns:a16="http://schemas.microsoft.com/office/drawing/2014/main" id="{67C1F7F3-4ED9-E549-B594-83A291E25D29}"/>
              </a:ext>
            </a:extLst>
          </p:cNvPr>
          <p:cNvSpPr>
            <a:spLocks noGrp="1" noChangeArrowheads="1"/>
          </p:cNvSpPr>
          <p:nvPr/>
        </p:nvSpPr>
        <p:spPr bwMode="auto">
          <a:xfrm>
            <a:off x="6521570" y="64224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Slide Number Placeholder 7">
            <a:extLst>
              <a:ext uri="{FF2B5EF4-FFF2-40B4-BE49-F238E27FC236}">
                <a16:creationId xmlns:a16="http://schemas.microsoft.com/office/drawing/2014/main" id="{B47805B2-0BD9-3046-9A2B-853F4575BC69}"/>
              </a:ext>
            </a:extLst>
          </p:cNvPr>
          <p:cNvSpPr txBox="1">
            <a:spLocks/>
          </p:cNvSpPr>
          <p:nvPr/>
        </p:nvSpPr>
        <p:spPr>
          <a:xfrm>
            <a:off x="6521570" y="64166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8</a:t>
            </a:fld>
            <a:endParaRPr lang="en-US" dirty="0">
              <a:solidFill>
                <a:schemeClr val="tx1">
                  <a:lumMod val="50000"/>
                  <a:lumOff val="50000"/>
                </a:schemeClr>
              </a:solidFill>
            </a:endParaRPr>
          </a:p>
        </p:txBody>
      </p:sp>
    </p:spTree>
  </p:cSld>
  <p:clrMapOvr>
    <a:masterClrMapping/>
  </p:clrMapOvr>
  <p:transition spd="med">
    <p:blinds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9" name="Rectangle 8"/>
          <p:cNvSpPr>
            <a:spLocks noChangeArrowheads="1"/>
          </p:cNvSpPr>
          <p:nvPr/>
        </p:nvSpPr>
        <p:spPr bwMode="auto">
          <a:xfrm>
            <a:off x="152400" y="1850886"/>
            <a:ext cx="8839200" cy="305212"/>
          </a:xfrm>
          <a:prstGeom prst="rect">
            <a:avLst/>
          </a:prstGeom>
          <a:solidFill>
            <a:schemeClr val="bg1">
              <a:lumMod val="95000"/>
            </a:schemeClr>
          </a:solidFill>
          <a:ln w="57150" cmpd="thickThin">
            <a:solidFill>
              <a:schemeClr val="tx2"/>
            </a:solidFill>
            <a:miter lim="800000"/>
            <a:headEnd/>
            <a:tailEnd/>
          </a:ln>
        </p:spPr>
        <p:txBody>
          <a:bodyPr wrap="squar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1400" b="1" dirty="0"/>
              <a:t>Favorable sales variance because average selling price was greater than $10.00 per unit.</a:t>
            </a:r>
          </a:p>
        </p:txBody>
      </p:sp>
      <p:sp>
        <p:nvSpPr>
          <p:cNvPr id="10257" name="Rectangle 11"/>
          <p:cNvSpPr>
            <a:spLocks noChangeArrowheads="1"/>
          </p:cNvSpPr>
          <p:nvPr/>
        </p:nvSpPr>
        <p:spPr bwMode="auto">
          <a:xfrm>
            <a:off x="152400" y="2253560"/>
            <a:ext cx="8839200" cy="274434"/>
          </a:xfrm>
          <a:prstGeom prst="rect">
            <a:avLst/>
          </a:prstGeom>
          <a:solidFill>
            <a:srgbClr val="FCD1C1"/>
          </a:solidFill>
          <a:ln w="57150" cmpd="thickThin">
            <a:solidFill>
              <a:srgbClr val="FF0000"/>
            </a:solidFill>
            <a:miter lim="800000"/>
            <a:headEnd/>
            <a:tailEnd/>
          </a:ln>
        </p:spPr>
        <p:txBody>
          <a:bodyPr wrap="squar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1200" b="1" dirty="0"/>
              <a:t>Unfavorable total variable cost and total fixed cost variances because actual costs are greater than expected.</a:t>
            </a:r>
          </a:p>
        </p:txBody>
      </p:sp>
      <p:sp>
        <p:nvSpPr>
          <p:cNvPr id="10252" name="Rectangle 11"/>
          <p:cNvSpPr>
            <a:spLocks noChangeArrowheads="1"/>
          </p:cNvSpPr>
          <p:nvPr/>
        </p:nvSpPr>
        <p:spPr bwMode="auto">
          <a:xfrm>
            <a:off x="152400" y="2608444"/>
            <a:ext cx="8839200" cy="274434"/>
          </a:xfrm>
          <a:prstGeom prst="rect">
            <a:avLst/>
          </a:prstGeom>
          <a:solidFill>
            <a:schemeClr val="bg1">
              <a:lumMod val="95000"/>
            </a:schemeClr>
          </a:solidFill>
          <a:ln w="57150" cmpd="thickThin">
            <a:solidFill>
              <a:srgbClr val="00B050"/>
            </a:solidFill>
            <a:miter lim="800000"/>
            <a:headEnd/>
            <a:tailEnd/>
          </a:ln>
        </p:spPr>
        <p:txBody>
          <a:bodyPr wrap="squar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1200" b="1" dirty="0">
                <a:latin typeface="Arial" panose="020B0604020202020204" pitchFamily="34" charset="0"/>
                <a:cs typeface="Arial" panose="020B0604020202020204" pitchFamily="34" charset="0"/>
              </a:rPr>
              <a:t>Favorable income from operations variance because sales variance is greater than unfavorable variable cost variance</a:t>
            </a:r>
            <a:r>
              <a:rPr lang="en-US" altLang="en-US" sz="1200" b="1" dirty="0">
                <a:latin typeface="Arial Narrow" pitchFamily="34" charset="0"/>
              </a:rPr>
              <a:t>.</a:t>
            </a:r>
          </a:p>
        </p:txBody>
      </p:sp>
      <p:sp>
        <p:nvSpPr>
          <p:cNvPr id="10246" name="Title 25"/>
          <p:cNvSpPr>
            <a:spLocks noGrp="1"/>
          </p:cNvSpPr>
          <p:nvPr>
            <p:ph type="title"/>
          </p:nvPr>
        </p:nvSpPr>
        <p:spPr>
          <a:xfrm>
            <a:off x="533400" y="304800"/>
            <a:ext cx="8305800" cy="1143000"/>
          </a:xfrm>
        </p:spPr>
        <p:txBody>
          <a:bodyPr/>
          <a:lstStyle/>
          <a:p>
            <a:r>
              <a:rPr lang="en-US" altLang="en-US" sz="4200" b="1" dirty="0"/>
              <a:t>Flexible Budget Performance Report</a:t>
            </a:r>
          </a:p>
        </p:txBody>
      </p:sp>
      <p:sp>
        <p:nvSpPr>
          <p:cNvPr id="24" name="TextBox 23"/>
          <p:cNvSpPr txBox="1"/>
          <p:nvPr/>
        </p:nvSpPr>
        <p:spPr>
          <a:xfrm>
            <a:off x="381000" y="1106271"/>
            <a:ext cx="8305800" cy="707886"/>
          </a:xfrm>
          <a:prstGeom prst="rect">
            <a:avLst/>
          </a:prstGeom>
          <a:noFill/>
        </p:spPr>
        <p:txBody>
          <a:bodyPr wrap="square" rtlCol="0">
            <a:spAutoFit/>
          </a:bodyPr>
          <a:lstStyle/>
          <a:p>
            <a:pPr algn="ctr"/>
            <a:r>
              <a:rPr lang="en-US" sz="2000" dirty="0">
                <a:latin typeface="Arial Narrow" pitchFamily="34" charset="0"/>
              </a:rPr>
              <a:t>A </a:t>
            </a:r>
            <a:r>
              <a:rPr lang="en-US" sz="2000" b="1" dirty="0">
                <a:latin typeface="Arial Narrow" pitchFamily="34" charset="0"/>
              </a:rPr>
              <a:t>flexible budget performance report </a:t>
            </a:r>
            <a:r>
              <a:rPr lang="en-US" sz="2000" dirty="0">
                <a:latin typeface="Arial Narrow" pitchFamily="34" charset="0"/>
              </a:rPr>
              <a:t>compares actual performance and budgeted performance based on actual sales. In </a:t>
            </a:r>
            <a:r>
              <a:rPr lang="en-US" sz="2000" dirty="0" err="1">
                <a:latin typeface="Arial Narrow" pitchFamily="34" charset="0"/>
              </a:rPr>
              <a:t>SolCel’s</a:t>
            </a:r>
            <a:r>
              <a:rPr lang="en-US" sz="2000" dirty="0">
                <a:latin typeface="Arial Narrow" pitchFamily="34" charset="0"/>
              </a:rPr>
              <a:t> case, January’s sales are 12,000 units.</a:t>
            </a:r>
          </a:p>
        </p:txBody>
      </p:sp>
      <p:sp>
        <p:nvSpPr>
          <p:cNvPr id="25" name="Rounded Rectangle 24"/>
          <p:cNvSpPr/>
          <p:nvPr/>
        </p:nvSpPr>
        <p:spPr>
          <a:xfrm>
            <a:off x="0" y="6632181"/>
            <a:ext cx="6019800" cy="1944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P1:</a:t>
            </a:r>
            <a:r>
              <a:rPr lang="en-US" sz="1100" dirty="0">
                <a:solidFill>
                  <a:prstClr val="black"/>
                </a:solidFill>
                <a:latin typeface="Calibri"/>
              </a:rPr>
              <a:t> Prepare a flexible budget and interpret a flexible budget performance report.</a:t>
            </a:r>
            <a:endParaRPr lang="en-US" sz="1100" dirty="0"/>
          </a:p>
        </p:txBody>
      </p:sp>
      <p:sp>
        <p:nvSpPr>
          <p:cNvPr id="26" name="TextBox 25">
            <a:extLst>
              <a:ext uri="{FF2B5EF4-FFF2-40B4-BE49-F238E27FC236}">
                <a16:creationId xmlns:a16="http://schemas.microsoft.com/office/drawing/2014/main" id="{692293AF-800A-491E-BB93-FC29B03C2771}"/>
              </a:ext>
            </a:extLst>
          </p:cNvPr>
          <p:cNvSpPr txBox="1"/>
          <p:nvPr/>
        </p:nvSpPr>
        <p:spPr>
          <a:xfrm>
            <a:off x="7620000" y="3724307"/>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21.4</a:t>
            </a:r>
          </a:p>
        </p:txBody>
      </p:sp>
      <p:pic>
        <p:nvPicPr>
          <p:cNvPr id="2" name="Picture 1">
            <a:extLst>
              <a:ext uri="{FF2B5EF4-FFF2-40B4-BE49-F238E27FC236}">
                <a16:creationId xmlns:a16="http://schemas.microsoft.com/office/drawing/2014/main" id="{ADA2AF70-0259-493E-8C19-C7E3CED19373}"/>
              </a:ext>
            </a:extLst>
          </p:cNvPr>
          <p:cNvPicPr>
            <a:picLocks noChangeAspect="1"/>
          </p:cNvPicPr>
          <p:nvPr/>
        </p:nvPicPr>
        <p:blipFill>
          <a:blip r:embed="rId3"/>
          <a:stretch>
            <a:fillRect/>
          </a:stretch>
        </p:blipFill>
        <p:spPr>
          <a:xfrm>
            <a:off x="2386169" y="3053781"/>
            <a:ext cx="4295461" cy="3416467"/>
          </a:xfrm>
          <a:prstGeom prst="rect">
            <a:avLst/>
          </a:prstGeom>
        </p:spPr>
      </p:pic>
      <p:sp>
        <p:nvSpPr>
          <p:cNvPr id="12" name="Rectangle 11">
            <a:extLst>
              <a:ext uri="{FF2B5EF4-FFF2-40B4-BE49-F238E27FC236}">
                <a16:creationId xmlns:a16="http://schemas.microsoft.com/office/drawing/2014/main" id="{F4F8DD44-2645-2E44-B36C-A336D181A65D}"/>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a16="http://schemas.microsoft.com/office/drawing/2014/main" id="{27674A06-CD60-A642-8A2C-96EB6C36D52D}"/>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9</a:t>
            </a:fld>
            <a:endParaRPr lang="en-US" dirty="0">
              <a:solidFill>
                <a:schemeClr val="tx1">
                  <a:lumMod val="50000"/>
                  <a:lumOff val="50000"/>
                </a:schemeClr>
              </a:solidFill>
            </a:endParaRPr>
          </a:p>
        </p:txBody>
      </p:sp>
    </p:spTree>
  </p:cSld>
  <p:clrMapOvr>
    <a:masterClrMapping/>
  </p:clrMapOvr>
  <p:transition spd="med">
    <p:wipe dir="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12326</TotalTime>
  <Words>9316</Words>
  <Application>Microsoft Office PowerPoint</Application>
  <PresentationFormat>On-screen Show (4:3)</PresentationFormat>
  <Paragraphs>700</Paragraphs>
  <Slides>58</Slides>
  <Notes>58</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3</vt:i4>
      </vt:variant>
      <vt:variant>
        <vt:lpstr>Slide Titles</vt:lpstr>
      </vt:variant>
      <vt:variant>
        <vt:i4>58</vt:i4>
      </vt:variant>
    </vt:vector>
  </HeadingPairs>
  <TitlesOfParts>
    <vt:vector size="72" baseType="lpstr">
      <vt:lpstr>ＭＳ Ｐゴシック</vt:lpstr>
      <vt:lpstr>Arial</vt:lpstr>
      <vt:lpstr>Arial Narrow</vt:lpstr>
      <vt:lpstr>Berlin Sans FB</vt:lpstr>
      <vt:lpstr>Calibri</vt:lpstr>
      <vt:lpstr>Palatino Linotype</vt:lpstr>
      <vt:lpstr>STIX Two Text</vt:lpstr>
      <vt:lpstr>Verdana</vt:lpstr>
      <vt:lpstr>Wingdings</vt:lpstr>
      <vt:lpstr>Wingdings 2</vt:lpstr>
      <vt:lpstr>Office Theme</vt:lpstr>
      <vt:lpstr>WordArt 2.0</vt:lpstr>
      <vt:lpstr>Clip</vt:lpstr>
      <vt:lpstr>Worksheet</vt:lpstr>
      <vt:lpstr>Flexible Budgets and Standard Costs</vt:lpstr>
      <vt:lpstr>PowerPoint Presentation</vt:lpstr>
      <vt:lpstr>Fixed and Flexible Budgets</vt:lpstr>
      <vt:lpstr>Fixed Budget Performance Report</vt:lpstr>
      <vt:lpstr>Purpose of Flexible Budgets</vt:lpstr>
      <vt:lpstr>     P1:  Prepare a flexible budget and interpret a flexible budget performance report.</vt:lpstr>
      <vt:lpstr>Preparation of Flexible Budgets</vt:lpstr>
      <vt:lpstr>Preparation of Flexible Budgets (continued)</vt:lpstr>
      <vt:lpstr>Flexible Budget Performance Report</vt:lpstr>
      <vt:lpstr>     C1:  Define standard costs and explain how standard cost information is useful for management by exception. </vt:lpstr>
      <vt:lpstr>Standard Costing</vt:lpstr>
      <vt:lpstr>Setting Standard Costs</vt:lpstr>
      <vt:lpstr>Standard Costs Example</vt:lpstr>
      <vt:lpstr>     P2:  Compute the total cost variance.</vt:lpstr>
      <vt:lpstr>Cost Variances</vt:lpstr>
      <vt:lpstr>Cost Variance Analysis</vt:lpstr>
      <vt:lpstr>Cost Variance Computation</vt:lpstr>
      <vt:lpstr>Materials and Labor Variances</vt:lpstr>
      <vt:lpstr>Cost Variance Computation (Pt. 2)</vt:lpstr>
      <vt:lpstr>Cost Variance Computation (Pt. 3)</vt:lpstr>
      <vt:lpstr>     P3:  Compute materials and labor variances.</vt:lpstr>
      <vt:lpstr>Materials Standard Cost </vt:lpstr>
      <vt:lpstr>Materials Variances</vt:lpstr>
      <vt:lpstr>Materials Variances (Pt. 2)</vt:lpstr>
      <vt:lpstr>Evaluating Materials Variances</vt:lpstr>
      <vt:lpstr>Labor Variances</vt:lpstr>
      <vt:lpstr>Labor Variances (Pt. 2)</vt:lpstr>
      <vt:lpstr>Labor Cost Variances</vt:lpstr>
      <vt:lpstr>Evaluating Labor Variances</vt:lpstr>
      <vt:lpstr>Labor Cost Variances (Pt. 2)</vt:lpstr>
      <vt:lpstr>     P4:  Compute overhead controllable and volume variances.</vt:lpstr>
      <vt:lpstr>Overhead Standards and Variances</vt:lpstr>
      <vt:lpstr>Standard Overhead Rate</vt:lpstr>
      <vt:lpstr>Flexible Overhead Budgets</vt:lpstr>
      <vt:lpstr>Computing Overhead  Cost Variances</vt:lpstr>
      <vt:lpstr>Total Overhead Cost Variance</vt:lpstr>
      <vt:lpstr>Controllable and Volume Variances</vt:lpstr>
      <vt:lpstr>Controllable and Volume Variances for G-Max</vt:lpstr>
      <vt:lpstr>     A1:  Analyze changes in sales from expected amounts.</vt:lpstr>
      <vt:lpstr>Sales Variances</vt:lpstr>
      <vt:lpstr>Computing Sales Variances  for G-Max</vt:lpstr>
      <vt:lpstr>     P5 (Appendix):  Compute overhead spending and efficiency variances.</vt:lpstr>
      <vt:lpstr>Expanded Overhead Variances and  Standard Cost Accounting system</vt:lpstr>
      <vt:lpstr>Variable Overhead Variances for G-Max</vt:lpstr>
      <vt:lpstr>Variable Overhead Variances  for G-Max</vt:lpstr>
      <vt:lpstr>Variable Overhead Variances for G-Max (continued)</vt:lpstr>
      <vt:lpstr>Fixed Overhead Variances for G-Max</vt:lpstr>
      <vt:lpstr>Fixed Overhead Variances for G-Max (Pt. 2)</vt:lpstr>
      <vt:lpstr>Fixed Overhead Variances for G-Max (Pt. 3)</vt:lpstr>
      <vt:lpstr>Fixed Overhead Cost Variances</vt:lpstr>
      <vt:lpstr>Variable and Fixed Overhead Variances</vt:lpstr>
      <vt:lpstr>Variable and Fixed Overhead Variances (continued)</vt:lpstr>
      <vt:lpstr>     P6 (Appendix):  Prepare journal entries for standard costs and account for price and quantity variances.</vt:lpstr>
      <vt:lpstr>Standard Cost Accounting System</vt:lpstr>
      <vt:lpstr>Standard Cost Accounting System (Pt. 2)</vt:lpstr>
      <vt:lpstr>Standard Cost Accounting System (Pt. 3)</vt:lpstr>
      <vt:lpstr>Standard Costing Income Statement</vt:lpstr>
      <vt:lpstr>End of Chapter 21</vt:lpstr>
    </vt:vector>
  </TitlesOfParts>
  <Company>Jon A. Booker, Ph.D., CPA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 A. Booker</dc:creator>
  <cp:lastModifiedBy>Sanders, Christina</cp:lastModifiedBy>
  <cp:revision>921</cp:revision>
  <dcterms:created xsi:type="dcterms:W3CDTF">2008-06-11T19:43:46Z</dcterms:created>
  <dcterms:modified xsi:type="dcterms:W3CDTF">2018-11-05T19:08:22Z</dcterms:modified>
</cp:coreProperties>
</file>