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40" r:id="rId1"/>
    <p:sldMasterId id="2147484206" r:id="rId2"/>
    <p:sldMasterId id="2147484351" r:id="rId3"/>
  </p:sldMasterIdLst>
  <p:notesMasterIdLst>
    <p:notesMasterId r:id="rId51"/>
  </p:notesMasterIdLst>
  <p:handoutMasterIdLst>
    <p:handoutMasterId r:id="rId52"/>
  </p:handoutMasterIdLst>
  <p:sldIdLst>
    <p:sldId id="300" r:id="rId4"/>
    <p:sldId id="322" r:id="rId5"/>
    <p:sldId id="315" r:id="rId6"/>
    <p:sldId id="260" r:id="rId7"/>
    <p:sldId id="261" r:id="rId8"/>
    <p:sldId id="262" r:id="rId9"/>
    <p:sldId id="263" r:id="rId10"/>
    <p:sldId id="264" r:id="rId11"/>
    <p:sldId id="265" r:id="rId12"/>
    <p:sldId id="266" r:id="rId13"/>
    <p:sldId id="267" r:id="rId14"/>
    <p:sldId id="327" r:id="rId15"/>
    <p:sldId id="314" r:id="rId16"/>
    <p:sldId id="268" r:id="rId17"/>
    <p:sldId id="269" r:id="rId18"/>
    <p:sldId id="270" r:id="rId19"/>
    <p:sldId id="272" r:id="rId20"/>
    <p:sldId id="273" r:id="rId21"/>
    <p:sldId id="316" r:id="rId22"/>
    <p:sldId id="274" r:id="rId23"/>
    <p:sldId id="275" r:id="rId24"/>
    <p:sldId id="277" r:id="rId25"/>
    <p:sldId id="280" r:id="rId26"/>
    <p:sldId id="278" r:id="rId27"/>
    <p:sldId id="279" r:id="rId28"/>
    <p:sldId id="282" r:id="rId29"/>
    <p:sldId id="317" r:id="rId30"/>
    <p:sldId id="283" r:id="rId31"/>
    <p:sldId id="284" r:id="rId32"/>
    <p:sldId id="285" r:id="rId33"/>
    <p:sldId id="325" r:id="rId34"/>
    <p:sldId id="287" r:id="rId35"/>
    <p:sldId id="288" r:id="rId36"/>
    <p:sldId id="289" r:id="rId37"/>
    <p:sldId id="290" r:id="rId38"/>
    <p:sldId id="326" r:id="rId39"/>
    <p:sldId id="292" r:id="rId40"/>
    <p:sldId id="321" r:id="rId41"/>
    <p:sldId id="318" r:id="rId42"/>
    <p:sldId id="294" r:id="rId43"/>
    <p:sldId id="295" r:id="rId44"/>
    <p:sldId id="319" r:id="rId45"/>
    <p:sldId id="296" r:id="rId46"/>
    <p:sldId id="320" r:id="rId47"/>
    <p:sldId id="297" r:id="rId48"/>
    <p:sldId id="298" r:id="rId49"/>
    <p:sldId id="258" r:id="rId5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th Kane" initials="BK" lastIdx="16" clrIdx="0"/>
  <p:cmAuthor id="7" name="jeaninemetzler@outlook.com" initials="j" lastIdx="11" clrIdx="7">
    <p:extLst/>
  </p:cmAuthor>
  <p:cmAuthor id="1" name="Schauer, Lindsey" initials="SL" lastIdx="2" clrIdx="1"/>
  <p:cmAuthor id="8" name="Helen Roybark" initials="HR" lastIdx="19" clrIdx="8">
    <p:extLst/>
  </p:cmAuthor>
  <p:cmAuthor id="2" name="Helen" initials="H" lastIdx="24" clrIdx="2"/>
  <p:cmAuthor id="3" name="Jean Inabinett" initials="JI" lastIdx="5" clrIdx="3"/>
  <p:cmAuthor id="4" name="Mohr, April L (Jefferson)" initials="MAL(" lastIdx="17" clrIdx="4"/>
  <p:cmAuthor id="5" name="April Mohr" initials="AM" lastIdx="16" clrIdx="5"/>
  <p:cmAuthor id="6" name="Wanda Wong" initials="WW" lastIdx="2"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02D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14" autoAdjust="0"/>
    <p:restoredTop sz="82449" autoAdjust="0"/>
  </p:normalViewPr>
  <p:slideViewPr>
    <p:cSldViewPr>
      <p:cViewPr varScale="1">
        <p:scale>
          <a:sx n="82" d="100"/>
          <a:sy n="82" d="100"/>
        </p:scale>
        <p:origin x="-1704" y="-9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80" d="100"/>
          <a:sy n="80" d="100"/>
        </p:scale>
        <p:origin x="13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6019800" y="0"/>
            <a:ext cx="836613" cy="27463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r>
              <a:rPr lang="en-US" dirty="0"/>
              <a:t>12-</a:t>
            </a:r>
            <a:fld id="{493D6A00-A607-4A12-B44C-A6134546A189}" type="slidenum">
              <a:rPr lang="en-US" smtClean="0"/>
              <a:pPr>
                <a:defRPr/>
              </a:pPr>
              <a:t>‹#›</a:t>
            </a:fld>
            <a:endParaRPr lang="en-US" dirty="0"/>
          </a:p>
        </p:txBody>
      </p:sp>
    </p:spTree>
    <p:extLst>
      <p:ext uri="{BB962C8B-B14F-4D97-AF65-F5344CB8AC3E}">
        <p14:creationId xmlns:p14="http://schemas.microsoft.com/office/powerpoint/2010/main" val="356723407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a:ln>
            <a:noFill/>
          </a:ln>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9156" name="Slide Number Placeholder 4"/>
          <p:cNvSpPr txBox="1">
            <a:spLocks/>
          </p:cNvSpPr>
          <p:nvPr/>
        </p:nvSpPr>
        <p:spPr bwMode="auto">
          <a:xfrm>
            <a:off x="5334000" y="0"/>
            <a:ext cx="152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E4343715-F964-4ED7-B11B-BF27227A4A37}" type="slidenum">
              <a:rPr lang="en-US" altLang="en-US" sz="1200" smtClean="0">
                <a:latin typeface="Calibri" pitchFamily="34" charset="0"/>
              </a:rPr>
              <a:pPr algn="r" eaLnBrk="1" hangingPunct="1">
                <a:defRPr/>
              </a:pPr>
              <a:t>‹#›</a:t>
            </a:fld>
            <a:endParaRPr lang="en-US" altLang="en-US" sz="1200" dirty="0">
              <a:latin typeface="Calibri" pitchFamily="34" charset="0"/>
            </a:endParaRPr>
          </a:p>
        </p:txBody>
      </p:sp>
    </p:spTree>
    <p:extLst>
      <p:ext uri="{BB962C8B-B14F-4D97-AF65-F5344CB8AC3E}">
        <p14:creationId xmlns:p14="http://schemas.microsoft.com/office/powerpoint/2010/main" val="2602402549"/>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ＭＳ Ｐゴシック" pitchFamily="-84" charset="-128"/>
        <a:cs typeface="ＭＳ Ｐゴシック" pitchFamily="-84"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84"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84"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84"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a:lstStyle/>
          <a:p>
            <a:pPr eaLnBrk="1" hangingPunct="1">
              <a:spcBef>
                <a:spcPct val="0"/>
              </a:spcBef>
            </a:pPr>
            <a:endParaRPr lang="en-US" altLang="en-US" dirty="0">
              <a:ea typeface="ＭＳ Ｐゴシック" pitchFamily="-107" charset="-128"/>
            </a:endParaRPr>
          </a:p>
        </p:txBody>
      </p:sp>
    </p:spTree>
    <p:extLst>
      <p:ext uri="{BB962C8B-B14F-4D97-AF65-F5344CB8AC3E}">
        <p14:creationId xmlns:p14="http://schemas.microsoft.com/office/powerpoint/2010/main" val="33022508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bwMode="auto">
          <a:xfrm>
            <a:off x="1152525" y="692150"/>
            <a:ext cx="4554538" cy="3416300"/>
          </a:xfrm>
          <a:noFill/>
          <a:ln cap="flat">
            <a:solidFill>
              <a:schemeClr val="tx1"/>
            </a:solidFill>
            <a:miter lim="800000"/>
            <a:headEnd/>
            <a:tailEnd/>
          </a:ln>
        </p:spPr>
      </p:sp>
      <p:sp>
        <p:nvSpPr>
          <p:cNvPr id="115715" name="Rectangle 3"/>
          <p:cNvSpPr>
            <a:spLocks noGrp="1" noChangeArrowheads="1"/>
          </p:cNvSpPr>
          <p:nvPr>
            <p:ph type="body" idx="1"/>
          </p:nvPr>
        </p:nvSpPr>
        <p:spPr bwMode="auto">
          <a:xfrm>
            <a:off x="914400" y="4343400"/>
            <a:ext cx="5029200" cy="4114800"/>
          </a:xfrm>
          <a:noFill/>
        </p:spPr>
        <p:txBody>
          <a:bodyPr lIns="90483" tIns="44448" rIns="90483" bIns="44448"/>
          <a:lstStyle/>
          <a:p>
            <a:r>
              <a:rPr lang="en-US" altLang="en-US" b="1" dirty="0">
                <a:ea typeface="ＭＳ Ｐゴシック" pitchFamily="-107" charset="-128"/>
              </a:rPr>
              <a:t>Financing activities </a:t>
            </a:r>
            <a:r>
              <a:rPr lang="en-US" altLang="en-US" dirty="0">
                <a:ea typeface="ＭＳ Ｐゴシック" pitchFamily="-107" charset="-128"/>
              </a:rPr>
              <a:t>include transactions and events that affect long-term liabilities and equity. Examples are (1) obtaining cash from issuing debt and repaying debt and (2) receiving cash from or distributing cash to owners. Borrowing and repaying principal on long-term debt are financing activities. Payments of interest are operating activities. </a:t>
            </a:r>
            <a:br>
              <a:rPr lang="en-US" altLang="en-US" dirty="0">
                <a:ea typeface="ＭＳ Ｐゴシック" pitchFamily="-107" charset="-128"/>
              </a:rPr>
            </a:br>
            <a:endParaRPr lang="en-US" altLang="en-US" dirty="0">
              <a:ea typeface="ＭＳ Ｐゴシック" pitchFamily="-107" charset="-128"/>
            </a:endParaRPr>
          </a:p>
        </p:txBody>
      </p:sp>
    </p:spTree>
    <p:extLst>
      <p:ext uri="{BB962C8B-B14F-4D97-AF65-F5344CB8AC3E}">
        <p14:creationId xmlns:p14="http://schemas.microsoft.com/office/powerpoint/2010/main" val="7425699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bwMode="auto">
          <a:xfrm>
            <a:off x="1152525" y="692150"/>
            <a:ext cx="4554538" cy="3416300"/>
          </a:xfrm>
          <a:noFill/>
          <a:ln cap="flat">
            <a:solidFill>
              <a:schemeClr val="tx1"/>
            </a:solidFill>
            <a:miter lim="800000"/>
            <a:headEnd/>
            <a:tailEnd/>
          </a:ln>
        </p:spPr>
      </p:sp>
      <p:sp>
        <p:nvSpPr>
          <p:cNvPr id="116739" name="Rectangle 3"/>
          <p:cNvSpPr>
            <a:spLocks noGrp="1" noChangeArrowheads="1"/>
          </p:cNvSpPr>
          <p:nvPr>
            <p:ph type="body" idx="1"/>
          </p:nvPr>
        </p:nvSpPr>
        <p:spPr bwMode="auto">
          <a:xfrm>
            <a:off x="914400" y="4343400"/>
            <a:ext cx="5029200" cy="4114800"/>
          </a:xfrm>
          <a:noFill/>
        </p:spPr>
        <p:txBody>
          <a:bodyPr lIns="90483" tIns="44448" rIns="90483" bIns="44448"/>
          <a:lstStyle/>
          <a:p>
            <a:r>
              <a:rPr lang="en-US" sz="1200" b="0" i="0" u="none" strike="noStrike" kern="1200" baseline="0" dirty="0">
                <a:solidFill>
                  <a:schemeClr val="tx1"/>
                </a:solidFill>
                <a:latin typeface="+mn-lt"/>
                <a:ea typeface="ＭＳ Ｐゴシック" pitchFamily="-84" charset="-128"/>
                <a:cs typeface="ＭＳ Ｐゴシック" pitchFamily="-84" charset="-128"/>
              </a:rPr>
              <a:t>Operating, investing, and financing activities are loosely linked to different parts of the balance sheet. Operating activities are affected by changes in current assets and current liabilities (and the income statement). Investing activities are affected by changes in long-term assets. Financing activities are affected by changes in long-term liabilities and equity. These links are shown in Exhibit 12.4. </a:t>
            </a:r>
          </a:p>
          <a:p>
            <a:endParaRPr lang="en-US" sz="1200" b="0" i="0" u="none" strike="noStrike" kern="1200" baseline="0" dirty="0">
              <a:solidFill>
                <a:schemeClr val="tx1"/>
              </a:solidFill>
              <a:latin typeface="+mn-lt"/>
              <a:ea typeface="ＭＳ Ｐゴシック" pitchFamily="-84" charset="-128"/>
              <a:cs typeface="ＭＳ Ｐゴシック" pitchFamily="-84" charset="-128"/>
            </a:endParaRPr>
          </a:p>
          <a:p>
            <a:r>
              <a:rPr lang="en-US" sz="1200" b="0" i="0" u="none" strike="noStrike" kern="1200" baseline="0" dirty="0">
                <a:solidFill>
                  <a:schemeClr val="tx1"/>
                </a:solidFill>
                <a:latin typeface="+mn-lt"/>
                <a:ea typeface="ＭＳ Ｐゴシック" pitchFamily="-84" charset="-128"/>
                <a:cs typeface="ＭＳ Ｐゴシック" pitchFamily="-84" charset="-128"/>
              </a:rPr>
              <a:t>Exceptions to these links include (1) current assets </a:t>
            </a:r>
            <a:r>
              <a:rPr lang="en-US" sz="1200" b="0" i="1" u="none" strike="noStrike" kern="1200" baseline="0" dirty="0">
                <a:solidFill>
                  <a:schemeClr val="tx1"/>
                </a:solidFill>
                <a:latin typeface="+mn-lt"/>
                <a:ea typeface="ＭＳ Ｐゴシック" pitchFamily="-84" charset="-128"/>
                <a:cs typeface="ＭＳ Ｐゴシック" pitchFamily="-84" charset="-128"/>
              </a:rPr>
              <a:t>unrelated </a:t>
            </a:r>
            <a:r>
              <a:rPr lang="en-US" sz="1200" b="0" i="0" u="none" strike="noStrike" kern="1200" baseline="0" dirty="0">
                <a:solidFill>
                  <a:schemeClr val="tx1"/>
                </a:solidFill>
                <a:latin typeface="+mn-lt"/>
                <a:ea typeface="ＭＳ Ｐゴシック" pitchFamily="-84" charset="-128"/>
                <a:cs typeface="ＭＳ Ｐゴシック" pitchFamily="-84" charset="-128"/>
              </a:rPr>
              <a:t>to operations—such as short-term notes receivable from noncustomers and from investment securities, which are investing activities, and (2) current liabilities </a:t>
            </a:r>
            <a:r>
              <a:rPr lang="en-US" sz="1200" b="0" i="1" u="none" strike="noStrike" kern="1200" baseline="0" dirty="0">
                <a:solidFill>
                  <a:schemeClr val="tx1"/>
                </a:solidFill>
                <a:latin typeface="+mn-lt"/>
                <a:ea typeface="ＭＳ Ｐゴシック" pitchFamily="-84" charset="-128"/>
                <a:cs typeface="ＭＳ Ｐゴシック" pitchFamily="-84" charset="-128"/>
              </a:rPr>
              <a:t>unrelated </a:t>
            </a:r>
            <a:r>
              <a:rPr lang="en-US" sz="1200" b="0" i="0" u="none" strike="noStrike" kern="1200" baseline="0" dirty="0">
                <a:solidFill>
                  <a:schemeClr val="tx1"/>
                </a:solidFill>
                <a:latin typeface="+mn-lt"/>
                <a:ea typeface="ＭＳ Ｐゴシック" pitchFamily="-84" charset="-128"/>
                <a:cs typeface="ＭＳ Ｐゴシック" pitchFamily="-84" charset="-128"/>
              </a:rPr>
              <a:t>to operations—such as dividends payable, which are financing activities. </a:t>
            </a:r>
            <a:endParaRPr lang="en-US" altLang="en-US" dirty="0">
              <a:ea typeface="ＭＳ Ｐゴシック" pitchFamily="-107" charset="-128"/>
            </a:endParaRPr>
          </a:p>
        </p:txBody>
      </p:sp>
    </p:spTree>
    <p:extLst>
      <p:ext uri="{BB962C8B-B14F-4D97-AF65-F5344CB8AC3E}">
        <p14:creationId xmlns:p14="http://schemas.microsoft.com/office/powerpoint/2010/main" val="7739087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bwMode="auto">
          <a:xfrm>
            <a:off x="1152525" y="692150"/>
            <a:ext cx="4554538" cy="3416300"/>
          </a:xfrm>
          <a:noFill/>
          <a:ln cap="flat">
            <a:solidFill>
              <a:schemeClr val="tx1"/>
            </a:solidFill>
            <a:miter lim="800000"/>
            <a:headEnd/>
            <a:tailEnd/>
          </a:ln>
        </p:spPr>
      </p:sp>
      <p:sp>
        <p:nvSpPr>
          <p:cNvPr id="116739" name="Rectangle 3"/>
          <p:cNvSpPr>
            <a:spLocks noGrp="1" noChangeArrowheads="1"/>
          </p:cNvSpPr>
          <p:nvPr>
            <p:ph type="body" idx="1"/>
          </p:nvPr>
        </p:nvSpPr>
        <p:spPr bwMode="auto">
          <a:xfrm>
            <a:off x="914400" y="4343400"/>
            <a:ext cx="5029200" cy="4114800"/>
          </a:xfrm>
          <a:noFill/>
        </p:spPr>
        <p:txBody>
          <a:bodyPr lIns="90483" tIns="44448" rIns="90483" bIns="44448"/>
          <a:lstStyle/>
          <a:p>
            <a:r>
              <a:rPr lang="en-US" altLang="en-US" dirty="0">
                <a:ea typeface="ＭＳ Ｐゴシック" pitchFamily="-107" charset="-128"/>
              </a:rPr>
              <a:t>Some investing and financing activities do not affect cash flows. One example is the purchase of long-term assets by issuing a long-term note (loan). This transaction involves both investing and financing activities but does not impact current-period cash. Such transactions are reported at the bottom of the statement of cash flows or in a note to the statement because of their importance and the full-disclosure principle. This slide lists transactions commonly disclosed as noncash investing and financing activities. </a:t>
            </a:r>
          </a:p>
        </p:txBody>
      </p:sp>
    </p:spTree>
    <p:extLst>
      <p:ext uri="{BB962C8B-B14F-4D97-AF65-F5344CB8AC3E}">
        <p14:creationId xmlns:p14="http://schemas.microsoft.com/office/powerpoint/2010/main" val="3982266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p:spPr>
      </p:sp>
      <p:sp>
        <p:nvSpPr>
          <p:cNvPr id="180227" name="Notes Placeholder 2"/>
          <p:cNvSpPr>
            <a:spLocks noGrp="1"/>
          </p:cNvSpPr>
          <p:nvPr>
            <p:ph type="body" idx="1"/>
          </p:nvPr>
        </p:nvSpPr>
        <p:spPr bwMode="auto">
          <a:noFill/>
        </p:spPr>
        <p:txBody>
          <a:bodyPr/>
          <a:lstStyle/>
          <a:p>
            <a:endParaRPr lang="en-US" dirty="0">
              <a:ea typeface="ＭＳ Ｐゴシック" pitchFamily="-107" charset="-128"/>
            </a:endParaRPr>
          </a:p>
        </p:txBody>
      </p:sp>
    </p:spTree>
    <p:extLst>
      <p:ext uri="{BB962C8B-B14F-4D97-AF65-F5344CB8AC3E}">
        <p14:creationId xmlns:p14="http://schemas.microsoft.com/office/powerpoint/2010/main" val="3837289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bwMode="auto">
          <a:xfrm>
            <a:off x="1152525" y="692150"/>
            <a:ext cx="4554538" cy="3416300"/>
          </a:xfrm>
          <a:noFill/>
          <a:ln cap="flat">
            <a:solidFill>
              <a:schemeClr val="tx1"/>
            </a:solidFill>
            <a:miter lim="800000"/>
            <a:headEnd/>
            <a:tailEnd/>
          </a:ln>
        </p:spPr>
      </p:sp>
      <p:sp>
        <p:nvSpPr>
          <p:cNvPr id="117763" name="Rectangle 3"/>
          <p:cNvSpPr>
            <a:spLocks noGrp="1" noChangeArrowheads="1"/>
          </p:cNvSpPr>
          <p:nvPr>
            <p:ph type="body" idx="1"/>
          </p:nvPr>
        </p:nvSpPr>
        <p:spPr bwMode="auto">
          <a:xfrm>
            <a:off x="914400" y="4343400"/>
            <a:ext cx="5029200" cy="4114800"/>
          </a:xfrm>
          <a:noFill/>
        </p:spPr>
        <p:txBody>
          <a:bodyPr lIns="90483" tIns="44448" rIns="90483" bIns="44448"/>
          <a:lstStyle/>
          <a:p>
            <a:r>
              <a:rPr lang="en-US" altLang="en-US" dirty="0">
                <a:ea typeface="ＭＳ Ｐゴシック" pitchFamily="-107" charset="-128"/>
              </a:rPr>
              <a:t>A statement of cash flows reports cash flows from three activities: operating, investing, and financing. The statement shows the net increase or decrease from those activities and ties it into the cash balance. Any non-cash investing and financing transactions are disclosed in a note or separate schedule. </a:t>
            </a:r>
          </a:p>
          <a:p>
            <a:endParaRPr lang="en-US" altLang="en-US" dirty="0">
              <a:ea typeface="ＭＳ Ｐゴシック" pitchFamily="-107" charset="-128"/>
            </a:endParaRPr>
          </a:p>
          <a:p>
            <a:endParaRPr lang="en-US" altLang="en-US" dirty="0">
              <a:ea typeface="ＭＳ Ｐゴシック" pitchFamily="-107" charset="-128"/>
            </a:endParaRPr>
          </a:p>
        </p:txBody>
      </p:sp>
    </p:spTree>
    <p:extLst>
      <p:ext uri="{BB962C8B-B14F-4D97-AF65-F5344CB8AC3E}">
        <p14:creationId xmlns:p14="http://schemas.microsoft.com/office/powerpoint/2010/main" val="31386504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bwMode="auto">
          <a:xfrm>
            <a:off x="1152525" y="692150"/>
            <a:ext cx="4554538" cy="3416300"/>
          </a:xfrm>
          <a:noFill/>
          <a:ln cap="flat">
            <a:solidFill>
              <a:schemeClr val="tx1"/>
            </a:solidFill>
            <a:miter lim="800000"/>
            <a:headEnd/>
            <a:tailEnd/>
          </a:ln>
        </p:spPr>
      </p:sp>
      <p:sp>
        <p:nvSpPr>
          <p:cNvPr id="118787" name="Rectangle 3"/>
          <p:cNvSpPr>
            <a:spLocks noGrp="1" noChangeArrowheads="1"/>
          </p:cNvSpPr>
          <p:nvPr>
            <p:ph type="body" idx="1"/>
          </p:nvPr>
        </p:nvSpPr>
        <p:spPr bwMode="auto">
          <a:xfrm>
            <a:off x="914400" y="4343400"/>
            <a:ext cx="5029200" cy="4114800"/>
          </a:xfrm>
          <a:noFill/>
        </p:spPr>
        <p:txBody>
          <a:bodyPr lIns="90483" tIns="44448" rIns="90483" bIns="44448"/>
          <a:lstStyle/>
          <a:p>
            <a:r>
              <a:rPr lang="en-US" altLang="en-US" dirty="0">
                <a:ea typeface="ＭＳ Ｐゴシック" pitchFamily="-107" charset="-128"/>
              </a:rPr>
              <a:t>Preparing a statement of cash flows involves five steps:</a:t>
            </a:r>
          </a:p>
          <a:p>
            <a:pPr>
              <a:buFont typeface="Calibri" pitchFamily="34" charset="0"/>
              <a:buAutoNum type="arabicPeriod"/>
            </a:pPr>
            <a:r>
              <a:rPr lang="en-US" altLang="en-US" dirty="0">
                <a:ea typeface="ＭＳ Ｐゴシック" pitchFamily="-107" charset="-128"/>
              </a:rPr>
              <a:t>  Compute the net increase or decrease in cash;</a:t>
            </a:r>
          </a:p>
          <a:p>
            <a:pPr>
              <a:buFont typeface="Calibri" pitchFamily="34" charset="0"/>
              <a:buAutoNum type="arabicPeriod"/>
            </a:pPr>
            <a:r>
              <a:rPr lang="en-US" altLang="en-US" dirty="0">
                <a:ea typeface="ＭＳ Ｐゴシック" pitchFamily="-107" charset="-128"/>
              </a:rPr>
              <a:t>  Compute net cash from or used by operating activities;</a:t>
            </a:r>
          </a:p>
          <a:p>
            <a:pPr>
              <a:buFont typeface="Calibri" pitchFamily="34" charset="0"/>
              <a:buAutoNum type="arabicPeriod"/>
            </a:pPr>
            <a:r>
              <a:rPr lang="en-US" altLang="en-US" dirty="0">
                <a:ea typeface="ＭＳ Ｐゴシック" pitchFamily="-107" charset="-128"/>
              </a:rPr>
              <a:t>  Compute net cash from or used by investing activities;</a:t>
            </a:r>
          </a:p>
          <a:p>
            <a:pPr>
              <a:buFont typeface="Calibri" pitchFamily="34" charset="0"/>
              <a:buAutoNum type="arabicPeriod"/>
            </a:pPr>
            <a:r>
              <a:rPr lang="en-US" altLang="en-US" dirty="0">
                <a:ea typeface="ＭＳ Ｐゴシック" pitchFamily="-107" charset="-128"/>
              </a:rPr>
              <a:t>  Compute net cash from or used by financing activities;</a:t>
            </a:r>
          </a:p>
          <a:p>
            <a:pPr>
              <a:buFont typeface="Calibri" pitchFamily="34" charset="0"/>
              <a:buAutoNum type="arabicPeriod"/>
            </a:pPr>
            <a:r>
              <a:rPr lang="en-US" altLang="en-US" dirty="0">
                <a:ea typeface="ＭＳ Ｐゴシック" pitchFamily="-107" charset="-128"/>
              </a:rPr>
              <a:t>  Compute the net cash flow from all sources, and then prove it by adding it to the beginning cash balance to get ending cash balance.</a:t>
            </a:r>
          </a:p>
          <a:p>
            <a:pPr>
              <a:buFont typeface="Calibri" pitchFamily="34" charset="0"/>
              <a:buNone/>
            </a:pPr>
            <a:endParaRPr lang="en-US" altLang="en-US" dirty="0">
              <a:ea typeface="ＭＳ Ｐゴシック" pitchFamily="-107" charset="-128"/>
            </a:endParaRPr>
          </a:p>
          <a:p>
            <a:r>
              <a:rPr lang="en-US" altLang="en-US" dirty="0">
                <a:ea typeface="ＭＳ Ｐゴシック" pitchFamily="-107" charset="-128"/>
              </a:rPr>
              <a:t>We will follow these steps in the preparation of our example statement of cash flows.</a:t>
            </a:r>
          </a:p>
        </p:txBody>
      </p:sp>
    </p:spTree>
    <p:extLst>
      <p:ext uri="{BB962C8B-B14F-4D97-AF65-F5344CB8AC3E}">
        <p14:creationId xmlns:p14="http://schemas.microsoft.com/office/powerpoint/2010/main" val="33687641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bwMode="auto">
          <a:xfrm>
            <a:off x="1152525" y="692150"/>
            <a:ext cx="4554538" cy="3416300"/>
          </a:xfrm>
          <a:noFill/>
          <a:ln cap="flat">
            <a:solidFill>
              <a:schemeClr val="tx1"/>
            </a:solidFill>
            <a:miter lim="800000"/>
            <a:headEnd/>
            <a:tailEnd/>
          </a:ln>
        </p:spPr>
      </p:sp>
      <p:sp>
        <p:nvSpPr>
          <p:cNvPr id="119811" name="Rectangle 3"/>
          <p:cNvSpPr>
            <a:spLocks noGrp="1" noChangeArrowheads="1"/>
          </p:cNvSpPr>
          <p:nvPr>
            <p:ph type="body" idx="1"/>
          </p:nvPr>
        </p:nvSpPr>
        <p:spPr bwMode="auto">
          <a:xfrm>
            <a:off x="914400" y="4343400"/>
            <a:ext cx="5029200" cy="4114800"/>
          </a:xfrm>
          <a:noFill/>
        </p:spPr>
        <p:txBody>
          <a:bodyPr lIns="90483" tIns="44448" rIns="90483" bIns="44448">
            <a:normAutofit/>
          </a:bodyPr>
          <a:lstStyle/>
          <a:p>
            <a:r>
              <a:rPr lang="en-US" altLang="en-US" dirty="0">
                <a:ea typeface="ＭＳ Ｐゴシック" pitchFamily="-107" charset="-128"/>
              </a:rPr>
              <a:t>Computing the net increase or net decrease in cash is a simple but crucial computation. It equals the current period’s cash balance minus the prior period’s cash balance. This is the bottom-line figure for the statement of cash flows and is a check on accuracy.</a:t>
            </a:r>
          </a:p>
          <a:p>
            <a:r>
              <a:rPr lang="en-US" altLang="en-US" dirty="0">
                <a:ea typeface="ＭＳ Ｐゴシック" pitchFamily="-107" charset="-128"/>
              </a:rPr>
              <a:t> </a:t>
            </a:r>
          </a:p>
          <a:p>
            <a:r>
              <a:rPr lang="en-US" altLang="en-US" dirty="0">
                <a:ea typeface="ＭＳ Ｐゴシック" pitchFamily="-107" charset="-128"/>
              </a:rPr>
              <a:t>A company’s cash receipts and cash payments are recorded in the Cash account. The Cash account is one place to look for information about cash flows from operating, investing, and financing activities. To illustrate, see the summarized Cash T-account of Genesis, Inc., in this slide. The Cash account increased $5,000, from $12,000 to $17,000. Individual cash transactions are summarized in this Cash account according to the major types of cash receipts and cash payments. For instance, only the total of cash receipts from all customers is listed. Individual cash transactions underlying these totals can number in the thousands. Accounting software is available to provide summarized cash accounts. </a:t>
            </a:r>
          </a:p>
          <a:p>
            <a:endParaRPr lang="en-US" altLang="en-US" dirty="0">
              <a:ea typeface="ＭＳ Ｐゴシック" pitchFamily="-107" charset="-128"/>
            </a:endParaRPr>
          </a:p>
          <a:p>
            <a:r>
              <a:rPr lang="en-US" altLang="en-US" dirty="0">
                <a:ea typeface="ＭＳ Ｐゴシック" pitchFamily="-107" charset="-128"/>
              </a:rPr>
              <a:t>The statement of cash flows summarizes and classifies the transactions that led to the $5,000 increase in the Cash account. Preparing a statement of cash flows requires determining whether an individual cash inflow or outflow is an operating, investing, or financing activity, and then listing each by activity. </a:t>
            </a:r>
          </a:p>
        </p:txBody>
      </p:sp>
    </p:spTree>
    <p:extLst>
      <p:ext uri="{BB962C8B-B14F-4D97-AF65-F5344CB8AC3E}">
        <p14:creationId xmlns:p14="http://schemas.microsoft.com/office/powerpoint/2010/main" val="21434790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bwMode="auto">
          <a:xfrm>
            <a:off x="1152525" y="692150"/>
            <a:ext cx="4554538" cy="3416300"/>
          </a:xfrm>
          <a:noFill/>
          <a:ln cap="flat">
            <a:solidFill>
              <a:schemeClr val="tx1"/>
            </a:solidFill>
            <a:miter lim="800000"/>
            <a:headEnd/>
            <a:tailEnd/>
          </a:ln>
        </p:spPr>
      </p:sp>
      <p:sp>
        <p:nvSpPr>
          <p:cNvPr id="120835" name="Rectangle 3"/>
          <p:cNvSpPr>
            <a:spLocks noGrp="1" noChangeArrowheads="1"/>
          </p:cNvSpPr>
          <p:nvPr>
            <p:ph type="body" idx="1"/>
          </p:nvPr>
        </p:nvSpPr>
        <p:spPr bwMode="auto">
          <a:xfrm>
            <a:off x="914400" y="4343400"/>
            <a:ext cx="5029200" cy="4114800"/>
          </a:xfrm>
          <a:noFill/>
        </p:spPr>
        <p:txBody>
          <a:bodyPr lIns="90483" tIns="44448" rIns="90483" bIns="44448">
            <a:normAutofit/>
          </a:bodyPr>
          <a:lstStyle/>
          <a:p>
            <a:r>
              <a:rPr lang="en-US" altLang="en-US" sz="1200" dirty="0">
                <a:ea typeface="ＭＳ Ｐゴシック" pitchFamily="-107" charset="-128"/>
              </a:rPr>
              <a:t>A second approach to preparing the statement of cash flows is analyzing noncash accounts and draws on double-entry accounting. </a:t>
            </a:r>
          </a:p>
          <a:p>
            <a:endParaRPr lang="en-US" altLang="en-US" sz="1200" dirty="0">
              <a:ea typeface="ＭＳ Ｐゴシック" pitchFamily="-107" charset="-128"/>
            </a:endParaRPr>
          </a:p>
          <a:p>
            <a:r>
              <a:rPr lang="en-US" altLang="en-US" sz="1200" dirty="0">
                <a:ea typeface="ＭＳ Ｐゴシック" pitchFamily="-107" charset="-128"/>
              </a:rPr>
              <a:t>In sum, all cash transactions eventually affect noncash balance sheet accounts. Thus, we can determine cash inflows and outflows by analyzing changes in noncash balance sheet accounts. </a:t>
            </a:r>
          </a:p>
          <a:p>
            <a:endParaRPr lang="en-US" altLang="en-US" sz="1200" dirty="0">
              <a:ea typeface="ＭＳ Ｐゴシック" pitchFamily="-107" charset="-128"/>
            </a:endParaRPr>
          </a:p>
          <a:p>
            <a:r>
              <a:rPr lang="en-US" altLang="en-US" sz="1200" dirty="0">
                <a:ea typeface="ＭＳ Ｐゴシック" pitchFamily="-107" charset="-128"/>
              </a:rPr>
              <a:t>This slide uses the accounting equation to show the relation between the Cash account and the noncash balance sheet accounts.</a:t>
            </a:r>
          </a:p>
        </p:txBody>
      </p:sp>
    </p:spTree>
    <p:extLst>
      <p:ext uri="{BB962C8B-B14F-4D97-AF65-F5344CB8AC3E}">
        <p14:creationId xmlns:p14="http://schemas.microsoft.com/office/powerpoint/2010/main" val="7700811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bwMode="auto">
          <a:xfrm>
            <a:off x="1152525" y="692150"/>
            <a:ext cx="4554538" cy="3416300"/>
          </a:xfrm>
          <a:noFill/>
          <a:ln cap="flat">
            <a:solidFill>
              <a:schemeClr val="tx1"/>
            </a:solidFill>
            <a:miter lim="800000"/>
            <a:headEnd/>
            <a:tailEnd/>
          </a:ln>
        </p:spPr>
      </p:sp>
      <p:sp>
        <p:nvSpPr>
          <p:cNvPr id="64515" name="Rectangle 3"/>
          <p:cNvSpPr>
            <a:spLocks noGrp="1" noChangeArrowheads="1"/>
          </p:cNvSpPr>
          <p:nvPr>
            <p:ph type="body" idx="1"/>
          </p:nvPr>
        </p:nvSpPr>
        <p:spPr bwMode="auto">
          <a:xfrm>
            <a:off x="914400" y="4343400"/>
            <a:ext cx="5029200" cy="411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3" tIns="44448" rIns="90483" bIns="44448"/>
          <a:lstStyle/>
          <a:p>
            <a:pPr>
              <a:defRPr/>
            </a:pPr>
            <a:r>
              <a:rPr lang="en-US" altLang="en-US" dirty="0">
                <a:ea typeface="ＭＳ Ｐゴシック" pitchFamily="-107" charset="-128"/>
              </a:rPr>
              <a:t>Information to prepare the statement of cash flows comes from three sources: </a:t>
            </a:r>
          </a:p>
          <a:p>
            <a:pPr marL="228600" indent="-228600">
              <a:buFontTx/>
              <a:buAutoNum type="arabicParenBoth"/>
              <a:defRPr/>
            </a:pPr>
            <a:r>
              <a:rPr lang="en-US" altLang="en-US" dirty="0">
                <a:ea typeface="ＭＳ Ｐゴシック" pitchFamily="-107" charset="-128"/>
              </a:rPr>
              <a:t> comparative balance sheets, </a:t>
            </a:r>
          </a:p>
          <a:p>
            <a:pPr marL="228600" indent="-228600">
              <a:buFontTx/>
              <a:buAutoNum type="arabicParenBoth"/>
              <a:defRPr/>
            </a:pPr>
            <a:r>
              <a:rPr lang="en-US" altLang="en-US" dirty="0">
                <a:ea typeface="ＭＳ Ｐゴシック" pitchFamily="-107" charset="-128"/>
              </a:rPr>
              <a:t> the current income statement, and </a:t>
            </a:r>
          </a:p>
          <a:p>
            <a:pPr marL="228600" indent="-228600">
              <a:buAutoNum type="arabicParenBoth" startAt="3"/>
              <a:defRPr/>
            </a:pPr>
            <a:r>
              <a:rPr lang="en-US" altLang="en-US" dirty="0">
                <a:ea typeface="ＭＳ Ｐゴシック" pitchFamily="-107" charset="-128"/>
              </a:rPr>
              <a:t>additional information. </a:t>
            </a:r>
          </a:p>
          <a:p>
            <a:pPr marL="228600" indent="-228600">
              <a:buNone/>
              <a:defRPr/>
            </a:pPr>
            <a:endParaRPr lang="en-US" altLang="en-US" dirty="0">
              <a:ea typeface="ＭＳ Ｐゴシック" pitchFamily="-107" charset="-128"/>
            </a:endParaRPr>
          </a:p>
          <a:p>
            <a:pPr>
              <a:defRPr/>
            </a:pPr>
            <a:r>
              <a:rPr lang="en-US" altLang="en-US" dirty="0">
                <a:ea typeface="ＭＳ Ｐゴシック" pitchFamily="-107" charset="-128"/>
              </a:rPr>
              <a:t>Comparative balance sheets are used to compute changes in noncash accounts from the beginning to the end of the period. The current income statement is used to help compute cash flows from operating activities. Additional information often includes details that help explain cash flows and non-cash activities. </a:t>
            </a:r>
          </a:p>
          <a:p>
            <a:pPr>
              <a:defRPr/>
            </a:pPr>
            <a:endParaRPr lang="en-US" altLang="en-US" dirty="0">
              <a:ea typeface="ＭＳ Ｐゴシック" pitchFamily="-107" charset="-128"/>
            </a:endParaRPr>
          </a:p>
        </p:txBody>
      </p:sp>
    </p:spTree>
    <p:extLst>
      <p:ext uri="{BB962C8B-B14F-4D97-AF65-F5344CB8AC3E}">
        <p14:creationId xmlns:p14="http://schemas.microsoft.com/office/powerpoint/2010/main" val="27598146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p:spPr>
      </p:sp>
      <p:sp>
        <p:nvSpPr>
          <p:cNvPr id="180227" name="Notes Placeholder 2"/>
          <p:cNvSpPr>
            <a:spLocks noGrp="1"/>
          </p:cNvSpPr>
          <p:nvPr>
            <p:ph type="body" idx="1"/>
          </p:nvPr>
        </p:nvSpPr>
        <p:spPr bwMode="auto">
          <a:noFill/>
        </p:spPr>
        <p:txBody>
          <a:bodyPr/>
          <a:lstStyle/>
          <a:p>
            <a:endParaRPr lang="en-US" dirty="0">
              <a:ea typeface="ＭＳ Ｐゴシック" pitchFamily="-107" charset="-128"/>
            </a:endParaRPr>
          </a:p>
        </p:txBody>
      </p:sp>
    </p:spTree>
    <p:extLst>
      <p:ext uri="{BB962C8B-B14F-4D97-AF65-F5344CB8AC3E}">
        <p14:creationId xmlns:p14="http://schemas.microsoft.com/office/powerpoint/2010/main" val="4143144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656951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4"/>
          <p:cNvSpPr>
            <a:spLocks noGrp="1" noRot="1" noChangeAspect="1" noChangeArrowheads="1" noTextEdit="1"/>
          </p:cNvSpPr>
          <p:nvPr>
            <p:ph type="sldImg"/>
          </p:nvPr>
        </p:nvSpPr>
        <p:spPr bwMode="auto">
          <a:noFill/>
          <a:ln>
            <a:solidFill>
              <a:srgbClr val="000000"/>
            </a:solidFill>
            <a:miter lim="800000"/>
            <a:headEnd/>
            <a:tailEnd/>
          </a:ln>
        </p:spPr>
      </p:sp>
      <p:sp>
        <p:nvSpPr>
          <p:cNvPr id="125955" name="Rectangle 5"/>
          <p:cNvSpPr>
            <a:spLocks noGrp="1" noChangeArrowheads="1"/>
          </p:cNvSpPr>
          <p:nvPr>
            <p:ph type="body" idx="1"/>
          </p:nvPr>
        </p:nvSpPr>
        <p:spPr bwMode="auto">
          <a:xfrm>
            <a:off x="838200" y="4343400"/>
            <a:ext cx="5181600" cy="4114800"/>
          </a:xfrm>
          <a:noFill/>
        </p:spPr>
        <p:txBody>
          <a:bodyPr>
            <a:normAutofit/>
          </a:bodyPr>
          <a:lstStyle/>
          <a:p>
            <a:r>
              <a:rPr lang="en-US" dirty="0"/>
              <a:t>Cash flows provided (used) by operating activities are reported using the direct method or the indirect method. These two different methods apply only to the operating activities section. </a:t>
            </a:r>
          </a:p>
          <a:p>
            <a:endParaRPr lang="en-US" dirty="0"/>
          </a:p>
          <a:p>
            <a:r>
              <a:rPr lang="en-US" dirty="0"/>
              <a:t>The </a:t>
            </a:r>
            <a:r>
              <a:rPr lang="en-US" b="1" dirty="0"/>
              <a:t>direct method </a:t>
            </a:r>
            <a:r>
              <a:rPr lang="en-US" dirty="0"/>
              <a:t>separately lists operating cash receipts (such as cash received from customers) and operating cash payments (such as cash paid for inventory). The cash payments are then subtracted from cash receipts. </a:t>
            </a:r>
          </a:p>
          <a:p>
            <a:endParaRPr lang="en-US" dirty="0"/>
          </a:p>
          <a:p>
            <a:r>
              <a:rPr lang="en-US" dirty="0"/>
              <a:t>The </a:t>
            </a:r>
            <a:r>
              <a:rPr lang="en-US" b="1" dirty="0"/>
              <a:t>indirect method </a:t>
            </a:r>
            <a:r>
              <a:rPr lang="en-US" dirty="0"/>
              <a:t>reports net income and then adjusts it for items that do not affect cash. It does not report individual items of cash inflows and cash outflows from operating activities. </a:t>
            </a:r>
          </a:p>
          <a:p>
            <a:endParaRPr lang="en-US" dirty="0"/>
          </a:p>
          <a:p>
            <a:r>
              <a:rPr lang="en-US" dirty="0"/>
              <a:t>The net cash amount provided by operating activities is identical under both the direct and indirect methods. This equality always exists. The difference is with the computation and presentation of this amount. The FASB recommends the direct method, but because it is not required and the indirect method is arguably easier to compute, nearly all companies report operating cash flows using the indirect method. </a:t>
            </a:r>
          </a:p>
          <a:p>
            <a:endParaRPr lang="en-US" altLang="en-US" dirty="0">
              <a:ea typeface="ＭＳ Ｐゴシック" pitchFamily="-107" charset="-128"/>
            </a:endParaRPr>
          </a:p>
          <a:p>
            <a:endParaRPr lang="en-US" altLang="en-US" dirty="0">
              <a:ea typeface="ＭＳ Ｐゴシック" pitchFamily="-107" charset="-128"/>
            </a:endParaRPr>
          </a:p>
        </p:txBody>
      </p:sp>
    </p:spTree>
    <p:extLst>
      <p:ext uri="{BB962C8B-B14F-4D97-AF65-F5344CB8AC3E}">
        <p14:creationId xmlns:p14="http://schemas.microsoft.com/office/powerpoint/2010/main" val="36493906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bwMode="auto">
          <a:xfrm>
            <a:off x="1152525" y="692150"/>
            <a:ext cx="4554538" cy="3416300"/>
          </a:xfrm>
          <a:noFill/>
          <a:ln cap="flat">
            <a:solidFill>
              <a:schemeClr val="tx1"/>
            </a:solidFill>
            <a:miter lim="800000"/>
            <a:headEnd/>
            <a:tailEnd/>
          </a:ln>
        </p:spPr>
      </p:sp>
      <p:sp>
        <p:nvSpPr>
          <p:cNvPr id="126979" name="Rectangle 3"/>
          <p:cNvSpPr>
            <a:spLocks noGrp="1" noChangeArrowheads="1"/>
          </p:cNvSpPr>
          <p:nvPr>
            <p:ph type="body" idx="1"/>
          </p:nvPr>
        </p:nvSpPr>
        <p:spPr bwMode="auto">
          <a:xfrm>
            <a:off x="914400" y="4343400"/>
            <a:ext cx="5029200" cy="4114800"/>
          </a:xfrm>
          <a:noFill/>
        </p:spPr>
        <p:txBody>
          <a:bodyPr lIns="90483" tIns="44448" rIns="90483" bIns="44448"/>
          <a:lstStyle/>
          <a:p>
            <a:r>
              <a:rPr lang="en-US" altLang="en-US" dirty="0">
                <a:ea typeface="ＭＳ Ｐゴシック" pitchFamily="-107" charset="-128"/>
              </a:rPr>
              <a:t>To illustrate, we prepare the operating activities section of the statement of cash flows for Genesis. This slide shows the December 31, 2020 and 2021, balance sheets of Genesis along with its 2021 income statement. We use this information to prepare a statement of cash flows that explains the $5,000 increase in cash for 2021 as reflected in its balance sheets. This $5,000 is computed as Cash of $17,000 at the end of 2021 minus Cash of $12,000 at the end of 2020. </a:t>
            </a:r>
          </a:p>
          <a:p>
            <a:endParaRPr lang="en-US" altLang="en-US" dirty="0">
              <a:ea typeface="ＭＳ Ｐゴシック" pitchFamily="-107" charset="-128"/>
            </a:endParaRPr>
          </a:p>
          <a:p>
            <a:r>
              <a:rPr lang="en-US" altLang="en-US" dirty="0">
                <a:ea typeface="ＭＳ Ｐゴシック" pitchFamily="-107" charset="-128"/>
              </a:rPr>
              <a:t>Additional information for 2021: </a:t>
            </a:r>
          </a:p>
          <a:p>
            <a:endParaRPr lang="en-US" altLang="en-US" dirty="0">
              <a:ea typeface="ＭＳ Ｐゴシック" pitchFamily="-107" charset="-128"/>
            </a:endParaRPr>
          </a:p>
          <a:p>
            <a:r>
              <a:rPr lang="en-US" altLang="en-US" dirty="0">
                <a:ea typeface="ＭＳ Ｐゴシック" pitchFamily="-107" charset="-128"/>
              </a:rPr>
              <a:t>a.  The accounts payable balances result from inventory purchases. </a:t>
            </a:r>
          </a:p>
          <a:p>
            <a:r>
              <a:rPr lang="en-US" altLang="en-US" dirty="0">
                <a:ea typeface="ＭＳ Ｐゴシック" pitchFamily="-107" charset="-128"/>
              </a:rPr>
              <a:t>b.  Purchased $60,000 in plant assets by issuing $60,000 of notes payable. </a:t>
            </a:r>
          </a:p>
          <a:p>
            <a:r>
              <a:rPr lang="en-US" altLang="en-US" dirty="0">
                <a:ea typeface="ＭＳ Ｐゴシック" pitchFamily="-107" charset="-128"/>
              </a:rPr>
              <a:t>c.  Sold plant assets with a book value of $8,000 (original cost of $20,000 and accumulated depreciation of $12,000) for $2,000 cash, yielding a $6,000 loss. </a:t>
            </a:r>
          </a:p>
          <a:p>
            <a:r>
              <a:rPr lang="en-US" altLang="en-US" dirty="0">
                <a:ea typeface="ＭＳ Ｐゴシック" pitchFamily="-107" charset="-128"/>
              </a:rPr>
              <a:t>d.  Received $15,000 cash from issuing 3,000 shares of common stock. </a:t>
            </a:r>
          </a:p>
          <a:p>
            <a:r>
              <a:rPr lang="en-US" altLang="en-US" dirty="0">
                <a:ea typeface="ＭＳ Ｐゴシック" pitchFamily="-107" charset="-128"/>
              </a:rPr>
              <a:t>e.  Paid $18,000 cash to retire notes with a $34,000 book value, yielding a $16,000 gain. </a:t>
            </a:r>
          </a:p>
          <a:p>
            <a:r>
              <a:rPr lang="en-US" altLang="en-US" dirty="0">
                <a:ea typeface="ＭＳ Ｐゴシック" pitchFamily="-107" charset="-128"/>
              </a:rPr>
              <a:t>f.   Declared and paid cash dividends of $14,000. </a:t>
            </a:r>
          </a:p>
          <a:p>
            <a:endParaRPr lang="en-US" altLang="en-US" dirty="0">
              <a:ea typeface="ＭＳ Ｐゴシック" pitchFamily="-107" charset="-128"/>
            </a:endParaRPr>
          </a:p>
          <a:p>
            <a:endParaRPr lang="en-US" altLang="en-US" dirty="0">
              <a:ea typeface="ＭＳ Ｐゴシック" pitchFamily="-107" charset="-128"/>
            </a:endParaRPr>
          </a:p>
        </p:txBody>
      </p:sp>
    </p:spTree>
    <p:extLst>
      <p:ext uri="{BB962C8B-B14F-4D97-AF65-F5344CB8AC3E}">
        <p14:creationId xmlns:p14="http://schemas.microsoft.com/office/powerpoint/2010/main" val="41875398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bwMode="auto">
          <a:xfrm>
            <a:off x="1152525" y="692150"/>
            <a:ext cx="4554538" cy="3416300"/>
          </a:xfrm>
          <a:noFill/>
          <a:ln cap="flat">
            <a:solidFill>
              <a:schemeClr val="tx1"/>
            </a:solidFill>
            <a:miter lim="800000"/>
            <a:headEnd/>
            <a:tailEnd/>
          </a:ln>
        </p:spPr>
      </p:sp>
      <p:sp>
        <p:nvSpPr>
          <p:cNvPr id="129027" name="Rectangle 3"/>
          <p:cNvSpPr>
            <a:spLocks noGrp="1" noChangeArrowheads="1"/>
          </p:cNvSpPr>
          <p:nvPr>
            <p:ph type="body" idx="1"/>
          </p:nvPr>
        </p:nvSpPr>
        <p:spPr bwMode="auto">
          <a:xfrm>
            <a:off x="914400" y="4343400"/>
            <a:ext cx="5029200" cy="4114800"/>
          </a:xfrm>
          <a:noFill/>
        </p:spPr>
        <p:txBody>
          <a:bodyPr lIns="90483" tIns="44448" rIns="90483" bIns="44448"/>
          <a:lstStyle/>
          <a:p>
            <a:pPr>
              <a:lnSpc>
                <a:spcPct val="90000"/>
              </a:lnSpc>
            </a:pPr>
            <a:r>
              <a:rPr lang="en-US" altLang="en-US" dirty="0">
                <a:ea typeface="ＭＳ Ｐゴシック" pitchFamily="-107" charset="-128"/>
              </a:rPr>
              <a:t>The indirect method starts with the accrual based net income and makes two types of adjustments to arrive at cash flows from operating activities. Adjustments to the accrual based net income include (1) adjustments to income statement items that do not impact cash and (2) adjustments for changes current assets and current liabilities.</a:t>
            </a:r>
          </a:p>
        </p:txBody>
      </p:sp>
    </p:spTree>
    <p:extLst>
      <p:ext uri="{BB962C8B-B14F-4D97-AF65-F5344CB8AC3E}">
        <p14:creationId xmlns:p14="http://schemas.microsoft.com/office/powerpoint/2010/main" val="10401682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bwMode="auto">
          <a:xfrm>
            <a:off x="1152525" y="692150"/>
            <a:ext cx="4554538" cy="3416300"/>
          </a:xfrm>
          <a:noFill/>
          <a:ln cap="flat">
            <a:solidFill>
              <a:schemeClr val="tx1"/>
            </a:solidFill>
            <a:miter lim="800000"/>
            <a:headEnd/>
            <a:tailEnd/>
          </a:ln>
        </p:spPr>
      </p:sp>
      <p:sp>
        <p:nvSpPr>
          <p:cNvPr id="71683" name="Rectangle 3"/>
          <p:cNvSpPr>
            <a:spLocks noGrp="1" noChangeArrowheads="1"/>
          </p:cNvSpPr>
          <p:nvPr>
            <p:ph type="body" idx="1"/>
          </p:nvPr>
        </p:nvSpPr>
        <p:spPr bwMode="auto">
          <a:xfrm>
            <a:off x="1143000" y="4343400"/>
            <a:ext cx="4572000" cy="4572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3" tIns="44448" rIns="90483" bIns="44448">
            <a:normAutofit fontScale="77500" lnSpcReduction="20000"/>
          </a:bodyPr>
          <a:lstStyle/>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kumimoji="0" lang="en-US" altLang="en-US" sz="1200" b="1" i="0" u="none" strike="noStrike" kern="1200" cap="none" spc="0" normalizeH="0" baseline="0" noProof="0" dirty="0">
                <a:ln>
                  <a:noFill/>
                </a:ln>
                <a:solidFill>
                  <a:prstClr val="black"/>
                </a:solidFill>
                <a:effectLst/>
                <a:uLnTx/>
                <a:uFillTx/>
                <a:latin typeface="Calibri"/>
                <a:ea typeface="ＭＳ Ｐゴシック" pitchFamily="-107" charset="-128"/>
              </a:rPr>
              <a:t>Adjustments for Income Statement Items Not Affecting Cash:</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ＭＳ Ｐゴシック" pitchFamily="-107" charset="-128"/>
              </a:rPr>
              <a:t>expenses and losses subtracted from net income are not cash outflows. Examples are depreciation, amortization, depletion, bad debts expense, loss from an asset sale, and loss from retirement of notes payable. The indirect method requires that Expenses and losses with no cash outflows are added back to net income.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Calibri"/>
              <a:ea typeface="ＭＳ Ｐゴシック" pitchFamily="-107"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ＭＳ Ｐゴシック" pitchFamily="-107" charset="-128"/>
              </a:rPr>
              <a:t>These expenses and losses did not reduce cash, and adding them back cancels their deductions from net income. Any cash received or paid from a transaction that yields a loss, such as from an asset sale or payoff of a note, is reported under investing or financing activities.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Calibri"/>
              <a:ea typeface="ＭＳ Ｐゴシック" pitchFamily="-107"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ＭＳ Ｐゴシック" pitchFamily="-107" charset="-128"/>
              </a:rPr>
              <a:t>When net income has revenues and gains that are not cash inflows, the indirect method requires that Revenues and gains with no cash inflows are subtracted from net income.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Calibri"/>
              <a:ea typeface="ＭＳ Ｐゴシック" pitchFamily="-107"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ＭＳ Ｐゴシック" pitchFamily="-107" charset="-128"/>
              </a:rPr>
              <a:t>Section 1 of Exhibit 16.11 shows three adjustments for items that did not impact cash for Genesis.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Calibri"/>
              <a:ea typeface="ＭＳ Ｐゴシック" pitchFamily="-107"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Calibri"/>
                <a:ea typeface="ＭＳ Ｐゴシック" pitchFamily="-107" charset="-128"/>
              </a:rPr>
              <a:t>Depreciation: </a:t>
            </a:r>
            <a:r>
              <a:rPr kumimoji="0" lang="en-US" altLang="en-US" sz="1200" b="0" i="0" u="none" strike="noStrike" kern="1200" cap="none" spc="0" normalizeH="0" baseline="0" noProof="0" dirty="0">
                <a:ln>
                  <a:noFill/>
                </a:ln>
                <a:solidFill>
                  <a:prstClr val="black"/>
                </a:solidFill>
                <a:effectLst/>
                <a:uLnTx/>
                <a:uFillTx/>
                <a:latin typeface="Calibri"/>
                <a:ea typeface="ＭＳ Ｐゴシック" pitchFamily="-107" charset="-128"/>
              </a:rPr>
              <a:t>Depreciation expense is Genesis’s only operating item in net income that had no effect on cash flows. We add back the $24,000 depreciation expense to net income because depreciation did not reduce cash.</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Calibri"/>
              <a:ea typeface="ＭＳ Ｐゴシック" pitchFamily="-107"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Calibri"/>
                <a:ea typeface="ＭＳ Ｐゴシック" pitchFamily="-107" charset="-128"/>
              </a:rPr>
              <a:t>Loss on Sale of Plant Assets:  </a:t>
            </a:r>
            <a:r>
              <a:rPr kumimoji="0" lang="en-US" altLang="en-US" sz="1200" b="0" i="0" u="none" strike="noStrike" kern="1200" cap="none" spc="0" normalizeH="0" baseline="0" noProof="0" dirty="0">
                <a:ln>
                  <a:noFill/>
                </a:ln>
                <a:solidFill>
                  <a:prstClr val="black"/>
                </a:solidFill>
                <a:effectLst/>
                <a:uLnTx/>
                <a:uFillTx/>
                <a:latin typeface="Calibri"/>
                <a:ea typeface="ＭＳ Ｐゴシック" pitchFamily="-107" charset="-128"/>
              </a:rPr>
              <a:t>Genesis reported a $6,000 loss on sale of plant assets that reduced net income but did not affect cash flows. This $6,000 loss is added back to net income because it is not a cash outflow.</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Calibri"/>
              <a:ea typeface="ＭＳ Ｐゴシック" pitchFamily="-107"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Calibri"/>
                <a:ea typeface="ＭＳ Ｐゴシック" pitchFamily="-107" charset="-128"/>
              </a:rPr>
              <a:t>Gain on Retirement of Debt: </a:t>
            </a:r>
            <a:r>
              <a:rPr kumimoji="0" lang="en-US" altLang="en-US" sz="1200" b="0" i="0" u="none" strike="noStrike" kern="1200" cap="none" spc="0" normalizeH="0" baseline="0" noProof="0" dirty="0">
                <a:ln>
                  <a:noFill/>
                </a:ln>
                <a:solidFill>
                  <a:prstClr val="black"/>
                </a:solidFill>
                <a:effectLst/>
                <a:uLnTx/>
                <a:uFillTx/>
                <a:latin typeface="Calibri"/>
                <a:ea typeface="ＭＳ Ｐゴシック" pitchFamily="-107" charset="-128"/>
              </a:rPr>
              <a:t>A $16,000 gain on retirement of debt increased net income but did not affect cash flows. This $16,000 gain is subtracted from net income because it was not a cash inflow. </a:t>
            </a:r>
          </a:p>
        </p:txBody>
      </p:sp>
    </p:spTree>
    <p:extLst>
      <p:ext uri="{BB962C8B-B14F-4D97-AF65-F5344CB8AC3E}">
        <p14:creationId xmlns:p14="http://schemas.microsoft.com/office/powerpoint/2010/main" val="15321358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bwMode="auto">
          <a:xfrm>
            <a:off x="1152525" y="692150"/>
            <a:ext cx="4554538" cy="3416300"/>
          </a:xfrm>
          <a:noFill/>
          <a:ln cap="flat">
            <a:solidFill>
              <a:schemeClr val="tx1"/>
            </a:solidFill>
            <a:miter lim="800000"/>
            <a:headEnd/>
            <a:tailEnd/>
          </a:ln>
        </p:spPr>
      </p:sp>
      <p:sp>
        <p:nvSpPr>
          <p:cNvPr id="130051" name="Rectangle 3"/>
          <p:cNvSpPr>
            <a:spLocks noGrp="1" noChangeArrowheads="1"/>
          </p:cNvSpPr>
          <p:nvPr>
            <p:ph type="body" idx="1"/>
          </p:nvPr>
        </p:nvSpPr>
        <p:spPr bwMode="auto">
          <a:xfrm>
            <a:off x="914400" y="4343400"/>
            <a:ext cx="5029200" cy="4419600"/>
          </a:xfrm>
          <a:noFill/>
        </p:spPr>
        <p:txBody>
          <a:bodyPr lIns="90483" tIns="44448" rIns="90483" bIns="44448"/>
          <a:lstStyle/>
          <a:p>
            <a:r>
              <a:rPr lang="en-US" altLang="en-US" sz="1200" dirty="0">
                <a:ea typeface="ＭＳ Ｐゴシック" pitchFamily="-107" charset="-128"/>
              </a:rPr>
              <a:t>This chart explains how to treat a change in a noncash current asset or current liability in the operating section of the statement of cash flows. Maybe a couple of examples will help you see how this table works. Let’s start with current assets. If accounts receivable, a current asset, decreased during the year, this decrease would be added to net income. A decrease in accounts receivable means that customer cash payments on account exceeded customer charges on account during the period. This excess of cash payments over charges is used to adjust the accrual based revenues reported on the income statement to report the total cash received from customers during the period. Similarly, if accounts receivable increased during the year, this increase would be subtracted from net income. An increase in accounts receivable means that customer charges on account exceeded customer cash payments on account during the period. This excess of charges over cash payments is used to adjust the accrual based revenues reported on the income statement to report the total cash received from customers during the period. Now, let’s look at how to treat changes in current liabilities. If salaries payable, a current liability, decreased during the year, this decrease would be subtracted from net income.  A decrease in salaries payable means that the company paid off more in salaries than it charged to expense during the period. This excess of cash payments over charges is used to adjust the accrual based expense reported on the income statement to report the total cash paid for salaries during the period. Similarly, if salaries payable increased during the year, this increase would be added to net income. An increase in salaries payable means the company charged more to expense than it paid off during the period. This excess of charges over cash payments is used to adjust the accrual based expense reported on the income statement to report the total cash paid for salaries during the period.</a:t>
            </a:r>
          </a:p>
        </p:txBody>
      </p:sp>
    </p:spTree>
    <p:extLst>
      <p:ext uri="{BB962C8B-B14F-4D97-AF65-F5344CB8AC3E}">
        <p14:creationId xmlns:p14="http://schemas.microsoft.com/office/powerpoint/2010/main" val="37377633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bwMode="auto">
          <a:xfrm>
            <a:off x="1152525" y="692150"/>
            <a:ext cx="4554538" cy="3416300"/>
          </a:xfrm>
          <a:noFill/>
          <a:ln cap="flat">
            <a:solidFill>
              <a:schemeClr val="tx1"/>
            </a:solidFill>
            <a:miter lim="800000"/>
            <a:headEnd/>
            <a:tailEnd/>
          </a:ln>
        </p:spPr>
      </p:sp>
      <p:sp>
        <p:nvSpPr>
          <p:cNvPr id="131075" name="Rectangle 3"/>
          <p:cNvSpPr>
            <a:spLocks noGrp="1" noChangeArrowheads="1"/>
          </p:cNvSpPr>
          <p:nvPr>
            <p:ph type="body" idx="1"/>
          </p:nvPr>
        </p:nvSpPr>
        <p:spPr bwMode="auto">
          <a:xfrm>
            <a:off x="914400" y="4343400"/>
            <a:ext cx="5105400" cy="4572000"/>
          </a:xfrm>
          <a:noFill/>
        </p:spPr>
        <p:txBody>
          <a:bodyPr lIns="90483" tIns="44448" rIns="90483" bIns="44448">
            <a:normAutofit fontScale="85000" lnSpcReduction="20000"/>
          </a:bodyPr>
          <a:lstStyle/>
          <a:p>
            <a:pPr>
              <a:lnSpc>
                <a:spcPct val="80000"/>
              </a:lnSpc>
            </a:pPr>
            <a:r>
              <a:rPr lang="en-US" altLang="en-US" sz="1200" dirty="0">
                <a:ea typeface="ＭＳ Ｐゴシック" pitchFamily="-107" charset="-128"/>
              </a:rPr>
              <a:t>This slide shows the results of the indirect method of reporting operating cash flows, which adjusts net income for two types of adjustments.</a:t>
            </a:r>
          </a:p>
          <a:p>
            <a:pPr>
              <a:lnSpc>
                <a:spcPct val="80000"/>
              </a:lnSpc>
            </a:pPr>
            <a:r>
              <a:rPr lang="en-US" altLang="en-US" sz="1200" dirty="0">
                <a:ea typeface="ＭＳ Ｐゴシック" pitchFamily="-107" charset="-128"/>
              </a:rPr>
              <a:t> </a:t>
            </a:r>
          </a:p>
          <a:p>
            <a:r>
              <a:rPr lang="en-US" altLang="en-US" sz="1200" dirty="0">
                <a:ea typeface="ＭＳ Ｐゴシック" pitchFamily="-107" charset="-128"/>
              </a:rPr>
              <a:t>2.  Adjustments for Changes in Current Assets and Current Liabilities: </a:t>
            </a:r>
          </a:p>
          <a:p>
            <a:endParaRPr lang="en-US" altLang="en-US" sz="1200" dirty="0">
              <a:ea typeface="ＭＳ Ｐゴシック" pitchFamily="-107" charset="-128"/>
            </a:endParaRPr>
          </a:p>
          <a:p>
            <a:r>
              <a:rPr lang="en-US" altLang="en-US" sz="1200" dirty="0">
                <a:ea typeface="ＭＳ Ｐゴシック" pitchFamily="-107" charset="-128"/>
              </a:rPr>
              <a:t>Adjustments for changes in current assets. </a:t>
            </a:r>
          </a:p>
          <a:p>
            <a:r>
              <a:rPr lang="en-US" altLang="en-US" sz="1200" dirty="0">
                <a:ea typeface="ＭＳ Ｐゴシック" pitchFamily="-107" charset="-128"/>
              </a:rPr>
              <a:t>Decreases in current assets require the following adjustment: Decreases in current assets are added to net income. </a:t>
            </a:r>
          </a:p>
          <a:p>
            <a:r>
              <a:rPr lang="en-US" altLang="en-US" sz="1200" dirty="0">
                <a:ea typeface="ＭＳ Ｐゴシック" pitchFamily="-107" charset="-128"/>
              </a:rPr>
              <a:t>Increases in current assets require the following adjustment: Increases in current assets are subtracted from net income. </a:t>
            </a:r>
          </a:p>
          <a:p>
            <a:endParaRPr lang="en-US" altLang="en-US" sz="1200" dirty="0">
              <a:ea typeface="ＭＳ Ｐゴシック" pitchFamily="-107" charset="-128"/>
            </a:endParaRPr>
          </a:p>
          <a:p>
            <a:r>
              <a:rPr lang="en-US" altLang="en-US" sz="1200" dirty="0">
                <a:ea typeface="ＭＳ Ｐゴシック" pitchFamily="-107" charset="-128"/>
              </a:rPr>
              <a:t>Adjustments for changes in current liabilities. </a:t>
            </a:r>
          </a:p>
          <a:p>
            <a:r>
              <a:rPr lang="en-US" altLang="en-US" sz="1200" dirty="0">
                <a:ea typeface="ＭＳ Ｐゴシック" pitchFamily="-107" charset="-128"/>
              </a:rPr>
              <a:t>Increases in current liabilities require the following adjustment to net income when computing operating cash flows: Increases in current liabilities are added to net income.</a:t>
            </a:r>
          </a:p>
          <a:p>
            <a:r>
              <a:rPr lang="en-US" altLang="en-US" sz="1200" dirty="0">
                <a:ea typeface="ＭＳ Ｐゴシック" pitchFamily="-107" charset="-128"/>
              </a:rPr>
              <a:t> </a:t>
            </a:r>
          </a:p>
          <a:p>
            <a:r>
              <a:rPr lang="en-US" altLang="en-US" sz="1200" dirty="0">
                <a:ea typeface="ＭＳ Ｐゴシック" pitchFamily="-107" charset="-128"/>
              </a:rPr>
              <a:t>Accounts Receivable: The $20,000 increase in the current asset of accounts receivable is subtracted from net income. This means that Genesis collects less cash than is reported in sales.</a:t>
            </a:r>
          </a:p>
          <a:p>
            <a:r>
              <a:rPr lang="en-US" altLang="en-US" sz="1200" dirty="0">
                <a:ea typeface="ＭＳ Ｐゴシック" pitchFamily="-107" charset="-128"/>
              </a:rPr>
              <a:t>Inventory: The $14,000 increase in inventory is subtracted from income. Cash paid is $14,000 more than COGS which is why we subtract it from income in computing cash flow.</a:t>
            </a:r>
          </a:p>
          <a:p>
            <a:endParaRPr lang="en-US" altLang="en-US" sz="1200" dirty="0">
              <a:ea typeface="ＭＳ Ｐゴシック" pitchFamily="-107" charset="-128"/>
            </a:endParaRPr>
          </a:p>
          <a:p>
            <a:r>
              <a:rPr lang="en-US" altLang="en-US" sz="1200" dirty="0">
                <a:ea typeface="ＭＳ Ｐゴシック" pitchFamily="-107" charset="-128"/>
              </a:rPr>
              <a:t>Prepaid Expenses: The $2,000 increase in prepaid expenses is subtracted from income because cash paid is $2,000 more than expenses recorded.</a:t>
            </a:r>
          </a:p>
          <a:p>
            <a:endParaRPr lang="en-US" altLang="en-US" sz="1200" dirty="0">
              <a:ea typeface="ＭＳ Ｐゴシック" pitchFamily="-107" charset="-128"/>
            </a:endParaRPr>
          </a:p>
          <a:p>
            <a:r>
              <a:rPr lang="en-US" altLang="en-US" sz="1200" dirty="0">
                <a:ea typeface="ＭＳ Ｐゴシック" pitchFamily="-107" charset="-128"/>
              </a:rPr>
              <a:t>Accounts Payable: The $5,000 decrease in accounts payable is subtracted from income because cash paid is $5,000 more than the purchases recorded.</a:t>
            </a:r>
          </a:p>
          <a:p>
            <a:endParaRPr lang="en-US" altLang="en-US" sz="1200" dirty="0">
              <a:ea typeface="ＭＳ Ｐゴシック" pitchFamily="-107" charset="-128"/>
            </a:endParaRPr>
          </a:p>
          <a:p>
            <a:r>
              <a:rPr lang="en-US" altLang="en-US" sz="1200" dirty="0">
                <a:ea typeface="ＭＳ Ｐゴシック" pitchFamily="-107" charset="-128"/>
              </a:rPr>
              <a:t>Interest Payable: The $1,000 decrease in interest payable is subtracted from income because the cash paid is $1,000 more than the interest recorded.</a:t>
            </a:r>
          </a:p>
          <a:p>
            <a:endParaRPr lang="en-US" altLang="en-US" sz="1200" dirty="0">
              <a:ea typeface="ＭＳ Ｐゴシック" pitchFamily="-107" charset="-128"/>
            </a:endParaRPr>
          </a:p>
          <a:p>
            <a:r>
              <a:rPr lang="en-US" altLang="en-US" sz="1200" dirty="0">
                <a:ea typeface="ＭＳ Ｐゴシック" pitchFamily="-107" charset="-128"/>
              </a:rPr>
              <a:t>Income Taxes Payable: The $10,000 increase in income taxes payable is added to income because cash paid is less than the taxes recorded.</a:t>
            </a:r>
          </a:p>
        </p:txBody>
      </p:sp>
    </p:spTree>
    <p:extLst>
      <p:ext uri="{BB962C8B-B14F-4D97-AF65-F5344CB8AC3E}">
        <p14:creationId xmlns:p14="http://schemas.microsoft.com/office/powerpoint/2010/main" val="7900071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bwMode="auto">
          <a:xfrm>
            <a:off x="1152525" y="692150"/>
            <a:ext cx="4554538" cy="3416300"/>
          </a:xfrm>
          <a:noFill/>
          <a:ln cap="flat">
            <a:solidFill>
              <a:schemeClr val="tx1"/>
            </a:solidFill>
            <a:miter lim="800000"/>
            <a:headEnd/>
            <a:tailEnd/>
          </a:ln>
        </p:spPr>
      </p:sp>
      <p:sp>
        <p:nvSpPr>
          <p:cNvPr id="134147" name="Rectangle 3"/>
          <p:cNvSpPr>
            <a:spLocks noGrp="1" noChangeArrowheads="1"/>
          </p:cNvSpPr>
          <p:nvPr>
            <p:ph type="body" idx="1"/>
          </p:nvPr>
        </p:nvSpPr>
        <p:spPr bwMode="auto">
          <a:xfrm>
            <a:off x="1066800" y="4343400"/>
            <a:ext cx="4876800" cy="4572000"/>
          </a:xfrm>
          <a:noFill/>
        </p:spPr>
        <p:txBody>
          <a:bodyPr lIns="90483" tIns="44448" rIns="90483" bIns="44448"/>
          <a:lstStyle/>
          <a:p>
            <a:r>
              <a:rPr lang="en-US" altLang="en-US" dirty="0">
                <a:ea typeface="ＭＳ Ｐゴシック" pitchFamily="-107" charset="-128"/>
              </a:rPr>
              <a:t>This slide summarizes the adjustments to net income when computing net cash provided or used by operating activities under the indirect method. </a:t>
            </a:r>
          </a:p>
          <a:p>
            <a:endParaRPr lang="en-US" altLang="en-US" dirty="0">
              <a:ea typeface="ＭＳ Ｐゴシック" pitchFamily="-107" charset="-128"/>
            </a:endParaRPr>
          </a:p>
          <a:p>
            <a:endParaRPr lang="en-US" altLang="en-US" dirty="0">
              <a:ea typeface="ＭＳ Ｐゴシック" pitchFamily="-107" charset="-128"/>
            </a:endParaRPr>
          </a:p>
          <a:p>
            <a:endParaRPr lang="en-US" altLang="en-US" dirty="0">
              <a:ea typeface="ＭＳ Ｐゴシック" pitchFamily="-107" charset="-128"/>
            </a:endParaRPr>
          </a:p>
        </p:txBody>
      </p:sp>
    </p:spTree>
    <p:extLst>
      <p:ext uri="{BB962C8B-B14F-4D97-AF65-F5344CB8AC3E}">
        <p14:creationId xmlns:p14="http://schemas.microsoft.com/office/powerpoint/2010/main" val="14610471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p:spPr>
      </p:sp>
      <p:sp>
        <p:nvSpPr>
          <p:cNvPr id="180227" name="Notes Placeholder 2"/>
          <p:cNvSpPr>
            <a:spLocks noGrp="1"/>
          </p:cNvSpPr>
          <p:nvPr>
            <p:ph type="body" idx="1"/>
          </p:nvPr>
        </p:nvSpPr>
        <p:spPr bwMode="auto">
          <a:noFill/>
        </p:spPr>
        <p:txBody>
          <a:bodyPr/>
          <a:lstStyle/>
          <a:p>
            <a:endParaRPr lang="en-US" dirty="0">
              <a:ea typeface="ＭＳ Ｐゴシック" pitchFamily="-107" charset="-128"/>
            </a:endParaRPr>
          </a:p>
        </p:txBody>
      </p:sp>
    </p:spTree>
    <p:extLst>
      <p:ext uri="{BB962C8B-B14F-4D97-AF65-F5344CB8AC3E}">
        <p14:creationId xmlns:p14="http://schemas.microsoft.com/office/powerpoint/2010/main" val="24085670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bwMode="auto">
          <a:xfrm>
            <a:off x="1152525" y="692150"/>
            <a:ext cx="4554538" cy="3416300"/>
          </a:xfrm>
          <a:noFill/>
          <a:ln cap="flat">
            <a:solidFill>
              <a:schemeClr val="tx1"/>
            </a:solidFill>
            <a:miter lim="800000"/>
            <a:headEnd/>
            <a:tailEnd/>
          </a:ln>
        </p:spPr>
      </p:sp>
      <p:sp>
        <p:nvSpPr>
          <p:cNvPr id="138243" name="Rectangle 3"/>
          <p:cNvSpPr>
            <a:spLocks noGrp="1" noChangeArrowheads="1"/>
          </p:cNvSpPr>
          <p:nvPr>
            <p:ph type="body" idx="1"/>
          </p:nvPr>
        </p:nvSpPr>
        <p:spPr bwMode="auto">
          <a:xfrm>
            <a:off x="914400" y="4343400"/>
            <a:ext cx="5029200" cy="4572000"/>
          </a:xfrm>
          <a:noFill/>
        </p:spPr>
        <p:txBody>
          <a:bodyPr lIns="90483" tIns="44448" rIns="90483" bIns="44448">
            <a:normAutofit/>
          </a:bodyPr>
          <a:lstStyle/>
          <a:p>
            <a:r>
              <a:rPr lang="en-US" altLang="en-US" dirty="0">
                <a:ea typeface="ＭＳ Ｐゴシック" pitchFamily="-107" charset="-128"/>
              </a:rPr>
              <a:t>The second major step in preparing the statement of cash flows is to compute and report cash flows from investing activities. We normally do this by identifying changes in (1) all long-term asset accounts and (2) any current accounts for notes receivable and investments in securities. Reporting of investing activities is identical under the direct method and indirect method. </a:t>
            </a:r>
          </a:p>
          <a:p>
            <a:endParaRPr lang="en-US" altLang="en-US" dirty="0">
              <a:ea typeface="ＭＳ Ｐゴシック" pitchFamily="-107" charset="-128"/>
            </a:endParaRPr>
          </a:p>
          <a:p>
            <a:r>
              <a:rPr lang="en-US" altLang="en-US" dirty="0">
                <a:ea typeface="ＭＳ Ｐゴシック" pitchFamily="-107" charset="-128"/>
              </a:rPr>
              <a:t>To determine cash provided or used by investing activities: (1) identify changes in investing-related accounts, (2) determine the cash effects using T-accounts and reconstructed entries, and (3) report the cash flow effects. </a:t>
            </a:r>
          </a:p>
          <a:p>
            <a:endParaRPr lang="en-US" altLang="en-US" dirty="0">
              <a:ea typeface="ＭＳ Ｐゴシック" pitchFamily="-107" charset="-128"/>
            </a:endParaRPr>
          </a:p>
        </p:txBody>
      </p:sp>
    </p:spTree>
    <p:extLst>
      <p:ext uri="{BB962C8B-B14F-4D97-AF65-F5344CB8AC3E}">
        <p14:creationId xmlns:p14="http://schemas.microsoft.com/office/powerpoint/2010/main" val="11022932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bwMode="auto">
          <a:xfrm>
            <a:off x="1152525" y="692150"/>
            <a:ext cx="4554538" cy="3416300"/>
          </a:xfrm>
          <a:noFill/>
          <a:ln cap="flat">
            <a:solidFill>
              <a:schemeClr val="tx1"/>
            </a:solidFill>
            <a:miter lim="800000"/>
            <a:headEnd/>
            <a:tailEnd/>
          </a:ln>
        </p:spPr>
      </p:sp>
      <p:sp>
        <p:nvSpPr>
          <p:cNvPr id="139267" name="Rectangle 3"/>
          <p:cNvSpPr>
            <a:spLocks noGrp="1" noChangeArrowheads="1"/>
          </p:cNvSpPr>
          <p:nvPr>
            <p:ph type="body" idx="1"/>
          </p:nvPr>
        </p:nvSpPr>
        <p:spPr bwMode="auto">
          <a:xfrm>
            <a:off x="914400" y="4343400"/>
            <a:ext cx="5029200" cy="4572000"/>
          </a:xfrm>
          <a:noFill/>
        </p:spPr>
        <p:txBody>
          <a:bodyPr lIns="90483" tIns="44448" rIns="90483" bIns="44448"/>
          <a:lstStyle/>
          <a:p>
            <a:r>
              <a:rPr lang="en-US" altLang="en-US" dirty="0">
                <a:ea typeface="ＭＳ Ｐゴシック" pitchFamily="-107" charset="-128"/>
              </a:rPr>
              <a:t>Information about the Genesis transactions provided earlier reveals that the company both purchased and sold plant assets during the period. Both transactions are investing activities and are analyzed for their cash flow effects in this section. </a:t>
            </a:r>
          </a:p>
          <a:p>
            <a:endParaRPr lang="en-US" altLang="en-US" dirty="0">
              <a:ea typeface="ＭＳ Ｐゴシック" pitchFamily="-107" charset="-128"/>
            </a:endParaRPr>
          </a:p>
          <a:p>
            <a:r>
              <a:rPr lang="en-US" altLang="en-US" dirty="0">
                <a:ea typeface="ＭＳ Ｐゴシック" pitchFamily="-107" charset="-128"/>
              </a:rPr>
              <a:t>Plant Asset Transactions: The first step in analyzing the Plant Assets account and its related Accumulated Depreciation account is to identify any changes in these accounts. This analysis shows a $40,000 increase in plant assets from $210,000 to $250,000 and a $12,000 increase in accumulated depreciation from $48,000 to $60,000. </a:t>
            </a:r>
          </a:p>
          <a:p>
            <a:endParaRPr lang="en-US" altLang="en-US" dirty="0">
              <a:ea typeface="ＭＳ Ｐゴシック" pitchFamily="-107" charset="-128"/>
            </a:endParaRPr>
          </a:p>
          <a:p>
            <a:endParaRPr lang="en-US" altLang="en-US" dirty="0">
              <a:ea typeface="ＭＳ Ｐゴシック" pitchFamily="-107" charset="-128"/>
            </a:endParaRPr>
          </a:p>
        </p:txBody>
      </p:sp>
    </p:spTree>
    <p:extLst>
      <p:ext uri="{BB962C8B-B14F-4D97-AF65-F5344CB8AC3E}">
        <p14:creationId xmlns:p14="http://schemas.microsoft.com/office/powerpoint/2010/main" val="1050327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p:spPr>
      </p:sp>
      <p:sp>
        <p:nvSpPr>
          <p:cNvPr id="180227" name="Notes Placeholder 2"/>
          <p:cNvSpPr>
            <a:spLocks noGrp="1"/>
          </p:cNvSpPr>
          <p:nvPr>
            <p:ph type="body" idx="1"/>
          </p:nvPr>
        </p:nvSpPr>
        <p:spPr bwMode="auto">
          <a:noFill/>
        </p:spPr>
        <p:txBody>
          <a:bodyPr/>
          <a:lstStyle/>
          <a:p>
            <a:endParaRPr lang="en-US" dirty="0">
              <a:ea typeface="ＭＳ Ｐゴシック" pitchFamily="-107" charset="-128"/>
            </a:endParaRPr>
          </a:p>
        </p:txBody>
      </p:sp>
    </p:spTree>
    <p:extLst>
      <p:ext uri="{BB962C8B-B14F-4D97-AF65-F5344CB8AC3E}">
        <p14:creationId xmlns:p14="http://schemas.microsoft.com/office/powerpoint/2010/main" val="6825815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bwMode="auto">
          <a:xfrm>
            <a:off x="1152525" y="692150"/>
            <a:ext cx="4554538" cy="3416300"/>
          </a:xfrm>
          <a:noFill/>
          <a:ln cap="flat">
            <a:solidFill>
              <a:schemeClr val="tx1"/>
            </a:solidFill>
            <a:miter lim="800000"/>
            <a:headEnd/>
            <a:tailEnd/>
          </a:ln>
        </p:spPr>
      </p:sp>
      <p:sp>
        <p:nvSpPr>
          <p:cNvPr id="140291" name="Rectangle 3"/>
          <p:cNvSpPr>
            <a:spLocks noGrp="1" noChangeArrowheads="1"/>
          </p:cNvSpPr>
          <p:nvPr>
            <p:ph type="body" idx="1"/>
          </p:nvPr>
        </p:nvSpPr>
        <p:spPr bwMode="auto">
          <a:xfrm>
            <a:off x="762000" y="4343400"/>
            <a:ext cx="5334000" cy="4572000"/>
          </a:xfrm>
          <a:noFill/>
        </p:spPr>
        <p:txBody>
          <a:bodyPr lIns="90483" tIns="44448" rIns="90483" bIns="44448"/>
          <a:lstStyle/>
          <a:p>
            <a:r>
              <a:rPr lang="en-US" altLang="en-US" sz="1200" dirty="0">
                <a:ea typeface="ＭＳ Ｐゴシック" pitchFamily="-107" charset="-128"/>
              </a:rPr>
              <a:t>The second step is to explain these changes. Items b and c of the additional information discussed in an earlier slide affect plant assets. Recall that the Plant Assets account is affected by both asset purchases and sales; its Accumulated Depreciation account is normally increased by depreciation and decreased by the removal of accumulated depreciation in asset sales. To explain changes in these accounts and to identify their cash flow effects, we prepare reconstructed entries from prior transactions; they are not the actual entries made by the preparer. </a:t>
            </a:r>
          </a:p>
          <a:p>
            <a:endParaRPr lang="en-US" altLang="en-US" sz="1200" dirty="0">
              <a:ea typeface="ＭＳ Ｐゴシック" pitchFamily="-107" charset="-128"/>
            </a:endParaRPr>
          </a:p>
          <a:p>
            <a:r>
              <a:rPr lang="en-US" altLang="en-US" sz="1200" dirty="0">
                <a:ea typeface="ＭＳ Ｐゴシック" pitchFamily="-107" charset="-128"/>
              </a:rPr>
              <a:t>To illustrate, item b reports that Genesis purchased plant assets of $60,000 by issuing $60,000 in notes payable to the seller. The reconstructed entry for analysis of item b is shown.</a:t>
            </a:r>
          </a:p>
        </p:txBody>
      </p:sp>
    </p:spTree>
    <p:extLst>
      <p:ext uri="{BB962C8B-B14F-4D97-AF65-F5344CB8AC3E}">
        <p14:creationId xmlns:p14="http://schemas.microsoft.com/office/powerpoint/2010/main" val="28725530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bwMode="auto">
          <a:xfrm>
            <a:off x="1152525" y="692150"/>
            <a:ext cx="4554538" cy="3416300"/>
          </a:xfrm>
          <a:noFill/>
          <a:ln cap="flat">
            <a:solidFill>
              <a:schemeClr val="tx1"/>
            </a:solidFill>
            <a:miter lim="800000"/>
            <a:headEnd/>
            <a:tailEnd/>
          </a:ln>
        </p:spPr>
      </p:sp>
      <p:sp>
        <p:nvSpPr>
          <p:cNvPr id="140291" name="Rectangle 3"/>
          <p:cNvSpPr>
            <a:spLocks noGrp="1" noChangeArrowheads="1"/>
          </p:cNvSpPr>
          <p:nvPr>
            <p:ph type="body" idx="1"/>
          </p:nvPr>
        </p:nvSpPr>
        <p:spPr bwMode="auto">
          <a:xfrm>
            <a:off x="762000" y="4343400"/>
            <a:ext cx="5334000" cy="4572000"/>
          </a:xfrm>
          <a:noFill/>
        </p:spPr>
        <p:txBody>
          <a:bodyPr lIns="90483" tIns="44448" rIns="90483" bIns="44448"/>
          <a:lstStyle/>
          <a:p>
            <a:r>
              <a:rPr lang="en-US" altLang="en-US" sz="1200" dirty="0">
                <a:ea typeface="ＭＳ Ｐゴシック" pitchFamily="-107" charset="-128"/>
              </a:rPr>
              <a:t>In the third step, the $60,000 purchase described in item b and financed by issuing a note payable is a noncash investing and financing activity. It is reported in a note or in a separate schedule to the statement.</a:t>
            </a:r>
          </a:p>
          <a:p>
            <a:endParaRPr lang="en-US" altLang="en-US" sz="1200" dirty="0">
              <a:ea typeface="ＭＳ Ｐゴシック" pitchFamily="-107" charset="-128"/>
            </a:endParaRPr>
          </a:p>
          <a:p>
            <a:r>
              <a:rPr lang="en-US" altLang="en-US" sz="1200" dirty="0">
                <a:ea typeface="ＭＳ Ｐゴシック" pitchFamily="-107" charset="-128"/>
              </a:rPr>
              <a:t>Next, item c reports that Genesis sold plant assets costing $20,000 (with $12,000 of accumulated depreciation) for $2,000 cash, resulting in a $6,000 loss. The reconstructed entry for analysis of item c is shown.</a:t>
            </a:r>
          </a:p>
          <a:p>
            <a:endParaRPr lang="en-US" altLang="en-US" sz="1200" dirty="0">
              <a:ea typeface="ＭＳ Ｐゴシック" pitchFamily="-107" charset="-128"/>
            </a:endParaRPr>
          </a:p>
          <a:p>
            <a:r>
              <a:rPr lang="en-US" altLang="en-US" sz="1200" dirty="0">
                <a:ea typeface="ＭＳ Ｐゴシック" pitchFamily="-107" charset="-128"/>
              </a:rPr>
              <a:t>We also reconstruct the entry for Depreciation Expense from the income statement. Depreciation expense results in no cash flow effect.</a:t>
            </a:r>
          </a:p>
        </p:txBody>
      </p:sp>
    </p:spTree>
    <p:extLst>
      <p:ext uri="{BB962C8B-B14F-4D97-AF65-F5344CB8AC3E}">
        <p14:creationId xmlns:p14="http://schemas.microsoft.com/office/powerpoint/2010/main" val="36017792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bwMode="auto">
          <a:xfrm>
            <a:off x="1152525" y="692150"/>
            <a:ext cx="4554538" cy="3416300"/>
          </a:xfrm>
          <a:noFill/>
          <a:ln cap="flat">
            <a:solidFill>
              <a:schemeClr val="tx1"/>
            </a:solidFill>
            <a:miter lim="800000"/>
            <a:headEnd/>
            <a:tailEnd/>
          </a:ln>
        </p:spPr>
      </p:sp>
      <p:sp>
        <p:nvSpPr>
          <p:cNvPr id="146435" name="Rectangle 3"/>
          <p:cNvSpPr>
            <a:spLocks noGrp="1" noChangeArrowheads="1"/>
          </p:cNvSpPr>
          <p:nvPr>
            <p:ph type="body" idx="1"/>
          </p:nvPr>
        </p:nvSpPr>
        <p:spPr bwMode="auto">
          <a:xfrm>
            <a:off x="914400" y="4343400"/>
            <a:ext cx="5029200" cy="4572000"/>
          </a:xfrm>
          <a:noFill/>
        </p:spPr>
        <p:txBody>
          <a:bodyPr lIns="90483" tIns="44448" rIns="90483" bIns="44448"/>
          <a:lstStyle/>
          <a:p>
            <a:r>
              <a:rPr lang="en-US" altLang="en-US" dirty="0">
                <a:ea typeface="ＭＳ Ｐゴシック" pitchFamily="-107" charset="-128"/>
              </a:rPr>
              <a:t>To compute cash flows from financing activities, we analyze changes in all noncurrent liability accounts (including the current portion of any notes and bonds) and equity accounts. </a:t>
            </a:r>
          </a:p>
          <a:p>
            <a:endParaRPr lang="en-US" altLang="en-US" dirty="0">
              <a:ea typeface="ＭＳ Ｐゴシック" pitchFamily="-107" charset="-128"/>
            </a:endParaRPr>
          </a:p>
          <a:p>
            <a:r>
              <a:rPr lang="en-US" altLang="en-US" dirty="0">
                <a:ea typeface="ＭＳ Ｐゴシック" pitchFamily="-107" charset="-128"/>
              </a:rPr>
              <a:t>These accounts include long-term debt, notes payable, bonds payable, common stock, and retained earnings. Reporting of financing activities is identical under the direct method and indirect method. </a:t>
            </a:r>
          </a:p>
          <a:p>
            <a:endParaRPr lang="en-US" altLang="en-US" dirty="0">
              <a:ea typeface="ＭＳ Ｐゴシック" pitchFamily="-107" charset="-128"/>
            </a:endParaRPr>
          </a:p>
          <a:p>
            <a:r>
              <a:rPr lang="en-US" altLang="en-US" dirty="0">
                <a:ea typeface="ＭＳ Ｐゴシック" pitchFamily="-107" charset="-128"/>
              </a:rPr>
              <a:t>Three-Step Process of Analysis </a:t>
            </a:r>
          </a:p>
          <a:p>
            <a:r>
              <a:rPr lang="en-US" altLang="en-US" dirty="0">
                <a:ea typeface="ＭＳ Ｐゴシック" pitchFamily="-107" charset="-128"/>
              </a:rPr>
              <a:t>We again use a three-stage process to determine cash provided or used by financing activities: (1) identify changes in financing-related accounts, (2) determine the cash effects using T-accounts and reconstructed analysis, and (3) report their cash flow effects. </a:t>
            </a:r>
          </a:p>
          <a:p>
            <a:endParaRPr lang="en-US" altLang="en-US" dirty="0">
              <a:ea typeface="ＭＳ Ｐゴシック" pitchFamily="-107" charset="-128"/>
            </a:endParaRPr>
          </a:p>
        </p:txBody>
      </p:sp>
    </p:spTree>
    <p:extLst>
      <p:ext uri="{BB962C8B-B14F-4D97-AF65-F5344CB8AC3E}">
        <p14:creationId xmlns:p14="http://schemas.microsoft.com/office/powerpoint/2010/main" val="10407235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bwMode="auto">
          <a:xfrm>
            <a:off x="1152525" y="692150"/>
            <a:ext cx="4554538" cy="3416300"/>
          </a:xfrm>
          <a:noFill/>
          <a:ln cap="flat">
            <a:solidFill>
              <a:schemeClr val="tx1"/>
            </a:solidFill>
            <a:miter lim="800000"/>
            <a:headEnd/>
            <a:tailEnd/>
          </a:ln>
        </p:spPr>
      </p:sp>
      <p:sp>
        <p:nvSpPr>
          <p:cNvPr id="147459" name="Rectangle 3"/>
          <p:cNvSpPr>
            <a:spLocks noGrp="1" noChangeArrowheads="1"/>
          </p:cNvSpPr>
          <p:nvPr>
            <p:ph type="body" idx="1"/>
          </p:nvPr>
        </p:nvSpPr>
        <p:spPr bwMode="auto">
          <a:xfrm>
            <a:off x="1066800" y="4343400"/>
            <a:ext cx="4876800" cy="4572000"/>
          </a:xfrm>
          <a:noFill/>
        </p:spPr>
        <p:txBody>
          <a:bodyPr lIns="90483" tIns="44448" rIns="90483" bIns="44448"/>
          <a:lstStyle/>
          <a:p>
            <a:r>
              <a:rPr lang="en-US" altLang="en-US" dirty="0">
                <a:ea typeface="ＭＳ Ｐゴシック" pitchFamily="-107" charset="-128"/>
              </a:rPr>
              <a:t>Information about Genesis provided earlier reveals two transactions involving noncurrent liabilities. Genesis retired notes payable by paying cash.</a:t>
            </a:r>
          </a:p>
          <a:p>
            <a:r>
              <a:rPr lang="en-US" altLang="en-US" dirty="0">
                <a:ea typeface="ＭＳ Ｐゴシック" pitchFamily="-107" charset="-128"/>
              </a:rPr>
              <a:t> </a:t>
            </a:r>
          </a:p>
          <a:p>
            <a:r>
              <a:rPr lang="en-US" altLang="en-US" dirty="0">
                <a:ea typeface="ＭＳ Ｐゴシック" pitchFamily="-107" charset="-128"/>
              </a:rPr>
              <a:t>Notes Payable Transactions:</a:t>
            </a:r>
          </a:p>
          <a:p>
            <a:r>
              <a:rPr lang="en-US" altLang="en-US" dirty="0">
                <a:ea typeface="ＭＳ Ｐゴシック" pitchFamily="-107" charset="-128"/>
              </a:rPr>
              <a:t>The first step in analysis of notes is to review the comparative balance sheets shown. This analysis reveals an increase in notes payable from $64,000 to $90,000. </a:t>
            </a:r>
          </a:p>
          <a:p>
            <a:endParaRPr lang="en-US" altLang="en-US" dirty="0">
              <a:ea typeface="ＭＳ Ｐゴシック" pitchFamily="-107" charset="-128"/>
            </a:endParaRPr>
          </a:p>
        </p:txBody>
      </p:sp>
    </p:spTree>
    <p:extLst>
      <p:ext uri="{BB962C8B-B14F-4D97-AF65-F5344CB8AC3E}">
        <p14:creationId xmlns:p14="http://schemas.microsoft.com/office/powerpoint/2010/main" val="18465133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bwMode="auto">
          <a:xfrm>
            <a:off x="1152525" y="692150"/>
            <a:ext cx="4554538" cy="3416300"/>
          </a:xfrm>
          <a:noFill/>
          <a:ln cap="flat">
            <a:solidFill>
              <a:schemeClr val="tx1"/>
            </a:solidFill>
            <a:miter lim="800000"/>
            <a:headEnd/>
            <a:tailEnd/>
          </a:ln>
        </p:spPr>
      </p:sp>
      <p:sp>
        <p:nvSpPr>
          <p:cNvPr id="148483" name="Rectangle 3"/>
          <p:cNvSpPr>
            <a:spLocks noGrp="1" noChangeArrowheads="1"/>
          </p:cNvSpPr>
          <p:nvPr>
            <p:ph type="body" idx="1"/>
          </p:nvPr>
        </p:nvSpPr>
        <p:spPr bwMode="auto">
          <a:xfrm>
            <a:off x="1066800" y="4343400"/>
            <a:ext cx="4876800" cy="4572000"/>
          </a:xfrm>
          <a:noFill/>
        </p:spPr>
        <p:txBody>
          <a:bodyPr lIns="90483" tIns="44448" rIns="90483" bIns="44448"/>
          <a:lstStyle/>
          <a:p>
            <a:r>
              <a:rPr lang="en-US" altLang="en-US" dirty="0">
                <a:ea typeface="ＭＳ Ｐゴシック" pitchFamily="-107" charset="-128"/>
              </a:rPr>
              <a:t>The second step explains this change. Item e of the additional information provided earlier reports that notes with a carrying value of $34,000 are retired for $18,000 cash, resulting in a $16,000 gain. The reconstructed entry for analysis of item e is shown.</a:t>
            </a:r>
          </a:p>
          <a:p>
            <a:endParaRPr lang="en-US" altLang="en-US" dirty="0">
              <a:ea typeface="ＭＳ Ｐゴシック" pitchFamily="-107" charset="-128"/>
            </a:endParaRPr>
          </a:p>
          <a:p>
            <a:r>
              <a:rPr lang="en-US" altLang="en-US" dirty="0">
                <a:ea typeface="ＭＳ Ｐゴシック" pitchFamily="-107" charset="-128"/>
              </a:rPr>
              <a:t>This entry reveals an $18,000 cash outflow for retirement of notes and a $16,000 gain from comparing the notes payable carrying value to the cash received. This gain does not reflect any cash inflow or outflow. </a:t>
            </a:r>
          </a:p>
          <a:p>
            <a:endParaRPr lang="en-US" altLang="en-US" dirty="0">
              <a:ea typeface="ＭＳ Ｐゴシック" pitchFamily="-107" charset="-128"/>
            </a:endParaRPr>
          </a:p>
          <a:p>
            <a:r>
              <a:rPr lang="en-US" altLang="en-US" dirty="0">
                <a:ea typeface="ＭＳ Ｐゴシック" pitchFamily="-107" charset="-128"/>
              </a:rPr>
              <a:t>The third step reports the cash paid for the notes retirement in the financing activities section.</a:t>
            </a:r>
          </a:p>
          <a:p>
            <a:endParaRPr lang="en-US" altLang="en-US" dirty="0">
              <a:ea typeface="ＭＳ Ｐゴシック" pitchFamily="-107" charset="-128"/>
            </a:endParaRPr>
          </a:p>
        </p:txBody>
      </p:sp>
    </p:spTree>
    <p:extLst>
      <p:ext uri="{BB962C8B-B14F-4D97-AF65-F5344CB8AC3E}">
        <p14:creationId xmlns:p14="http://schemas.microsoft.com/office/powerpoint/2010/main" val="6681348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bwMode="auto">
          <a:xfrm>
            <a:off x="1152525" y="692150"/>
            <a:ext cx="4554538" cy="3416300"/>
          </a:xfrm>
          <a:noFill/>
          <a:ln cap="flat">
            <a:solidFill>
              <a:schemeClr val="tx1"/>
            </a:solidFill>
            <a:miter lim="800000"/>
            <a:headEnd/>
            <a:tailEnd/>
          </a:ln>
        </p:spPr>
      </p:sp>
      <p:sp>
        <p:nvSpPr>
          <p:cNvPr id="149507" name="Rectangle 3"/>
          <p:cNvSpPr>
            <a:spLocks noGrp="1" noChangeArrowheads="1"/>
          </p:cNvSpPr>
          <p:nvPr>
            <p:ph type="body" idx="1"/>
          </p:nvPr>
        </p:nvSpPr>
        <p:spPr bwMode="auto">
          <a:xfrm>
            <a:off x="990600" y="4343400"/>
            <a:ext cx="4953000" cy="4572000"/>
          </a:xfrm>
          <a:noFill/>
        </p:spPr>
        <p:txBody>
          <a:bodyPr lIns="90483" tIns="44448" rIns="90483" bIns="44448">
            <a:normAutofit/>
          </a:bodyPr>
          <a:lstStyle/>
          <a:p>
            <a:r>
              <a:rPr lang="en-US" altLang="en-US" dirty="0">
                <a:ea typeface="ＭＳ Ｐゴシック" pitchFamily="-107" charset="-128"/>
              </a:rPr>
              <a:t>The Genesis information reveals two transactions involving equity accounts. The first is the issuance of common stock for cash. </a:t>
            </a:r>
          </a:p>
          <a:p>
            <a:endParaRPr lang="en-US" altLang="en-US" dirty="0">
              <a:ea typeface="ＭＳ Ｐゴシック" pitchFamily="-107" charset="-128"/>
            </a:endParaRPr>
          </a:p>
          <a:p>
            <a:r>
              <a:rPr lang="en-US" altLang="en-US" dirty="0">
                <a:ea typeface="ＭＳ Ｐゴシック" pitchFamily="-107" charset="-128"/>
              </a:rPr>
              <a:t>The first step in analyzing common stock is to review the comparative balance sheets shown in Exhibit 16.10, which reveal an increase in common stock from $80,000 to $95,000. </a:t>
            </a:r>
          </a:p>
          <a:p>
            <a:endParaRPr lang="en-US" altLang="en-US" dirty="0">
              <a:ea typeface="ＭＳ Ｐゴシック" pitchFamily="-107" charset="-128"/>
            </a:endParaRPr>
          </a:p>
          <a:p>
            <a:r>
              <a:rPr lang="en-US" altLang="en-US" dirty="0">
                <a:ea typeface="ＭＳ Ｐゴシック" pitchFamily="-107" charset="-128"/>
              </a:rPr>
              <a:t>The second step explains this change using the T-account. Item d of the additional information provided earlier reports that 3,000 shares of common stock are issued at par for $5 per share. The reconstructed entry for analysis of item d is shown. This entry reveals a $15,000 cash inflow from stock issuance. </a:t>
            </a:r>
          </a:p>
          <a:p>
            <a:endParaRPr lang="en-US" altLang="en-US" dirty="0">
              <a:ea typeface="ＭＳ Ｐゴシック" pitchFamily="-107" charset="-128"/>
            </a:endParaRPr>
          </a:p>
          <a:p>
            <a:r>
              <a:rPr lang="en-US" altLang="en-US" dirty="0">
                <a:ea typeface="ＭＳ Ｐゴシック" pitchFamily="-107" charset="-128"/>
              </a:rPr>
              <a:t>Step three reports cash received from stock issuance in the financing activities section.</a:t>
            </a:r>
          </a:p>
        </p:txBody>
      </p:sp>
    </p:spTree>
    <p:extLst>
      <p:ext uri="{BB962C8B-B14F-4D97-AF65-F5344CB8AC3E}">
        <p14:creationId xmlns:p14="http://schemas.microsoft.com/office/powerpoint/2010/main" val="32693171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bwMode="auto">
          <a:xfrm>
            <a:off x="1152525" y="692150"/>
            <a:ext cx="4554538" cy="3416300"/>
          </a:xfrm>
          <a:noFill/>
          <a:ln cap="flat">
            <a:solidFill>
              <a:schemeClr val="tx1"/>
            </a:solidFill>
            <a:miter lim="800000"/>
            <a:headEnd/>
            <a:tailEnd/>
          </a:ln>
        </p:spPr>
      </p:sp>
      <p:sp>
        <p:nvSpPr>
          <p:cNvPr id="149507" name="Rectangle 3"/>
          <p:cNvSpPr>
            <a:spLocks noGrp="1" noChangeArrowheads="1"/>
          </p:cNvSpPr>
          <p:nvPr>
            <p:ph type="body" idx="1"/>
          </p:nvPr>
        </p:nvSpPr>
        <p:spPr bwMode="auto">
          <a:xfrm>
            <a:off x="990600" y="4343400"/>
            <a:ext cx="4953000" cy="4572000"/>
          </a:xfrm>
          <a:noFill/>
        </p:spPr>
        <p:txBody>
          <a:bodyPr lIns="90483" tIns="44448" rIns="90483" bIns="44448">
            <a:normAutofit/>
          </a:bodyPr>
          <a:lstStyle/>
          <a:p>
            <a:r>
              <a:rPr lang="en-US" altLang="en-US" dirty="0">
                <a:ea typeface="ＭＳ Ｐゴシック" pitchFamily="-107" charset="-128"/>
              </a:rPr>
              <a:t>The Genesis information reveals two transactions involving equity accounts. The second is the declaration and payment of cash dividends. </a:t>
            </a:r>
          </a:p>
          <a:p>
            <a:endParaRPr lang="en-US" altLang="en-US" dirty="0">
              <a:ea typeface="ＭＳ Ｐゴシック" pitchFamily="-107" charset="-128"/>
            </a:endParaRPr>
          </a:p>
          <a:p>
            <a:r>
              <a:rPr lang="en-US" altLang="en-US" dirty="0">
                <a:ea typeface="ＭＳ Ｐゴシック" pitchFamily="-107" charset="-128"/>
              </a:rPr>
              <a:t>The first step in analyzing the Retained Earnings account is to review the comparative balance sheets shown earlier. This reveals an increase in retained earnings from $88,000 to $112,000. </a:t>
            </a:r>
          </a:p>
          <a:p>
            <a:endParaRPr lang="en-US" altLang="en-US" dirty="0">
              <a:ea typeface="ＭＳ Ｐゴシック" pitchFamily="-107" charset="-128"/>
            </a:endParaRPr>
          </a:p>
          <a:p>
            <a:r>
              <a:rPr lang="en-US" altLang="en-US" dirty="0">
                <a:ea typeface="ＭＳ Ｐゴシック" pitchFamily="-107" charset="-128"/>
              </a:rPr>
              <a:t>The second step explains this change. Item f of the additional information provided earlier reports that cash dividends of $14,000 are paid. The reconstructed entry is shown.</a:t>
            </a:r>
          </a:p>
          <a:p>
            <a:endParaRPr lang="en-US" altLang="en-US" dirty="0">
              <a:ea typeface="ＭＳ Ｐゴシック" pitchFamily="-107" charset="-128"/>
            </a:endParaRPr>
          </a:p>
          <a:p>
            <a:r>
              <a:rPr lang="en-US" altLang="en-US" dirty="0">
                <a:ea typeface="ＭＳ Ｐゴシック" pitchFamily="-107" charset="-128"/>
              </a:rPr>
              <a:t>In step three, the cash paid for dividends is reported in the financing activities section.</a:t>
            </a:r>
          </a:p>
          <a:p>
            <a:endParaRPr lang="en-US" altLang="en-US" dirty="0">
              <a:ea typeface="ＭＳ Ｐゴシック" pitchFamily="-107" charset="-128"/>
            </a:endParaRPr>
          </a:p>
          <a:p>
            <a:r>
              <a:rPr lang="en-US" altLang="en-US" dirty="0">
                <a:ea typeface="ＭＳ Ｐゴシック" pitchFamily="-107" charset="-128"/>
              </a:rPr>
              <a:t>We now have identified and explained all of Genesis’ cash inflows and cash outflows and one noncash investing and financing transaction. </a:t>
            </a:r>
          </a:p>
        </p:txBody>
      </p:sp>
    </p:spTree>
    <p:extLst>
      <p:ext uri="{BB962C8B-B14F-4D97-AF65-F5344CB8AC3E}">
        <p14:creationId xmlns:p14="http://schemas.microsoft.com/office/powerpoint/2010/main" val="2171454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bwMode="auto">
          <a:xfrm>
            <a:off x="1152525" y="692150"/>
            <a:ext cx="4554538" cy="3416300"/>
          </a:xfrm>
          <a:noFill/>
          <a:ln cap="flat">
            <a:solidFill>
              <a:schemeClr val="tx1"/>
            </a:solidFill>
            <a:miter lim="800000"/>
            <a:headEnd/>
            <a:tailEnd/>
          </a:ln>
        </p:spPr>
      </p:sp>
      <p:sp>
        <p:nvSpPr>
          <p:cNvPr id="150531" name="Rectangle 3"/>
          <p:cNvSpPr>
            <a:spLocks noGrp="1" noChangeArrowheads="1"/>
          </p:cNvSpPr>
          <p:nvPr>
            <p:ph type="body" idx="1"/>
          </p:nvPr>
        </p:nvSpPr>
        <p:spPr bwMode="auto">
          <a:xfrm>
            <a:off x="914400" y="4343400"/>
            <a:ext cx="5029200" cy="4572000"/>
          </a:xfrm>
          <a:noFill/>
        </p:spPr>
        <p:txBody>
          <a:bodyPr lIns="90483" tIns="44448" rIns="90483" bIns="44448"/>
          <a:lstStyle/>
          <a:p>
            <a:r>
              <a:rPr lang="en-US" altLang="en-US" dirty="0">
                <a:ea typeface="ＭＳ Ｐゴシック" pitchFamily="-107" charset="-128"/>
              </a:rPr>
              <a:t>The final step in preparing the statement is to report the beginning and ending cash balances and prove that the net change in cash is explained by operating, investing, and financing cash flows. This step is shown here for Genesis. </a:t>
            </a:r>
          </a:p>
          <a:p>
            <a:endParaRPr lang="en-US" altLang="en-US" dirty="0">
              <a:ea typeface="ＭＳ Ｐゴシック" pitchFamily="-107" charset="-128"/>
            </a:endParaRPr>
          </a:p>
        </p:txBody>
      </p:sp>
    </p:spTree>
    <p:extLst>
      <p:ext uri="{BB962C8B-B14F-4D97-AF65-F5344CB8AC3E}">
        <p14:creationId xmlns:p14="http://schemas.microsoft.com/office/powerpoint/2010/main" val="3807893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bwMode="auto">
          <a:xfrm>
            <a:off x="1152525" y="692150"/>
            <a:ext cx="4554538" cy="3416300"/>
          </a:xfrm>
          <a:noFill/>
          <a:ln cap="flat">
            <a:solidFill>
              <a:schemeClr val="tx1"/>
            </a:solidFill>
            <a:miter lim="800000"/>
            <a:headEnd/>
            <a:tailEnd/>
          </a:ln>
        </p:spPr>
      </p:sp>
      <p:sp>
        <p:nvSpPr>
          <p:cNvPr id="149507" name="Rectangle 3"/>
          <p:cNvSpPr>
            <a:spLocks noGrp="1" noChangeArrowheads="1"/>
          </p:cNvSpPr>
          <p:nvPr>
            <p:ph type="body" idx="1"/>
          </p:nvPr>
        </p:nvSpPr>
        <p:spPr bwMode="auto">
          <a:xfrm>
            <a:off x="990600" y="4343400"/>
            <a:ext cx="4953000" cy="4572000"/>
          </a:xfrm>
          <a:noFill/>
        </p:spPr>
        <p:txBody>
          <a:bodyPr lIns="90483" tIns="44448" rIns="90483" bIns="44448">
            <a:normAutofit fontScale="92500"/>
          </a:bodyPr>
          <a:lstStyle/>
          <a:p>
            <a:r>
              <a:rPr lang="en-US" altLang="en-US" dirty="0">
                <a:ea typeface="ＭＳ Ｐゴシック" pitchFamily="-107" charset="-128"/>
              </a:rPr>
              <a:t>A statement of cash flows is prepared by analyzing changes in noncash balance sheet accounts. </a:t>
            </a:r>
          </a:p>
          <a:p>
            <a:endParaRPr lang="en-US" altLang="en-US" dirty="0">
              <a:ea typeface="ＭＳ Ｐゴシック" pitchFamily="-107" charset="-128"/>
            </a:endParaRPr>
          </a:p>
          <a:p>
            <a:r>
              <a:rPr lang="en-US" altLang="en-US" dirty="0">
                <a:ea typeface="ＭＳ Ｐゴシック" pitchFamily="-107" charset="-128"/>
              </a:rPr>
              <a:t>This</a:t>
            </a:r>
            <a:r>
              <a:rPr lang="en-US" altLang="en-US" baseline="0" dirty="0">
                <a:ea typeface="ＭＳ Ｐゴシック" pitchFamily="-107" charset="-128"/>
              </a:rPr>
              <a:t> slide </a:t>
            </a:r>
            <a:r>
              <a:rPr lang="en-US" altLang="en-US" dirty="0">
                <a:ea typeface="ＭＳ Ｐゴシック" pitchFamily="-107" charset="-128"/>
              </a:rPr>
              <a:t>uses T-accounts to summarize how changes in Genesis’s noncash balance sheet accounts affect its cash inflows and outflows (dollar amounts in thousands). The top of the exhibit shows the company’s Cash T-account, and the lower part shows T-accounts for its remaining balance sheet accounts. We see that the $20,000 net cash provided by operating activities and the $5,000 net increase in cash shown in the Cash T-account agree with the same figures in the statement of cash flows shown</a:t>
            </a:r>
            <a:r>
              <a:rPr lang="en-US" altLang="en-US" baseline="0" dirty="0">
                <a:ea typeface="ＭＳ Ｐゴシック" pitchFamily="-107" charset="-128"/>
              </a:rPr>
              <a:t> in a prior slide</a:t>
            </a:r>
            <a:r>
              <a:rPr lang="en-US" altLang="en-US" dirty="0">
                <a:ea typeface="ＭＳ Ｐゴシック" pitchFamily="-107" charset="-128"/>
              </a:rPr>
              <a:t>. </a:t>
            </a:r>
          </a:p>
          <a:p>
            <a:endParaRPr lang="en-US" altLang="en-US" dirty="0">
              <a:ea typeface="ＭＳ Ｐゴシック" pitchFamily="-107" charset="-128"/>
            </a:endParaRPr>
          </a:p>
          <a:p>
            <a:r>
              <a:rPr lang="en-US" altLang="en-US" dirty="0">
                <a:ea typeface="ＭＳ Ｐゴシック" pitchFamily="-107" charset="-128"/>
              </a:rPr>
              <a:t>We explain this</a:t>
            </a:r>
            <a:r>
              <a:rPr lang="en-US" altLang="en-US" baseline="0" dirty="0">
                <a:ea typeface="ＭＳ Ｐゴシック" pitchFamily="-107" charset="-128"/>
              </a:rPr>
              <a:t> slide</a:t>
            </a:r>
            <a:r>
              <a:rPr lang="en-US" altLang="en-US" dirty="0">
                <a:ea typeface="ＭＳ Ｐゴシック" pitchFamily="-107" charset="-128"/>
              </a:rPr>
              <a:t> in five parts (amounts in $ thousands): </a:t>
            </a:r>
          </a:p>
          <a:p>
            <a:endParaRPr lang="en-US" altLang="en-US" dirty="0">
              <a:ea typeface="ＭＳ Ｐゴシック" pitchFamily="-107" charset="-128"/>
            </a:endParaRPr>
          </a:p>
          <a:p>
            <a:r>
              <a:rPr lang="en-US" altLang="en-US" dirty="0">
                <a:ea typeface="ＭＳ Ｐゴシック" pitchFamily="-107" charset="-128"/>
              </a:rPr>
              <a:t>a. Entry (1) records $38 net income in the credit side of the Retained Earnings account and the</a:t>
            </a:r>
            <a:r>
              <a:rPr lang="en-US" altLang="en-US" baseline="0" dirty="0">
                <a:ea typeface="ＭＳ Ｐゴシック" pitchFamily="-107" charset="-128"/>
              </a:rPr>
              <a:t> </a:t>
            </a:r>
            <a:r>
              <a:rPr lang="en-US" altLang="en-US" dirty="0">
                <a:ea typeface="ＭＳ Ｐゴシック" pitchFamily="-107" charset="-128"/>
              </a:rPr>
              <a:t>debit side of the Cash account. This $38 net income in the Cash T-account is adjusted until it reflects the $5 net increase in cash. </a:t>
            </a:r>
          </a:p>
          <a:p>
            <a:r>
              <a:rPr lang="en-US" altLang="en-US" dirty="0">
                <a:ea typeface="ＭＳ Ｐゴシック" pitchFamily="-107" charset="-128"/>
              </a:rPr>
              <a:t>b. Entries (2) through (4) add the $24 depreciation and $6 loss on asset sale to net income and subtract the $16 gain on retirement of notes. </a:t>
            </a:r>
          </a:p>
          <a:p>
            <a:r>
              <a:rPr lang="en-US" altLang="en-US" dirty="0">
                <a:ea typeface="ＭＳ Ｐゴシック" pitchFamily="-107" charset="-128"/>
              </a:rPr>
              <a:t>c. Entries (5) through (10) adjust net income for changes in current asset and current liability accounts. </a:t>
            </a:r>
          </a:p>
          <a:p>
            <a:r>
              <a:rPr lang="en-US" altLang="en-US" dirty="0">
                <a:ea typeface="ＭＳ Ｐゴシック" pitchFamily="-107" charset="-128"/>
              </a:rPr>
              <a:t>d. Entry (11) records the noncash investing and financing transaction involving a $60 purchase of assets by issuing $60 of notes. </a:t>
            </a:r>
          </a:p>
          <a:p>
            <a:r>
              <a:rPr lang="en-US" altLang="en-US" dirty="0">
                <a:ea typeface="ＭＳ Ｐゴシック" pitchFamily="-107" charset="-128"/>
              </a:rPr>
              <a:t>e. Entries (12) and (13) record the $15 stock issuance and the $14 dividend. </a:t>
            </a:r>
          </a:p>
        </p:txBody>
      </p:sp>
    </p:spTree>
    <p:extLst>
      <p:ext uri="{BB962C8B-B14F-4D97-AF65-F5344CB8AC3E}">
        <p14:creationId xmlns:p14="http://schemas.microsoft.com/office/powerpoint/2010/main" val="25547747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p:spPr>
      </p:sp>
      <p:sp>
        <p:nvSpPr>
          <p:cNvPr id="180227" name="Notes Placeholder 2"/>
          <p:cNvSpPr>
            <a:spLocks noGrp="1"/>
          </p:cNvSpPr>
          <p:nvPr>
            <p:ph type="body" idx="1"/>
          </p:nvPr>
        </p:nvSpPr>
        <p:spPr bwMode="auto">
          <a:noFill/>
        </p:spPr>
        <p:txBody>
          <a:bodyPr/>
          <a:lstStyle/>
          <a:p>
            <a:endParaRPr lang="en-US" dirty="0">
              <a:ea typeface="ＭＳ Ｐゴシック" pitchFamily="-107" charset="-128"/>
            </a:endParaRPr>
          </a:p>
        </p:txBody>
      </p:sp>
    </p:spTree>
    <p:extLst>
      <p:ext uri="{BB962C8B-B14F-4D97-AF65-F5344CB8AC3E}">
        <p14:creationId xmlns:p14="http://schemas.microsoft.com/office/powerpoint/2010/main" val="763636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bwMode="auto">
          <a:xfrm>
            <a:off x="1152525" y="692150"/>
            <a:ext cx="4554538" cy="3416300"/>
          </a:xfrm>
          <a:noFill/>
          <a:ln cap="flat">
            <a:solidFill>
              <a:schemeClr val="tx1"/>
            </a:solidFill>
            <a:miter lim="800000"/>
            <a:headEnd/>
            <a:tailEnd/>
          </a:ln>
        </p:spPr>
      </p:sp>
      <p:sp>
        <p:nvSpPr>
          <p:cNvPr id="109571" name="Rectangle 3"/>
          <p:cNvSpPr>
            <a:spLocks noGrp="1" noChangeArrowheads="1"/>
          </p:cNvSpPr>
          <p:nvPr>
            <p:ph type="body" idx="1"/>
          </p:nvPr>
        </p:nvSpPr>
        <p:spPr bwMode="auto">
          <a:xfrm>
            <a:off x="914400" y="4343400"/>
            <a:ext cx="5029200" cy="4114800"/>
          </a:xfrm>
          <a:noFill/>
        </p:spPr>
        <p:txBody>
          <a:bodyPr lIns="90483" tIns="44448" rIns="90483" bIns="44448"/>
          <a:lstStyle/>
          <a:p>
            <a:r>
              <a:rPr lang="en-US" altLang="en-US" sz="1200" kern="1200" dirty="0">
                <a:solidFill>
                  <a:schemeClr val="tx1"/>
                </a:solidFill>
                <a:latin typeface="+mn-lt"/>
                <a:ea typeface="+mn-ea"/>
                <a:cs typeface="+mn-cs"/>
              </a:rPr>
              <a:t>The </a:t>
            </a:r>
            <a:r>
              <a:rPr lang="en-US" altLang="en-US" sz="1200" b="1" kern="1200" dirty="0">
                <a:solidFill>
                  <a:schemeClr val="tx1"/>
                </a:solidFill>
                <a:latin typeface="+mn-lt"/>
                <a:ea typeface="+mn-ea"/>
                <a:cs typeface="+mn-cs"/>
              </a:rPr>
              <a:t>statement of cash flows </a:t>
            </a:r>
            <a:r>
              <a:rPr lang="en-US" altLang="en-US" sz="1200" kern="1200" dirty="0">
                <a:solidFill>
                  <a:schemeClr val="tx1"/>
                </a:solidFill>
                <a:latin typeface="+mn-lt"/>
                <a:ea typeface="+mn-ea"/>
                <a:cs typeface="+mn-cs"/>
              </a:rPr>
              <a:t>reports cash receipts (inflows) and cash payments (outflows) during a period. Cash flows are separated into operating, investing, and financing activities. The details of sources and uses of cash make this statement useful to users. </a:t>
            </a:r>
          </a:p>
          <a:p>
            <a:endParaRPr lang="en-US" altLang="en-US" sz="1200" kern="1200" dirty="0">
              <a:solidFill>
                <a:schemeClr val="tx1"/>
              </a:solidFill>
              <a:latin typeface="+mn-lt"/>
              <a:ea typeface="+mn-ea"/>
              <a:cs typeface="+mn-cs"/>
            </a:endParaRPr>
          </a:p>
          <a:p>
            <a:r>
              <a:rPr lang="en-US" altLang="en-US" sz="1200" kern="1200" dirty="0">
                <a:solidFill>
                  <a:schemeClr val="tx1"/>
                </a:solidFill>
                <a:latin typeface="+mn-lt"/>
                <a:ea typeface="+mn-ea"/>
                <a:cs typeface="+mn-cs"/>
              </a:rPr>
              <a:t>Information in this statement helps answer questions such as these: </a:t>
            </a:r>
          </a:p>
          <a:p>
            <a:r>
              <a:rPr lang="en-US" altLang="en-US" sz="1200" kern="1200" dirty="0">
                <a:solidFill>
                  <a:schemeClr val="tx1"/>
                </a:solidFill>
                <a:latin typeface="+mn-lt"/>
                <a:ea typeface="+mn-ea"/>
                <a:cs typeface="+mn-cs"/>
              </a:rPr>
              <a:t>What explains the change in the cash balance? </a:t>
            </a:r>
          </a:p>
          <a:p>
            <a:r>
              <a:rPr lang="en-US" altLang="en-US" sz="1200" kern="1200" dirty="0">
                <a:solidFill>
                  <a:schemeClr val="tx1"/>
                </a:solidFill>
                <a:latin typeface="+mn-lt"/>
                <a:ea typeface="+mn-ea"/>
                <a:cs typeface="+mn-cs"/>
              </a:rPr>
              <a:t>Where does a company spend its cash? </a:t>
            </a:r>
          </a:p>
          <a:p>
            <a:r>
              <a:rPr lang="en-US" altLang="en-US" sz="1200" kern="1200" dirty="0">
                <a:solidFill>
                  <a:schemeClr val="tx1"/>
                </a:solidFill>
                <a:latin typeface="+mn-lt"/>
                <a:ea typeface="+mn-ea"/>
                <a:cs typeface="+mn-cs"/>
              </a:rPr>
              <a:t>How does a company receive its cash? </a:t>
            </a:r>
          </a:p>
          <a:p>
            <a:r>
              <a:rPr lang="en-US" altLang="en-US" sz="1200" kern="1200" dirty="0">
                <a:solidFill>
                  <a:schemeClr val="tx1"/>
                </a:solidFill>
                <a:latin typeface="+mn-lt"/>
                <a:ea typeface="+mn-ea"/>
                <a:cs typeface="+mn-cs"/>
              </a:rPr>
              <a:t>Why do income and cash flows differ?</a:t>
            </a:r>
          </a:p>
          <a:p>
            <a:endParaRPr lang="en-US" altLang="en-US" sz="1000" dirty="0">
              <a:ea typeface="ＭＳ Ｐゴシック" pitchFamily="-107" charset="-128"/>
            </a:endParaRPr>
          </a:p>
        </p:txBody>
      </p:sp>
    </p:spTree>
    <p:extLst>
      <p:ext uri="{BB962C8B-B14F-4D97-AF65-F5344CB8AC3E}">
        <p14:creationId xmlns:p14="http://schemas.microsoft.com/office/powerpoint/2010/main" val="15514432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bwMode="auto">
          <a:xfrm>
            <a:off x="1152525" y="692150"/>
            <a:ext cx="4554538" cy="3416300"/>
          </a:xfrm>
          <a:noFill/>
          <a:ln cap="flat">
            <a:solidFill>
              <a:schemeClr val="tx1"/>
            </a:solidFill>
            <a:miter lim="800000"/>
            <a:headEnd/>
            <a:tailEnd/>
          </a:ln>
        </p:spPr>
      </p:sp>
      <p:sp>
        <p:nvSpPr>
          <p:cNvPr id="153603" name="Rectangle 3"/>
          <p:cNvSpPr>
            <a:spLocks noGrp="1" noChangeArrowheads="1"/>
          </p:cNvSpPr>
          <p:nvPr>
            <p:ph type="body" idx="1"/>
          </p:nvPr>
        </p:nvSpPr>
        <p:spPr bwMode="auto">
          <a:xfrm>
            <a:off x="914400" y="4343400"/>
            <a:ext cx="5029200" cy="4114800"/>
          </a:xfrm>
          <a:noFill/>
        </p:spPr>
        <p:txBody>
          <a:bodyPr lIns="90483" tIns="44448" rIns="90483" bIns="44448">
            <a:normAutofit/>
          </a:bodyPr>
          <a:lstStyle/>
          <a:p>
            <a:r>
              <a:rPr lang="en-US" altLang="en-US" sz="1200" dirty="0">
                <a:ea typeface="ＭＳ Ｐゴシック" pitchFamily="-107" charset="-128"/>
              </a:rPr>
              <a:t>Managers review cash flows for business decisions. Creditors evaluate a company’s ability to generate enough cash to pay debt. Investors assess cash flows before buying and selling stock. </a:t>
            </a:r>
          </a:p>
          <a:p>
            <a:endParaRPr lang="en-US" altLang="en-US" sz="1200" dirty="0">
              <a:ea typeface="ＭＳ Ｐゴシック" pitchFamily="-107" charset="-128"/>
            </a:endParaRPr>
          </a:p>
          <a:p>
            <a:r>
              <a:rPr lang="en-US" altLang="en-US" sz="1200" dirty="0">
                <a:ea typeface="ＭＳ Ｐゴシック" pitchFamily="-107" charset="-128"/>
              </a:rPr>
              <a:t>To effectively answer these questions, it is important to separately analyze investing, financing, and operating activities. To illustrate, consider data from three different companies in Exhibit 12.15. These companies operate in the same industry and have been in business for several years. Each company generates an identical $15,000 net increase in cash, but its sources and uses of cash flows are very different. BMX’s operating activities provide net cash flows of $90,000, allowing it to purchase plant assets of $48,000 and repay $27,000 of its debt. ATV’s operating activities provide $40,000 of cash flows, limiting its purchase of plant assets to $25,000. Trex’s $15,000 net cash increase is due to selling plant assets and incurring additional debt. Its operating activities yield a net cash outflow of $24,000. Overall, analysis of these cash flows reveals that BMX is more capable of generating future cash flows than is ATV or Trex.</a:t>
            </a:r>
          </a:p>
        </p:txBody>
      </p:sp>
    </p:spTree>
    <p:extLst>
      <p:ext uri="{BB962C8B-B14F-4D97-AF65-F5344CB8AC3E}">
        <p14:creationId xmlns:p14="http://schemas.microsoft.com/office/powerpoint/2010/main" val="2617514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bwMode="auto">
          <a:xfrm>
            <a:off x="1152525" y="692150"/>
            <a:ext cx="4554538" cy="3416300"/>
          </a:xfrm>
          <a:noFill/>
          <a:ln cap="flat">
            <a:solidFill>
              <a:schemeClr val="tx1"/>
            </a:solidFill>
            <a:miter lim="800000"/>
            <a:headEnd/>
            <a:tailEnd/>
          </a:ln>
        </p:spPr>
      </p:sp>
      <p:sp>
        <p:nvSpPr>
          <p:cNvPr id="154627" name="Rectangle 3"/>
          <p:cNvSpPr>
            <a:spLocks noGrp="1" noChangeArrowheads="1"/>
          </p:cNvSpPr>
          <p:nvPr>
            <p:ph type="body" idx="1"/>
          </p:nvPr>
        </p:nvSpPr>
        <p:spPr bwMode="auto">
          <a:xfrm>
            <a:off x="914400" y="4343400"/>
            <a:ext cx="5029200" cy="4114800"/>
          </a:xfrm>
          <a:noFill/>
        </p:spPr>
        <p:txBody>
          <a:bodyPr lIns="90483" tIns="44448" rIns="90483" bIns="44448"/>
          <a:lstStyle/>
          <a:p>
            <a:r>
              <a:rPr lang="en-US" altLang="en-US" dirty="0">
                <a:ea typeface="ＭＳ Ｐゴシック" pitchFamily="-107" charset="-128"/>
              </a:rPr>
              <a:t>Cash flow information can help measure a company’s ability to meet its obligations, pay dividends, expand operations, and obtain financing. </a:t>
            </a:r>
          </a:p>
          <a:p>
            <a:endParaRPr lang="en-US" altLang="en-US" dirty="0">
              <a:ea typeface="ＭＳ Ｐゴシック" pitchFamily="-107" charset="-128"/>
            </a:endParaRPr>
          </a:p>
          <a:p>
            <a:r>
              <a:rPr lang="en-US" altLang="en-US" dirty="0">
                <a:ea typeface="ＭＳ Ｐゴシック" pitchFamily="-107" charset="-128"/>
              </a:rPr>
              <a:t>The </a:t>
            </a:r>
            <a:r>
              <a:rPr lang="en-US" altLang="en-US" b="1" dirty="0">
                <a:ea typeface="ＭＳ Ｐゴシック" pitchFamily="-107" charset="-128"/>
              </a:rPr>
              <a:t>cash flow on total assets </a:t>
            </a:r>
            <a:r>
              <a:rPr lang="en-US" altLang="en-US" dirty="0">
                <a:ea typeface="ＭＳ Ｐゴシック" pitchFamily="-107" charset="-128"/>
              </a:rPr>
              <a:t>ratio is shown in this slide. </a:t>
            </a:r>
          </a:p>
          <a:p>
            <a:endParaRPr lang="en-US" altLang="en-US" dirty="0">
              <a:ea typeface="ＭＳ Ｐゴシック" pitchFamily="-107" charset="-128"/>
            </a:endParaRPr>
          </a:p>
          <a:p>
            <a:r>
              <a:rPr lang="en-US" sz="1200" b="0" i="0" u="none" strike="noStrike" kern="1200" baseline="0" dirty="0">
                <a:solidFill>
                  <a:schemeClr val="tx1"/>
                </a:solidFill>
                <a:latin typeface="+mn-lt"/>
                <a:ea typeface="ＭＳ Ｐゴシック" pitchFamily="-84" charset="-128"/>
                <a:cs typeface="ＭＳ Ｐゴシック" pitchFamily="-84" charset="-128"/>
              </a:rPr>
              <a:t>This ratio measures actual cash flows and is not affected by accounting recognition and measurement. It can help estimate the amount and timing of cash flows from operating activities.</a:t>
            </a:r>
          </a:p>
          <a:p>
            <a:endParaRPr lang="en-US" altLang="en-US" dirty="0">
              <a:ea typeface="ＭＳ Ｐゴシック" pitchFamily="-107" charset="-128"/>
            </a:endParaRPr>
          </a:p>
        </p:txBody>
      </p:sp>
    </p:spTree>
    <p:extLst>
      <p:ext uri="{BB962C8B-B14F-4D97-AF65-F5344CB8AC3E}">
        <p14:creationId xmlns:p14="http://schemas.microsoft.com/office/powerpoint/2010/main" val="14584896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p:spPr>
      </p:sp>
      <p:sp>
        <p:nvSpPr>
          <p:cNvPr id="180227" name="Notes Placeholder 2"/>
          <p:cNvSpPr>
            <a:spLocks noGrp="1"/>
          </p:cNvSpPr>
          <p:nvPr>
            <p:ph type="body" idx="1"/>
          </p:nvPr>
        </p:nvSpPr>
        <p:spPr bwMode="auto">
          <a:noFill/>
        </p:spPr>
        <p:txBody>
          <a:bodyPr/>
          <a:lstStyle/>
          <a:p>
            <a:endParaRPr lang="en-US" dirty="0">
              <a:ea typeface="ＭＳ Ｐゴシック" pitchFamily="-107" charset="-128"/>
            </a:endParaRPr>
          </a:p>
        </p:txBody>
      </p:sp>
    </p:spTree>
    <p:extLst>
      <p:ext uri="{BB962C8B-B14F-4D97-AF65-F5344CB8AC3E}">
        <p14:creationId xmlns:p14="http://schemas.microsoft.com/office/powerpoint/2010/main" val="9459011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noTextEdit="1"/>
          </p:cNvSpPr>
          <p:nvPr>
            <p:ph type="sldImg"/>
          </p:nvPr>
        </p:nvSpPr>
        <p:spPr bwMode="auto">
          <a:xfrm>
            <a:off x="1152525" y="692150"/>
            <a:ext cx="4554538" cy="3416300"/>
          </a:xfrm>
          <a:noFill/>
          <a:ln cap="flat">
            <a:solidFill>
              <a:schemeClr val="tx1"/>
            </a:solidFill>
            <a:miter lim="800000"/>
            <a:headEnd/>
            <a:tailEnd/>
          </a:ln>
        </p:spPr>
      </p:sp>
      <p:sp>
        <p:nvSpPr>
          <p:cNvPr id="155651" name="Rectangle 3"/>
          <p:cNvSpPr>
            <a:spLocks noGrp="1" noChangeArrowheads="1"/>
          </p:cNvSpPr>
          <p:nvPr>
            <p:ph type="body" idx="1"/>
          </p:nvPr>
        </p:nvSpPr>
        <p:spPr bwMode="auto">
          <a:xfrm>
            <a:off x="914400" y="4343400"/>
            <a:ext cx="5029200" cy="4114800"/>
          </a:xfrm>
          <a:noFill/>
        </p:spPr>
        <p:txBody>
          <a:bodyPr lIns="90483" tIns="44448" rIns="90483" bIns="44448"/>
          <a:lstStyle/>
          <a:p>
            <a:r>
              <a:rPr lang="en-US" altLang="en-US" dirty="0">
                <a:ea typeface="ＭＳ Ｐゴシック" pitchFamily="-107" charset="-128"/>
              </a:rPr>
              <a:t>This appendix explains how to use a spreadsheet (work sheet) to prepare the statement of cash flows under the indirect method. </a:t>
            </a:r>
          </a:p>
          <a:p>
            <a:endParaRPr lang="en-US" altLang="en-US" dirty="0">
              <a:ea typeface="ＭＳ Ｐゴシック" pitchFamily="-107" charset="-128"/>
            </a:endParaRPr>
          </a:p>
          <a:p>
            <a:r>
              <a:rPr lang="en-US" altLang="en-US" dirty="0">
                <a:ea typeface="ＭＳ Ｐゴシック" pitchFamily="-107" charset="-128"/>
              </a:rPr>
              <a:t>Preparing the Indirect Method Spreadsheet to analyze noncash accounts can be challenging when a company has a large number of accounts and many operating, investing, and financing transactions. A spreadsheet, also called work sheet or working paper, can help us organize the information needed to prepare a statement of cash flows. A spreadsheet also makes it easier to check the accuracy of our work. </a:t>
            </a:r>
          </a:p>
          <a:p>
            <a:endParaRPr lang="en-US" altLang="en-US" dirty="0">
              <a:ea typeface="ＭＳ Ｐゴシック" pitchFamily="-107" charset="-128"/>
            </a:endParaRPr>
          </a:p>
          <a:p>
            <a:r>
              <a:rPr lang="en-US" altLang="en-US" dirty="0">
                <a:ea typeface="ＭＳ Ｐゴシック" pitchFamily="-107" charset="-128"/>
              </a:rPr>
              <a:t>The graphic on this slide shows the indirect method spreadsheet for Genesis. We enter both beginning and ending balance sheet amounts on the spreadsheet. We also enter information in the Analysis of Changes columns (keyed to the additional information items a through m) to explain changes in the accounts and determine the cash flows for operating, investing, and financing activities. Information about noncash investing and financing activities is reported near the bottom. </a:t>
            </a:r>
          </a:p>
          <a:p>
            <a:endParaRPr lang="en-US" altLang="en-US" dirty="0">
              <a:ea typeface="ＭＳ Ｐゴシック" pitchFamily="-107" charset="-128"/>
            </a:endParaRPr>
          </a:p>
        </p:txBody>
      </p:sp>
    </p:spTree>
    <p:extLst>
      <p:ext uri="{BB962C8B-B14F-4D97-AF65-F5344CB8AC3E}">
        <p14:creationId xmlns:p14="http://schemas.microsoft.com/office/powerpoint/2010/main" val="29781056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p:spPr>
      </p:sp>
      <p:sp>
        <p:nvSpPr>
          <p:cNvPr id="180227" name="Notes Placeholder 2"/>
          <p:cNvSpPr>
            <a:spLocks noGrp="1"/>
          </p:cNvSpPr>
          <p:nvPr>
            <p:ph type="body" idx="1"/>
          </p:nvPr>
        </p:nvSpPr>
        <p:spPr bwMode="auto">
          <a:noFill/>
        </p:spPr>
        <p:txBody>
          <a:bodyPr/>
          <a:lstStyle/>
          <a:p>
            <a:endParaRPr lang="en-US" dirty="0">
              <a:ea typeface="ＭＳ Ｐゴシック" pitchFamily="-107" charset="-128"/>
            </a:endParaRPr>
          </a:p>
        </p:txBody>
      </p:sp>
    </p:spTree>
    <p:extLst>
      <p:ext uri="{BB962C8B-B14F-4D97-AF65-F5344CB8AC3E}">
        <p14:creationId xmlns:p14="http://schemas.microsoft.com/office/powerpoint/2010/main" val="18608475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bwMode="auto">
          <a:xfrm>
            <a:off x="1152525" y="692150"/>
            <a:ext cx="4554538" cy="3416300"/>
          </a:xfrm>
          <a:noFill/>
          <a:ln cap="flat">
            <a:solidFill>
              <a:schemeClr val="tx1"/>
            </a:solidFill>
            <a:miter lim="800000"/>
            <a:headEnd/>
            <a:tailEnd/>
          </a:ln>
        </p:spPr>
      </p:sp>
      <p:sp>
        <p:nvSpPr>
          <p:cNvPr id="156675" name="Rectangle 3"/>
          <p:cNvSpPr>
            <a:spLocks noGrp="1" noChangeArrowheads="1"/>
          </p:cNvSpPr>
          <p:nvPr>
            <p:ph type="body" idx="1"/>
          </p:nvPr>
        </p:nvSpPr>
        <p:spPr bwMode="auto">
          <a:xfrm>
            <a:off x="914400" y="4343400"/>
            <a:ext cx="5029200" cy="4114800"/>
          </a:xfrm>
          <a:noFill/>
        </p:spPr>
        <p:txBody>
          <a:bodyPr lIns="90483" tIns="44448" rIns="90483" bIns="44448"/>
          <a:lstStyle/>
          <a:p>
            <a:r>
              <a:rPr lang="en-US" altLang="en-US" dirty="0">
                <a:ea typeface="ＭＳ Ｐゴシック" pitchFamily="-107" charset="-128"/>
              </a:rPr>
              <a:t>We compute cash flows from operating activities under the direct method by adjusting accrual-based income statement items to the cash basis. The usual approach is to adjust income statement accounts related to operating activities for changes in their related balance sheet accounts as illustrated in the first graphic on this slide. The framework for reporting cash receipts and cash payments for the operating section of the cash flow statement under the direct method is shown in the second graphic on this slide. </a:t>
            </a:r>
          </a:p>
        </p:txBody>
      </p:sp>
    </p:spTree>
    <p:extLst>
      <p:ext uri="{BB962C8B-B14F-4D97-AF65-F5344CB8AC3E}">
        <p14:creationId xmlns:p14="http://schemas.microsoft.com/office/powerpoint/2010/main" val="25361524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bwMode="auto">
          <a:xfrm>
            <a:off x="1152525" y="692150"/>
            <a:ext cx="4554538" cy="3416300"/>
          </a:xfrm>
          <a:noFill/>
          <a:ln cap="flat">
            <a:solidFill>
              <a:schemeClr val="tx1"/>
            </a:solidFill>
            <a:miter lim="800000"/>
            <a:headEnd/>
            <a:tailEnd/>
          </a:ln>
        </p:spPr>
      </p:sp>
      <p:sp>
        <p:nvSpPr>
          <p:cNvPr id="157699" name="Rectangle 3"/>
          <p:cNvSpPr>
            <a:spLocks noGrp="1" noChangeArrowheads="1"/>
          </p:cNvSpPr>
          <p:nvPr>
            <p:ph type="body" idx="1"/>
          </p:nvPr>
        </p:nvSpPr>
        <p:spPr bwMode="auto">
          <a:xfrm>
            <a:off x="914400" y="4343400"/>
            <a:ext cx="5029200" cy="4114800"/>
          </a:xfrm>
          <a:noFill/>
        </p:spPr>
        <p:txBody>
          <a:bodyPr lIns="90483" tIns="44448" rIns="90483" bIns="44448"/>
          <a:lstStyle/>
          <a:p>
            <a:r>
              <a:rPr lang="en-US" altLang="en-US" dirty="0">
                <a:ea typeface="ＭＳ Ｐゴシック" pitchFamily="-107" charset="-128"/>
              </a:rPr>
              <a:t>This slide summarizes common adjustments for net income to yield net cash provided (used) by operating activities under the direct method. </a:t>
            </a:r>
          </a:p>
          <a:p>
            <a:endParaRPr lang="en-US" altLang="en-US" dirty="0">
              <a:ea typeface="ＭＳ Ｐゴシック" pitchFamily="-107" charset="-128"/>
            </a:endParaRPr>
          </a:p>
          <a:p>
            <a:endParaRPr lang="en-US" altLang="en-US" dirty="0">
              <a:ea typeface="ＭＳ Ｐゴシック" pitchFamily="-107" charset="-128"/>
            </a:endParaRPr>
          </a:p>
        </p:txBody>
      </p:sp>
    </p:spTree>
    <p:extLst>
      <p:ext uri="{BB962C8B-B14F-4D97-AF65-F5344CB8AC3E}">
        <p14:creationId xmlns:p14="http://schemas.microsoft.com/office/powerpoint/2010/main" val="23991900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p:spPr>
      </p:sp>
      <p:sp>
        <p:nvSpPr>
          <p:cNvPr id="158723" name="Notes Placeholder 2"/>
          <p:cNvSpPr>
            <a:spLocks noGrp="1"/>
          </p:cNvSpPr>
          <p:nvPr>
            <p:ph type="body" idx="1"/>
          </p:nvPr>
        </p:nvSpPr>
        <p:spPr bwMode="auto">
          <a:noFill/>
        </p:spPr>
        <p:txBody>
          <a:bodyPr/>
          <a:lstStyle/>
          <a:p>
            <a:pPr eaLnBrk="1" hangingPunct="1">
              <a:spcBef>
                <a:spcPct val="0"/>
              </a:spcBef>
            </a:pPr>
            <a:endParaRPr lang="en-US" altLang="en-US" dirty="0">
              <a:ea typeface="ＭＳ Ｐゴシック" pitchFamily="-107" charset="-128"/>
            </a:endParaRPr>
          </a:p>
        </p:txBody>
      </p:sp>
    </p:spTree>
    <p:extLst>
      <p:ext uri="{BB962C8B-B14F-4D97-AF65-F5344CB8AC3E}">
        <p14:creationId xmlns:p14="http://schemas.microsoft.com/office/powerpoint/2010/main" val="948721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bwMode="auto">
          <a:xfrm>
            <a:off x="1152525" y="692150"/>
            <a:ext cx="4554538" cy="3416300"/>
          </a:xfrm>
          <a:noFill/>
          <a:ln cap="flat">
            <a:solidFill>
              <a:schemeClr val="tx1"/>
            </a:solidFill>
            <a:miter lim="800000"/>
            <a:headEnd/>
            <a:tailEnd/>
          </a:ln>
        </p:spPr>
      </p:sp>
      <p:sp>
        <p:nvSpPr>
          <p:cNvPr id="110595" name="Rectangle 3"/>
          <p:cNvSpPr>
            <a:spLocks noGrp="1" noChangeArrowheads="1"/>
          </p:cNvSpPr>
          <p:nvPr>
            <p:ph type="body" idx="1"/>
          </p:nvPr>
        </p:nvSpPr>
        <p:spPr bwMode="auto">
          <a:xfrm>
            <a:off x="914400" y="4343400"/>
            <a:ext cx="5029200" cy="4114800"/>
          </a:xfrm>
          <a:noFill/>
        </p:spPr>
        <p:txBody>
          <a:bodyPr lIns="90483" tIns="44448" rIns="90483" bIns="44448"/>
          <a:lstStyle/>
          <a:p>
            <a:r>
              <a:rPr lang="en-US" altLang="en-US" dirty="0">
                <a:ea typeface="ＭＳ Ｐゴシック" pitchFamily="-107" charset="-128"/>
              </a:rPr>
              <a:t>Information about cash flows can influence decision makers in important ways. Information about cash flows helps users decide whether a company has enough cash to pay its debts as they mature. It helps users evaluate a company’s ability to pursue opportunities. Managers use cash flow information to plan day-to-day operations and make long-term investment decisions.</a:t>
            </a:r>
          </a:p>
          <a:p>
            <a:endParaRPr lang="en-US" altLang="en-US" dirty="0">
              <a:ea typeface="ＭＳ Ｐゴシック" pitchFamily="-107" charset="-128"/>
            </a:endParaRPr>
          </a:p>
        </p:txBody>
      </p:sp>
    </p:spTree>
    <p:extLst>
      <p:ext uri="{BB962C8B-B14F-4D97-AF65-F5344CB8AC3E}">
        <p14:creationId xmlns:p14="http://schemas.microsoft.com/office/powerpoint/2010/main" val="546078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bwMode="auto">
          <a:xfrm>
            <a:off x="1152525" y="692150"/>
            <a:ext cx="4554538" cy="3416300"/>
          </a:xfrm>
          <a:noFill/>
          <a:ln cap="flat">
            <a:solidFill>
              <a:schemeClr val="tx1"/>
            </a:solidFill>
            <a:miter lim="800000"/>
            <a:headEnd/>
            <a:tailEnd/>
          </a:ln>
        </p:spPr>
      </p:sp>
      <p:sp>
        <p:nvSpPr>
          <p:cNvPr id="111619" name="Rectangle 3"/>
          <p:cNvSpPr>
            <a:spLocks noGrp="1" noChangeArrowheads="1"/>
          </p:cNvSpPr>
          <p:nvPr>
            <p:ph type="body" idx="1"/>
          </p:nvPr>
        </p:nvSpPr>
        <p:spPr bwMode="auto">
          <a:xfrm>
            <a:off x="914400" y="4343400"/>
            <a:ext cx="5029200" cy="4114800"/>
          </a:xfrm>
          <a:noFill/>
        </p:spPr>
        <p:txBody>
          <a:bodyPr lIns="90483" tIns="44448" rIns="90483" bIns="44448"/>
          <a:lstStyle/>
          <a:p>
            <a:r>
              <a:rPr lang="en-US" altLang="en-US" dirty="0">
                <a:ea typeface="ＭＳ Ｐゴシック" pitchFamily="-107" charset="-128"/>
              </a:rPr>
              <a:t>Cash flows include both cash and cash equivalents. The statement of cash flows explains the difference between the beginning and ending balances of cash and cash equivalents. We continue to use the phrases cash flows and the statement of cash flows, but remember that both phrases refer to cash and cash equivalents. </a:t>
            </a:r>
          </a:p>
          <a:p>
            <a:endParaRPr lang="en-US" altLang="en-US" dirty="0">
              <a:ea typeface="ＭＳ Ｐゴシック" pitchFamily="-107" charset="-128"/>
            </a:endParaRPr>
          </a:p>
          <a:p>
            <a:r>
              <a:rPr lang="en-US" altLang="en-US" dirty="0">
                <a:ea typeface="ＭＳ Ｐゴシック" pitchFamily="-107" charset="-128"/>
              </a:rPr>
              <a:t>A cash equivalent must satisfy two criteria: (1) be readily convertible to a known amount of cash and (2) be sufficiently close to its maturity so its market value is unaffected by interest rate changes. </a:t>
            </a:r>
          </a:p>
        </p:txBody>
      </p:sp>
    </p:spTree>
    <p:extLst>
      <p:ext uri="{BB962C8B-B14F-4D97-AF65-F5344CB8AC3E}">
        <p14:creationId xmlns:p14="http://schemas.microsoft.com/office/powerpoint/2010/main" val="976504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bwMode="auto">
          <a:xfrm>
            <a:off x="1152525" y="692150"/>
            <a:ext cx="4554538" cy="3416300"/>
          </a:xfrm>
          <a:noFill/>
          <a:ln cap="flat">
            <a:solidFill>
              <a:schemeClr val="tx1"/>
            </a:solidFill>
            <a:miter lim="800000"/>
            <a:headEnd/>
            <a:tailEnd/>
          </a:ln>
        </p:spPr>
      </p:sp>
      <p:sp>
        <p:nvSpPr>
          <p:cNvPr id="112643" name="Rectangle 3"/>
          <p:cNvSpPr>
            <a:spLocks noGrp="1" noChangeArrowheads="1"/>
          </p:cNvSpPr>
          <p:nvPr>
            <p:ph type="body" idx="1"/>
          </p:nvPr>
        </p:nvSpPr>
        <p:spPr bwMode="auto">
          <a:xfrm>
            <a:off x="914400" y="4343400"/>
            <a:ext cx="5029200" cy="4114800"/>
          </a:xfrm>
          <a:noFill/>
        </p:spPr>
        <p:txBody>
          <a:bodyPr lIns="90483" tIns="44448" rIns="90483" bIns="44448"/>
          <a:lstStyle/>
          <a:p>
            <a:pPr>
              <a:buFont typeface="Wingdings" pitchFamily="2" charset="2"/>
              <a:buNone/>
            </a:pPr>
            <a:r>
              <a:rPr lang="en-US" altLang="en-US" dirty="0">
                <a:ea typeface="ＭＳ Ｐゴシック" pitchFamily="-107" charset="-128"/>
              </a:rPr>
              <a:t>Since cash and cash equivalents are combined, the statement of cash flows does not report transactions between cash and cash equivalents, such as cash paid to purchase cash equivalents and cash received from selling cash equivalents. However, all other cash receipts and cash payments are classified and reported on the statement in one of three categories—operating, investing, or financing activities. Individual cash receipts and payments for each of these three categories are labeled to identify their originating transactions or events. A net cash inflow (source) occurs when the receipts in a category exceed the payments. A net cash outflow (use) occurs when the payments in a category exceed the receipts. </a:t>
            </a:r>
          </a:p>
        </p:txBody>
      </p:sp>
    </p:spTree>
    <p:extLst>
      <p:ext uri="{BB962C8B-B14F-4D97-AF65-F5344CB8AC3E}">
        <p14:creationId xmlns:p14="http://schemas.microsoft.com/office/powerpoint/2010/main" val="4019895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bwMode="auto">
          <a:xfrm>
            <a:off x="1152525" y="692150"/>
            <a:ext cx="4554538" cy="3416300"/>
          </a:xfrm>
          <a:noFill/>
          <a:ln cap="flat">
            <a:solidFill>
              <a:schemeClr val="tx1"/>
            </a:solidFill>
            <a:miter lim="800000"/>
            <a:headEnd/>
            <a:tailEnd/>
          </a:ln>
        </p:spPr>
      </p:sp>
      <p:sp>
        <p:nvSpPr>
          <p:cNvPr id="113667" name="Rectangle 3"/>
          <p:cNvSpPr>
            <a:spLocks noGrp="1" noChangeArrowheads="1"/>
          </p:cNvSpPr>
          <p:nvPr>
            <p:ph type="body" idx="1"/>
          </p:nvPr>
        </p:nvSpPr>
        <p:spPr bwMode="auto">
          <a:xfrm>
            <a:off x="914400" y="4343400"/>
            <a:ext cx="5029200" cy="4114800"/>
          </a:xfrm>
          <a:noFill/>
        </p:spPr>
        <p:txBody>
          <a:bodyPr lIns="90483" tIns="44448" rIns="90483" bIns="44448"/>
          <a:lstStyle/>
          <a:p>
            <a:r>
              <a:rPr lang="en-US" altLang="en-US" b="1" dirty="0">
                <a:ea typeface="ＭＳ Ｐゴシック" pitchFamily="-107" charset="-128"/>
              </a:rPr>
              <a:t>Operating activities </a:t>
            </a:r>
            <a:r>
              <a:rPr lang="en-US" altLang="en-US" dirty="0">
                <a:ea typeface="ＭＳ Ｐゴシック" pitchFamily="-107" charset="-128"/>
              </a:rPr>
              <a:t>include transactions and events that affect net income. Examples are the production and purchase of inventory, the sale of goods and services to customers, and the expenditures to operate the business. Not all items in income, such as unusual gains and losses, are operating activities (we discuss these exceptions later). This slide lists the more common cash inflows and outflows from operating activities. </a:t>
            </a:r>
          </a:p>
          <a:p>
            <a:endParaRPr lang="en-US" altLang="en-US" dirty="0">
              <a:ea typeface="ＭＳ Ｐゴシック" pitchFamily="-107" charset="-128"/>
            </a:endParaRPr>
          </a:p>
        </p:txBody>
      </p:sp>
    </p:spTree>
    <p:extLst>
      <p:ext uri="{BB962C8B-B14F-4D97-AF65-F5344CB8AC3E}">
        <p14:creationId xmlns:p14="http://schemas.microsoft.com/office/powerpoint/2010/main" val="56042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bwMode="auto">
          <a:xfrm>
            <a:off x="1152525" y="692150"/>
            <a:ext cx="4554538" cy="3416300"/>
          </a:xfrm>
          <a:noFill/>
          <a:ln cap="flat">
            <a:solidFill>
              <a:schemeClr val="tx1"/>
            </a:solidFill>
            <a:miter lim="800000"/>
            <a:headEnd/>
            <a:tailEnd/>
          </a:ln>
        </p:spPr>
      </p:sp>
      <p:sp>
        <p:nvSpPr>
          <p:cNvPr id="114691" name="Rectangle 3"/>
          <p:cNvSpPr>
            <a:spLocks noGrp="1" noChangeArrowheads="1"/>
          </p:cNvSpPr>
          <p:nvPr>
            <p:ph type="body" idx="1"/>
          </p:nvPr>
        </p:nvSpPr>
        <p:spPr bwMode="auto">
          <a:xfrm>
            <a:off x="914400" y="4343400"/>
            <a:ext cx="5029200" cy="4114800"/>
          </a:xfrm>
          <a:noFill/>
        </p:spPr>
        <p:txBody>
          <a:bodyPr lIns="90483" tIns="44448" rIns="90483" bIns="44448"/>
          <a:lstStyle/>
          <a:p>
            <a:r>
              <a:rPr lang="en-US" altLang="en-US" b="1" dirty="0">
                <a:ea typeface="ＭＳ Ｐゴシック" pitchFamily="-107" charset="-128"/>
              </a:rPr>
              <a:t>Investing activities </a:t>
            </a:r>
            <a:r>
              <a:rPr lang="en-US" altLang="en-US" dirty="0">
                <a:ea typeface="ＭＳ Ｐゴシック" pitchFamily="-107" charset="-128"/>
              </a:rPr>
              <a:t>include transactions and events that come from the purchase and sale of long-term assets. They also include (1) the purchase and sale of short-term investments in other entities, and (2) lending and collecting money for notes receivable. This slide lists examples of cash flows from investing activities. Cash from collecting the principal on notes is an investing activity. However, collecting interest on notes is an operating activity. If a note results from sales to customers, it is as operating activity. </a:t>
            </a:r>
          </a:p>
          <a:p>
            <a:endParaRPr lang="en-US" altLang="en-US" dirty="0">
              <a:ea typeface="ＭＳ Ｐゴシック" pitchFamily="-107" charset="-128"/>
            </a:endParaRPr>
          </a:p>
        </p:txBody>
      </p:sp>
    </p:spTree>
    <p:extLst>
      <p:ext uri="{BB962C8B-B14F-4D97-AF65-F5344CB8AC3E}">
        <p14:creationId xmlns:p14="http://schemas.microsoft.com/office/powerpoint/2010/main" val="4212672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0CC8BFA-A6FB-4643-8098-7EFF85B16967}"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EE5EC6E-B96A-4D18-AC85-F0B44BF7B666}" type="slidenum">
              <a:rPr lang="en-US"/>
              <a:pPr>
                <a:defRPr/>
              </a:pPr>
              <a:t>‹#›</a:t>
            </a:fld>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58D9E81-C830-471A-A8C8-200F75F40BD6}"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8B1F0E0-B210-4027-A71A-FC9BCB25B874}" type="slidenum">
              <a:rPr lang="en-US"/>
              <a:pPr>
                <a:defRPr/>
              </a:pPr>
              <a:t>‹#›</a:t>
            </a:fld>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423FF70-412B-478A-A829-07F20A544057}"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91A9240-4A06-454F-8A30-B20EC606094C}" type="slidenum">
              <a:rPr lang="en-US"/>
              <a:pPr>
                <a:defRPr/>
              </a:pPr>
              <a:t>‹#›</a:t>
            </a:fld>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6293C8FC-545D-47C1-95FF-57C70758C8E7}"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286EFF08-6191-45B0-ADA3-90EF5688D6E9}" type="slidenum">
              <a:rPr lang="en-US"/>
              <a:pPr>
                <a:defRPr/>
              </a:pPr>
              <a:t>‹#›</a:t>
            </a:fld>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8BCE45E-AD10-48EC-AAE8-9F1A10ED0264}"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DA8F89E0-05BD-44B5-9E81-A76BF1CC86D2}" type="slidenum">
              <a:rPr lang="en-US"/>
              <a:pPr>
                <a:defRPr/>
              </a:pPr>
              <a:t>‹#›</a:t>
            </a:fld>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55C98488-8B37-4956-B163-1778FD4D26E3}"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D8484C64-9CDB-44A5-AA2F-C0653E54B42A}" type="slidenum">
              <a:rPr lang="en-US"/>
              <a:pPr>
                <a:defRPr/>
              </a:pPr>
              <a:t>‹#›</a:t>
            </a:fld>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208E2C1-D994-4BF7-BF77-7BBC53E5A41E}"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A24CEAE-F52E-41EC-9C02-C48F1B048664}" type="slidenum">
              <a:rPr lang="en-US"/>
              <a:pPr>
                <a:defRPr/>
              </a:pPr>
              <a:t>‹#›</a:t>
            </a:fld>
            <a:endParaRPr lang="en-US"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77ACB65-E698-4432-B962-79E187502A64}" type="datetime1">
              <a:rPr lang="en-US" smtClean="0"/>
              <a:pPr>
                <a:defRPr/>
              </a:pPr>
              <a:t>30-Jun-21</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C1ADFC4-6386-4DDB-947A-A6C58DD29361}" type="slidenum">
              <a:rPr lang="en-US"/>
              <a:pPr>
                <a:defRPr/>
              </a:pPr>
              <a:t>‹#›</a:t>
            </a:fld>
            <a:endParaRPr lang="en-US" dirty="0"/>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4BC6E3E-D42F-4EDD-A508-850EB161C092}" type="datetime1">
              <a:rPr lang="en-US" smtClean="0"/>
              <a:pPr>
                <a:defRPr/>
              </a:pPr>
              <a:t>30-Jun-21</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DEC955F9-F5D3-4248-AD9E-B7A4C1989FEB}" type="slidenum">
              <a:rPr lang="en-US"/>
              <a:pPr>
                <a:defRPr/>
              </a:pPr>
              <a:t>‹#›</a:t>
            </a:fld>
            <a:endParaRPr lang="en-US" dirty="0"/>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5B0F0522-F6E9-484B-BCFF-F17D131D174E}" type="datetime1">
              <a:rPr lang="en-US" smtClean="0"/>
              <a:pPr>
                <a:defRPr/>
              </a:pPr>
              <a:t>30-Jun-21</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CEFE23F3-F71F-43A3-911A-9993E583D9C9}" type="slidenum">
              <a:rPr lang="en-US"/>
              <a:pPr>
                <a:defRPr/>
              </a:pPr>
              <a:t>‹#›</a:t>
            </a:fld>
            <a:endParaRPr lang="en-US" dirty="0"/>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43D49C7-98C7-4902-8835-79D9D263A068}" type="datetime1">
              <a:rPr lang="en-US" smtClean="0"/>
              <a:pPr>
                <a:defRPr/>
              </a:pPr>
              <a:t>30-Jun-21</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B13ABFF-1F37-4C28-AB73-22D877AA873E}" type="slidenum">
              <a:rPr lang="en-US"/>
              <a:pPr>
                <a:defRPr/>
              </a:pPr>
              <a:t>‹#›</a:t>
            </a:fld>
            <a:endParaRPr lang="en-US" dirty="0"/>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5EF48824-93C0-414E-BCCF-CC53B8A19186}" type="datetime1">
              <a:rPr lang="en-US" smtClean="0"/>
              <a:pPr>
                <a:defRPr/>
              </a:pPr>
              <a:t>30-Jun-21</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1F4AE09-2050-40DA-A873-7FEF8C46C552}" type="slidenum">
              <a:rPr lang="en-US"/>
              <a:pPr>
                <a:defRPr/>
              </a:pPr>
              <a:t>‹#›</a:t>
            </a:fld>
            <a:endParaRPr lang="en-US" dirty="0"/>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5476FBF5-5371-4207-844F-265CB84BEF41}" type="datetime1">
              <a:rPr lang="en-US" smtClean="0"/>
              <a:pPr>
                <a:defRPr/>
              </a:pPr>
              <a:t>30-Jun-21</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C0CD133E-3908-4809-8D4A-B647E0B2D1E8}" type="slidenum">
              <a:rPr lang="en-US"/>
              <a:pPr>
                <a:defRPr/>
              </a:pPr>
              <a:t>‹#›</a:t>
            </a:fld>
            <a:endParaRPr lang="en-US" dirty="0"/>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4466B64B-F472-4F72-B677-5095FA72700F}"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4CD62F8-B267-4F03-8CDC-CA3CF4023654}" type="slidenum">
              <a:rPr lang="en-US"/>
              <a:pPr>
                <a:defRPr/>
              </a:pPr>
              <a:t>‹#›</a:t>
            </a:fld>
            <a:endParaRPr lang="en-US" dirty="0"/>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42455F0B-712E-428B-8A60-45C1E1DFC3BE}"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47CF4F35-405C-4826-A626-04BD85561242}" type="slidenum">
              <a:rPr lang="en-US"/>
              <a:pPr>
                <a:defRPr/>
              </a:pPr>
              <a:t>‹#›</a:t>
            </a:fld>
            <a:endParaRPr lang="en-US" dirty="0"/>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0CC8BFA-A6FB-4643-8098-7EFF85B16967}" type="datetime1">
              <a:rPr lang="en-US" smtClean="0">
                <a:solidFill>
                  <a:prstClr val="black">
                    <a:tint val="75000"/>
                  </a:prstClr>
                </a:solidFill>
              </a:rPr>
              <a:pPr>
                <a:defRPr/>
              </a:pPr>
              <a:t>30-Jun-21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EE5EC6E-B96A-4D18-AC85-F0B44BF7B66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72202678"/>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208E2C1-D994-4BF7-BF77-7BBC53E5A41E}" type="datetime1">
              <a:rPr lang="en-US" smtClean="0">
                <a:solidFill>
                  <a:prstClr val="black">
                    <a:tint val="75000"/>
                  </a:prstClr>
                </a:solidFill>
              </a:rPr>
              <a:pPr>
                <a:defRPr/>
              </a:pPr>
              <a:t>30-Jun-21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A24CEAE-F52E-41EC-9C02-C48F1B04866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8936588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562F936-6197-48B3-BD05-6E18E3E2D6AB}"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3A53DF0-C978-4CF7-9590-A8FA6978AE85}" type="slidenum">
              <a:rPr lang="en-US"/>
              <a:pPr>
                <a:defRPr/>
              </a:pPr>
              <a:t>‹#›</a:t>
            </a:fld>
            <a:endParaRPr lang="en-US" dirty="0"/>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562F936-6197-48B3-BD05-6E18E3E2D6AB}" type="datetime1">
              <a:rPr lang="en-US" smtClean="0">
                <a:solidFill>
                  <a:prstClr val="black">
                    <a:tint val="75000"/>
                  </a:prstClr>
                </a:solidFill>
              </a:rPr>
              <a:pPr>
                <a:defRPr/>
              </a:pPr>
              <a:t>30-Jun-21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3A53DF0-C978-4CF7-9590-A8FA6978AE8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98411876"/>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18D6953E-956A-44BE-B0AE-B01D28BA7EE2}" type="datetime1">
              <a:rPr lang="en-US" smtClean="0">
                <a:solidFill>
                  <a:prstClr val="black">
                    <a:tint val="75000"/>
                  </a:prstClr>
                </a:solidFill>
              </a:rPr>
              <a:pPr>
                <a:defRPr/>
              </a:pPr>
              <a:t>30-Jun-21</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91D42C2-1C16-44DF-828F-28E71076C17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90716192"/>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043CF73E-3C41-4236-B200-A2D0AD3ADF4D}" type="datetime1">
              <a:rPr lang="en-US" smtClean="0">
                <a:solidFill>
                  <a:prstClr val="black">
                    <a:tint val="75000"/>
                  </a:prstClr>
                </a:solidFill>
              </a:rPr>
              <a:pPr>
                <a:defRPr/>
              </a:pPr>
              <a:t>30-Jun-21</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AFF688B2-5A41-4C02-9EC5-50B03F9B06C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75519580"/>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64EC51DE-8D40-4C5C-B56E-EE76D0E4C326}" type="datetime1">
              <a:rPr lang="en-US" smtClean="0">
                <a:solidFill>
                  <a:prstClr val="black">
                    <a:tint val="75000"/>
                  </a:prstClr>
                </a:solidFill>
              </a:rPr>
              <a:pPr>
                <a:defRPr/>
              </a:pPr>
              <a:t>30-Jun-21</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5380492-EBF7-4F09-A6E7-CBF974515E4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72426455"/>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D83CE71-255C-41A7-BAF1-12D5463FB182}" type="datetime1">
              <a:rPr lang="en-US" smtClean="0">
                <a:solidFill>
                  <a:prstClr val="black">
                    <a:tint val="75000"/>
                  </a:prstClr>
                </a:solidFill>
              </a:rPr>
              <a:pPr>
                <a:defRPr/>
              </a:pPr>
              <a:t>30-Jun-21</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AEF5ED8-03B4-4A8C-81C5-84FC3077FD1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0547085"/>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1941D4E-98AB-4C37-B5B9-4BA252BCEF77}" type="datetime1">
              <a:rPr lang="en-US" smtClean="0">
                <a:solidFill>
                  <a:prstClr val="black">
                    <a:tint val="75000"/>
                  </a:prstClr>
                </a:solidFill>
              </a:rPr>
              <a:pPr>
                <a:defRPr/>
              </a:pPr>
              <a:t>30-Jun-21</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47E5C27-32B6-4026-99B4-7B1CEEBB3B8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83162926"/>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4286F6C-953C-45BD-8971-1B11AA484729}" type="datetime1">
              <a:rPr lang="en-US" smtClean="0">
                <a:solidFill>
                  <a:prstClr val="black">
                    <a:tint val="75000"/>
                  </a:prstClr>
                </a:solidFill>
              </a:rPr>
              <a:pPr>
                <a:defRPr/>
              </a:pPr>
              <a:t>30-Jun-21</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057D0B2-5DD3-4754-A7B1-6E52513D24C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54523852"/>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58D9E81-C830-471A-A8C8-200F75F40BD6}" type="datetime1">
              <a:rPr lang="en-US" smtClean="0">
                <a:solidFill>
                  <a:prstClr val="black">
                    <a:tint val="75000"/>
                  </a:prstClr>
                </a:solidFill>
              </a:rPr>
              <a:pPr>
                <a:defRPr/>
              </a:pPr>
              <a:t>30-Jun-21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8B1F0E0-B210-4027-A71A-FC9BCB25B87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97914120"/>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423FF70-412B-478A-A829-07F20A544057}" type="datetime1">
              <a:rPr lang="en-US" smtClean="0">
                <a:solidFill>
                  <a:prstClr val="black">
                    <a:tint val="75000"/>
                  </a:prstClr>
                </a:solidFill>
              </a:rPr>
              <a:pPr>
                <a:defRPr/>
              </a:pPr>
              <a:t>30-Jun-21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91A9240-4A06-454F-8A30-B20EC606094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05275749"/>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353860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18D6953E-956A-44BE-B0AE-B01D28BA7EE2}" type="datetime1">
              <a:rPr lang="en-US" smtClean="0"/>
              <a:pPr>
                <a:defRPr/>
              </a:pPr>
              <a:t>30-Jun-21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91D42C2-1C16-44DF-828F-28E71076C172}" type="slidenum">
              <a:rPr lang="en-US"/>
              <a:pPr>
                <a:defRPr/>
              </a:pPr>
              <a:t>‹#›</a:t>
            </a:fld>
            <a:endParaRPr lang="en-US" dirty="0"/>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3851736"/>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37194262"/>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2927942"/>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7141170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043CF73E-3C41-4236-B200-A2D0AD3ADF4D}" type="datetime1">
              <a:rPr lang="en-US" smtClean="0"/>
              <a:pPr>
                <a:defRPr/>
              </a:pPr>
              <a:t>30-Jun-21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AFF688B2-5A41-4C02-9EC5-50B03F9B06C2}" type="slidenum">
              <a:rPr lang="en-US"/>
              <a:pPr>
                <a:defRPr/>
              </a:pPr>
              <a:t>‹#›</a:t>
            </a:fld>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64EC51DE-8D40-4C5C-B56E-EE76D0E4C326}" type="datetime1">
              <a:rPr lang="en-US" smtClean="0"/>
              <a:pPr>
                <a:defRPr/>
              </a:pPr>
              <a:t>30-Jun-21</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A5380492-EBF7-4F09-A6E7-CBF974515E4D}" type="slidenum">
              <a:rPr lang="en-US"/>
              <a:pPr>
                <a:defRPr/>
              </a:pPr>
              <a:t>‹#›</a:t>
            </a:fld>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D83CE71-255C-41A7-BAF1-12D5463FB182}" type="datetime1">
              <a:rPr lang="en-US" smtClean="0"/>
              <a:pPr>
                <a:defRPr/>
              </a:pPr>
              <a:t>30-Jun-21</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6AEF5ED8-03B4-4A8C-81C5-84FC3077FD14}" type="slidenum">
              <a:rPr lang="en-US"/>
              <a:pPr>
                <a:defRPr/>
              </a:pPr>
              <a:t>‹#›</a:t>
            </a:fld>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1941D4E-98AB-4C37-B5B9-4BA252BCEF77}" type="datetime1">
              <a:rPr lang="en-US" smtClean="0"/>
              <a:pPr>
                <a:defRPr/>
              </a:pPr>
              <a:t>30-Jun-21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47E5C27-32B6-4026-99B4-7B1CEEBB3B88}" type="slidenum">
              <a:rPr lang="en-US"/>
              <a:pPr>
                <a:defRPr/>
              </a:pPr>
              <a:t>‹#›</a:t>
            </a:fld>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4286F6C-953C-45BD-8971-1B11AA484729}" type="datetime1">
              <a:rPr lang="en-US" smtClean="0"/>
              <a:pPr>
                <a:defRPr/>
              </a:pPr>
              <a:t>30-Jun-21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057D0B2-5DD3-4754-A7B1-6E52513D24CA}" type="slidenum">
              <a:rPr lang="en-US"/>
              <a:pPr>
                <a:defRPr/>
              </a:pPr>
              <a:t>‹#›</a:t>
            </a:fld>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theme" Target="../theme/theme3.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11D97D2F-B099-4D30-842D-D380304C9A23}" type="datetime1">
              <a:rPr lang="en-US" smtClean="0"/>
              <a:pPr>
                <a:defRPr/>
              </a:pPr>
              <a:t>30-Jun-21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C82CCF1-14E1-481B-8E9C-F218DA9E205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291" r:id="rId1"/>
    <p:sldLayoutId id="2147484292" r:id="rId2"/>
    <p:sldLayoutId id="2147484293" r:id="rId3"/>
    <p:sldLayoutId id="2147484294" r:id="rId4"/>
    <p:sldLayoutId id="2147484295" r:id="rId5"/>
    <p:sldLayoutId id="2147484296" r:id="rId6"/>
    <p:sldLayoutId id="2147484297" r:id="rId7"/>
    <p:sldLayoutId id="2147484298" r:id="rId8"/>
    <p:sldLayoutId id="2147484299" r:id="rId9"/>
    <p:sldLayoutId id="2147484300" r:id="rId10"/>
    <p:sldLayoutId id="2147484301" r:id="rId11"/>
    <p:sldLayoutId id="2147484302" r:id="rId12"/>
    <p:sldLayoutId id="2147484303" r:id="rId13"/>
    <p:sldLayoutId id="2147484304" r:id="rId14"/>
    <p:sldLayoutId id="2147484305" r:id="rId15"/>
    <p:sldLayoutId id="2147484306" r:id="rId16"/>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cs typeface="+mn-cs"/>
              </a:defRPr>
            </a:lvl1pPr>
          </a:lstStyle>
          <a:p>
            <a:pPr>
              <a:defRPr/>
            </a:pPr>
            <a:fld id="{2F212D63-17A0-4571-B2F0-DBF8CBF2BC98}" type="datetime1">
              <a:rPr lang="en-US" smtClean="0"/>
              <a:pPr>
                <a:defRPr/>
              </a:pPr>
              <a:t>30-Jun-21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prstClr val="black">
                    <a:tint val="75000"/>
                  </a:prstClr>
                </a:solidFill>
                <a:latin typeface="Calibri"/>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cs typeface="+mn-cs"/>
              </a:defRPr>
            </a:lvl1pPr>
          </a:lstStyle>
          <a:p>
            <a:pPr>
              <a:defRPr/>
            </a:pPr>
            <a:fld id="{248AAD62-48BE-4D4C-9447-143AC14082A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318" r:id="rId1"/>
    <p:sldLayoutId id="2147484319" r:id="rId2"/>
    <p:sldLayoutId id="2147484320" r:id="rId3"/>
    <p:sldLayoutId id="2147484321" r:id="rId4"/>
    <p:sldLayoutId id="2147484322" r:id="rId5"/>
    <p:sldLayoutId id="2147484323" r:id="rId6"/>
    <p:sldLayoutId id="2147484324" r:id="rId7"/>
    <p:sldLayoutId id="2147484325" r:id="rId8"/>
    <p:sldLayoutId id="2147484326" r:id="rId9"/>
    <p:sldLayoutId id="2147484327" r:id="rId10"/>
    <p:sldLayoutId id="2147484328" r:id="rId11"/>
  </p:sldLayoutIdLst>
  <p:transition>
    <p:fade/>
  </p:transition>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11D97D2F-B099-4D30-842D-D380304C9A23}" type="datetime1">
              <a:rPr lang="en-US" smtClean="0">
                <a:solidFill>
                  <a:prstClr val="black">
                    <a:tint val="75000"/>
                  </a:prstClr>
                </a:solidFill>
              </a:rPr>
              <a:pPr>
                <a:defRPr/>
              </a:pPr>
              <a:t>30-Jun-21</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C82CCF1-14E1-481B-8E9C-F218DA9E205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1216620"/>
      </p:ext>
    </p:extLst>
  </p:cSld>
  <p:clrMap bg1="lt1" tx1="dk1" bg2="lt2" tx2="dk2" accent1="accent1" accent2="accent2" accent3="accent3" accent4="accent4" accent5="accent5" accent6="accent6" hlink="hlink" folHlink="folHlink"/>
  <p:sldLayoutIdLst>
    <p:sldLayoutId id="2147484352" r:id="rId1"/>
    <p:sldLayoutId id="2147484353" r:id="rId2"/>
    <p:sldLayoutId id="2147484354" r:id="rId3"/>
    <p:sldLayoutId id="2147484355" r:id="rId4"/>
    <p:sldLayoutId id="2147484356" r:id="rId5"/>
    <p:sldLayoutId id="2147484357" r:id="rId6"/>
    <p:sldLayoutId id="2147484358" r:id="rId7"/>
    <p:sldLayoutId id="2147484359" r:id="rId8"/>
    <p:sldLayoutId id="2147484360" r:id="rId9"/>
    <p:sldLayoutId id="2147484361" r:id="rId10"/>
    <p:sldLayoutId id="2147484362" r:id="rId11"/>
    <p:sldLayoutId id="2147484363" r:id="rId12"/>
    <p:sldLayoutId id="2147484364" r:id="rId13"/>
    <p:sldLayoutId id="2147484365" r:id="rId14"/>
    <p:sldLayoutId id="2147484366" r:id="rId15"/>
    <p:sldLayoutId id="2147484367" r:id="rId16"/>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16.emf"/><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6.xml"/><Relationship Id="rId5" Type="http://schemas.openxmlformats.org/officeDocument/2006/relationships/image" Target="../media/image29.png"/><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6.xml"/><Relationship Id="rId5" Type="http://schemas.openxmlformats.org/officeDocument/2006/relationships/image" Target="../media/image34.png"/><Relationship Id="rId4" Type="http://schemas.openxmlformats.org/officeDocument/2006/relationships/image" Target="../media/image33.png"/></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8.xml"/><Relationship Id="rId1" Type="http://schemas.openxmlformats.org/officeDocument/2006/relationships/slideLayout" Target="../slideLayouts/slideLayout33.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4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3"/>
          <p:cNvSpPr>
            <a:spLocks noGrp="1"/>
          </p:cNvSpPr>
          <p:nvPr>
            <p:ph type="ctrTitle"/>
          </p:nvPr>
        </p:nvSpPr>
        <p:spPr>
          <a:xfrm>
            <a:off x="685800" y="533400"/>
            <a:ext cx="7772400" cy="1524000"/>
          </a:xfrm>
        </p:spPr>
        <p:txBody>
          <a:bodyPr/>
          <a:lstStyle/>
          <a:p>
            <a:pPr algn="l" eaLnBrk="1" hangingPunct="1"/>
            <a:r>
              <a:rPr lang="en-US" altLang="en-US" b="1" dirty="0">
                <a:ea typeface="ＭＳ Ｐゴシック" pitchFamily="-107" charset="-128"/>
              </a:rPr>
              <a:t>Reporting Cash Flows </a:t>
            </a:r>
            <a:endParaRPr lang="en-US" altLang="en-US" b="1" dirty="0"/>
          </a:p>
        </p:txBody>
      </p:sp>
      <p:sp>
        <p:nvSpPr>
          <p:cNvPr id="56323" name="Subtitle 2"/>
          <p:cNvSpPr>
            <a:spLocks noGrp="1"/>
          </p:cNvSpPr>
          <p:nvPr>
            <p:ph type="subTitle" idx="1"/>
          </p:nvPr>
        </p:nvSpPr>
        <p:spPr>
          <a:xfrm>
            <a:off x="685800" y="2182474"/>
            <a:ext cx="2743200" cy="1066800"/>
          </a:xfrm>
        </p:spPr>
        <p:txBody>
          <a:bodyPr/>
          <a:lstStyle/>
          <a:p>
            <a:pPr algn="l" eaLnBrk="1" hangingPunct="1">
              <a:buFont typeface="Wingdings" pitchFamily="2" charset="2"/>
              <a:buNone/>
            </a:pPr>
            <a:r>
              <a:rPr lang="en-US" altLang="en-US" dirty="0">
                <a:solidFill>
                  <a:srgbClr val="898989"/>
                </a:solidFill>
              </a:rPr>
              <a:t>Chapter 12</a:t>
            </a:r>
          </a:p>
          <a:p>
            <a:pPr eaLnBrk="1" hangingPunct="1">
              <a:buFont typeface="Wingdings" pitchFamily="2" charset="2"/>
              <a:buNone/>
            </a:pPr>
            <a:endParaRPr lang="en-US" altLang="en-US" dirty="0">
              <a:solidFill>
                <a:srgbClr val="898989"/>
              </a:solidFill>
            </a:endParaRPr>
          </a:p>
        </p:txBody>
      </p:sp>
      <p:sp>
        <p:nvSpPr>
          <p:cNvPr id="10" name="Rectangle 9"/>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2" name="Rectangle 3"/>
          <p:cNvSpPr txBox="1">
            <a:spLocks noChangeArrowheads="1"/>
          </p:cNvSpPr>
          <p:nvPr/>
        </p:nvSpPr>
        <p:spPr bwMode="auto">
          <a:xfrm>
            <a:off x="762000" y="3928147"/>
            <a:ext cx="7315200" cy="2183094"/>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eaLnBrk="1" hangingPunct="1">
              <a:defRPr/>
            </a:pPr>
            <a:r>
              <a:rPr lang="en-US" sz="2800" b="1" dirty="0">
                <a:solidFill>
                  <a:srgbClr val="002060"/>
                </a:solidFill>
                <a:latin typeface="Calibri" panose="020F0502020204030204" pitchFamily="34" charset="0"/>
                <a:ea typeface="ＭＳ Ｐゴシック" pitchFamily="34" charset="-128"/>
              </a:rPr>
              <a:t>Wild and Shaw</a:t>
            </a:r>
          </a:p>
          <a:p>
            <a:pPr algn="l" eaLnBrk="1" hangingPunct="1">
              <a:defRPr/>
            </a:pPr>
            <a:r>
              <a:rPr lang="en-US" sz="2800" b="1" dirty="0">
                <a:solidFill>
                  <a:srgbClr val="002060"/>
                </a:solidFill>
                <a:latin typeface="Calibri" panose="020F0502020204030204" pitchFamily="34" charset="0"/>
                <a:ea typeface="ＭＳ Ｐゴシック" pitchFamily="34" charset="-128"/>
              </a:rPr>
              <a:t>Financial </a:t>
            </a:r>
            <a:r>
              <a:rPr lang="en-US" sz="2800" b="1">
                <a:solidFill>
                  <a:srgbClr val="002060"/>
                </a:solidFill>
                <a:latin typeface="Calibri" panose="020F0502020204030204" pitchFamily="34" charset="0"/>
                <a:ea typeface="ＭＳ Ｐゴシック" pitchFamily="34" charset="-128"/>
              </a:rPr>
              <a:t>and </a:t>
            </a:r>
            <a:r>
              <a:rPr lang="en-US" sz="2800" b="1" smtClean="0">
                <a:solidFill>
                  <a:srgbClr val="002060"/>
                </a:solidFill>
                <a:latin typeface="Calibri" panose="020F0502020204030204" pitchFamily="34" charset="0"/>
                <a:ea typeface="ＭＳ Ｐゴシック" pitchFamily="34" charset="-128"/>
              </a:rPr>
              <a:t>Managerial </a:t>
            </a:r>
            <a:r>
              <a:rPr lang="en-US" sz="2800" b="1" dirty="0">
                <a:solidFill>
                  <a:srgbClr val="002060"/>
                </a:solidFill>
                <a:latin typeface="Calibri" panose="020F0502020204030204" pitchFamily="34" charset="0"/>
                <a:ea typeface="ＭＳ Ｐゴシック" pitchFamily="34" charset="-128"/>
              </a:rPr>
              <a:t>Accounting</a:t>
            </a:r>
          </a:p>
          <a:p>
            <a:pPr algn="l" eaLnBrk="1" hangingPunct="1">
              <a:defRPr/>
            </a:pPr>
            <a:r>
              <a:rPr lang="en-US" sz="2800" b="1" dirty="0">
                <a:solidFill>
                  <a:srgbClr val="002060"/>
                </a:solidFill>
                <a:latin typeface="Calibri" panose="020F0502020204030204" pitchFamily="34" charset="0"/>
                <a:ea typeface="ＭＳ Ｐゴシック" pitchFamily="34" charset="-128"/>
              </a:rPr>
              <a:t>9th Edition</a:t>
            </a:r>
          </a:p>
          <a:p>
            <a:pPr eaLnBrk="1" hangingPunct="1">
              <a:defRPr/>
            </a:pPr>
            <a:r>
              <a:rPr lang="en-US" sz="3900" b="1" dirty="0">
                <a:solidFill>
                  <a:srgbClr val="002060"/>
                </a:solidFill>
                <a:ea typeface="ＭＳ Ｐゴシック" pitchFamily="34" charset="-128"/>
              </a:rPr>
              <a:t> 	</a:t>
            </a:r>
            <a:endParaRPr lang="en-US" b="1" dirty="0">
              <a:solidFill>
                <a:srgbClr val="002060"/>
              </a:solidFill>
              <a:ea typeface="ＭＳ Ｐゴシック" pitchFamily="34" charset="-128"/>
            </a:endParaRPr>
          </a:p>
        </p:txBody>
      </p:sp>
      <p:sp>
        <p:nvSpPr>
          <p:cNvPr id="7" name="Text Placeholder 8">
            <a:extLst>
              <a:ext uri="{FF2B5EF4-FFF2-40B4-BE49-F238E27FC236}">
                <a16:creationId xmlns:a16="http://schemas.microsoft.com/office/drawing/2014/main" xmlns="" id="{9AB289D4-FD1E-4F42-BA55-5E87DC921029}"/>
              </a:ext>
            </a:extLst>
          </p:cNvPr>
          <p:cNvSpPr txBox="1">
            <a:spLocks/>
          </p:cNvSpPr>
          <p:nvPr/>
        </p:nvSpPr>
        <p:spPr>
          <a:xfrm>
            <a:off x="477097" y="6355049"/>
            <a:ext cx="8458200" cy="502951"/>
          </a:xfrm>
          <a:prstGeom prst="rect">
            <a:avLst/>
          </a:prstGeom>
        </p:spPr>
        <p:txBody>
          <a:bodyPr vert="horz" lIns="91440" tIns="45720" rIns="91440" bIns="45720" rtlCol="0" anchor="ctr">
            <a:noAutofit/>
          </a:bodyPr>
          <a:lstStyle>
            <a:lvl1pPr marL="365125" marR="0" indent="-282575" algn="l" defTabSz="914400" rtl="0" eaLnBrk="0" fontAlgn="base" latinLnBrk="0" hangingPunct="0">
              <a:lnSpc>
                <a:spcPct val="100000"/>
              </a:lnSpc>
              <a:spcBef>
                <a:spcPts val="600"/>
              </a:spcBef>
              <a:spcAft>
                <a:spcPct val="0"/>
              </a:spcAft>
              <a:buClr>
                <a:srgbClr val="D16349"/>
              </a:buClr>
              <a:buSzPct val="80000"/>
              <a:buFont typeface="Wingdings 2" pitchFamily="18" charset="2"/>
              <a:buChar char=""/>
              <a:tabLst/>
              <a:defRPr lang="en-US" sz="2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39763" marR="0" indent="-236538" algn="l" defTabSz="914400" rtl="0" eaLnBrk="0" fontAlgn="base" latinLnBrk="0" hangingPunct="0">
              <a:lnSpc>
                <a:spcPct val="100000"/>
              </a:lnSpc>
              <a:spcBef>
                <a:spcPts val="550"/>
              </a:spcBef>
              <a:spcAft>
                <a:spcPct val="0"/>
              </a:spcAft>
              <a:buClr>
                <a:srgbClr val="D16349"/>
              </a:buClr>
              <a:buSzTx/>
              <a:buFont typeface="Verdana" pitchFamily="34" charset="0"/>
              <a:buChar char="◦"/>
              <a:tabLst/>
              <a:defRPr lang="en-US" sz="24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885825" marR="0" indent="-228600" algn="l" defTabSz="914400" rtl="0" eaLnBrk="0" fontAlgn="base" latinLnBrk="0" hangingPunct="0">
              <a:lnSpc>
                <a:spcPct val="100000"/>
              </a:lnSpc>
              <a:spcBef>
                <a:spcPct val="20000"/>
              </a:spcBef>
              <a:spcAft>
                <a:spcPct val="0"/>
              </a:spcAft>
              <a:buClr>
                <a:srgbClr val="CCB400"/>
              </a:buClr>
              <a:buSzTx/>
              <a:buFont typeface="Wingdings 2" pitchFamily="18" charset="2"/>
              <a:buChar char=""/>
              <a:tabLst/>
              <a:defRPr lang="en-US" sz="22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rgbClr val="77315D"/>
              </a:buClr>
              <a:buFont typeface="Arial" panose="020B0604020202020204" pitchFamily="34" charset="0"/>
              <a:buChar char="–"/>
              <a:defRPr lang="en-US" sz="20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Clr>
                <a:srgbClr val="77315D"/>
              </a:buClr>
              <a:buFont typeface="Arial" panose="020B0604020202020204" pitchFamily="34" charset="0"/>
              <a:buChar char="»"/>
              <a:defRPr lang="en-US"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000" i="1" dirty="0">
                <a:latin typeface="STIX Two Text" panose="02020603050405020304" pitchFamily="18" charset="0"/>
              </a:rPr>
              <a:t>Copyright ©2022 McGraw-Hill Education. All rights reserved. No reproduction or distribution without the prior written consent of McGraw-Hill Education.</a:t>
            </a:r>
          </a:p>
        </p:txBody>
      </p:sp>
    </p:spTree>
  </p:cSld>
  <p:clrMapOvr>
    <a:masterClrMapping/>
  </p:clrMapOvr>
  <p:transition>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4"/>
          <p:cNvSpPr>
            <a:spLocks noGrp="1" noChangeArrowheads="1"/>
          </p:cNvSpPr>
          <p:nvPr>
            <p:ph type="title"/>
          </p:nvPr>
        </p:nvSpPr>
        <p:spPr>
          <a:xfrm>
            <a:off x="457200" y="685800"/>
            <a:ext cx="8229600" cy="990600"/>
          </a:xfrm>
        </p:spPr>
        <p:txBody>
          <a:bodyPr/>
          <a:lstStyle/>
          <a:p>
            <a:pPr eaLnBrk="1" hangingPunct="1"/>
            <a:r>
              <a:rPr lang="en-US" altLang="en-US" b="1" dirty="0">
                <a:ea typeface="ＭＳ Ｐゴシック" pitchFamily="-107" charset="-128"/>
              </a:rPr>
              <a:t>Financing Activities</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Rounded Rectangle 7"/>
          <p:cNvSpPr/>
          <p:nvPr/>
        </p:nvSpPr>
        <p:spPr>
          <a:xfrm>
            <a:off x="138113" y="6356350"/>
            <a:ext cx="5576887" cy="42276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sz="1100" dirty="0"/>
              <a:t>Distinguish between operating, investing, and financing activities, and describe how noncash investing and financing activities are disclosed.</a:t>
            </a:r>
          </a:p>
        </p:txBody>
      </p:sp>
      <p:sp>
        <p:nvSpPr>
          <p:cNvPr id="9" name="TextBox 8"/>
          <p:cNvSpPr txBox="1"/>
          <p:nvPr/>
        </p:nvSpPr>
        <p:spPr>
          <a:xfrm>
            <a:off x="7239000" y="1676400"/>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12.3</a:t>
            </a:r>
          </a:p>
        </p:txBody>
      </p:sp>
      <p:sp>
        <p:nvSpPr>
          <p:cNvPr id="12" name="Rectangle 11">
            <a:extLst>
              <a:ext uri="{FF2B5EF4-FFF2-40B4-BE49-F238E27FC236}">
                <a16:creationId xmlns:a16="http://schemas.microsoft.com/office/drawing/2014/main" xmlns="" id="{E24F546C-931D-CA4F-815F-AA9737CCEDF2}"/>
              </a:ext>
            </a:extLst>
          </p:cNvPr>
          <p:cNvSpPr>
            <a:spLocks noGrp="1" noChangeArrowheads="1"/>
          </p:cNvSpPr>
          <p:nvPr/>
        </p:nvSpPr>
        <p:spPr bwMode="auto">
          <a:xfrm>
            <a:off x="63246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a16="http://schemas.microsoft.com/office/drawing/2014/main" xmlns="" id="{B4038990-1C82-C24D-A4F3-30B9B359FA0D}"/>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12-</a:t>
            </a:r>
            <a:fld id="{389021C6-BF4E-47D5-A0FD-A156D54A87E1}" type="slidenum">
              <a:rPr lang="en-US" smtClean="0">
                <a:solidFill>
                  <a:schemeClr val="tx1">
                    <a:lumMod val="50000"/>
                    <a:lumOff val="50000"/>
                  </a:schemeClr>
                </a:solidFill>
              </a:rPr>
              <a:pPr>
                <a:defRPr/>
              </a:pPr>
              <a:t>10</a:t>
            </a:fld>
            <a:endParaRPr lang="en-US" dirty="0">
              <a:solidFill>
                <a:schemeClr val="tx1">
                  <a:lumMod val="50000"/>
                  <a:lumOff val="50000"/>
                </a:schemeClr>
              </a:solidFill>
            </a:endParaRPr>
          </a:p>
        </p:txBody>
      </p:sp>
      <p:pic>
        <p:nvPicPr>
          <p:cNvPr id="2" name="Picture 1">
            <a:extLst>
              <a:ext uri="{FF2B5EF4-FFF2-40B4-BE49-F238E27FC236}">
                <a16:creationId xmlns:a16="http://schemas.microsoft.com/office/drawing/2014/main" xmlns="" id="{5C6F7005-ED9D-4858-B47C-5FD7B04C1303}"/>
              </a:ext>
            </a:extLst>
          </p:cNvPr>
          <p:cNvPicPr>
            <a:picLocks noChangeAspect="1"/>
          </p:cNvPicPr>
          <p:nvPr/>
        </p:nvPicPr>
        <p:blipFill>
          <a:blip r:embed="rId3"/>
          <a:stretch>
            <a:fillRect/>
          </a:stretch>
        </p:blipFill>
        <p:spPr>
          <a:xfrm>
            <a:off x="855348" y="2667000"/>
            <a:ext cx="7634482" cy="2371619"/>
          </a:xfrm>
          <a:prstGeom prst="rect">
            <a:avLst/>
          </a:prstGeom>
        </p:spPr>
      </p:pic>
    </p:spTree>
  </p:cSld>
  <p:clrMapOvr>
    <a:masterClrMapping/>
  </p:clrMapOvr>
  <p:transition spd="med">
    <p:check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a:spLocks noGrp="1" noChangeArrowheads="1"/>
          </p:cNvSpPr>
          <p:nvPr>
            <p:ph type="title"/>
          </p:nvPr>
        </p:nvSpPr>
        <p:spPr>
          <a:xfrm>
            <a:off x="304800" y="609600"/>
            <a:ext cx="8534400" cy="1066800"/>
          </a:xfrm>
        </p:spPr>
        <p:txBody>
          <a:bodyPr/>
          <a:lstStyle/>
          <a:p>
            <a:pPr eaLnBrk="1" hangingPunct="1"/>
            <a:r>
              <a:rPr lang="en-US" altLang="en-US" b="1" dirty="0">
                <a:ea typeface="ＭＳ Ｐゴシック" pitchFamily="-107" charset="-128"/>
              </a:rPr>
              <a:t>Link between Classification of Cash Flows and the Balance Sheet</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9" name="Rounded Rectangle 8"/>
          <p:cNvSpPr/>
          <p:nvPr/>
        </p:nvSpPr>
        <p:spPr>
          <a:xfrm>
            <a:off x="138113" y="6356350"/>
            <a:ext cx="5576887" cy="42276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sz="1100" dirty="0"/>
              <a:t>Distinguish between operating, investing, and financing activities, and describe how noncash investing and financing activities are disclosed.</a:t>
            </a:r>
          </a:p>
        </p:txBody>
      </p:sp>
      <p:sp>
        <p:nvSpPr>
          <p:cNvPr id="11" name="Rectangle 10">
            <a:extLst>
              <a:ext uri="{FF2B5EF4-FFF2-40B4-BE49-F238E27FC236}">
                <a16:creationId xmlns:a16="http://schemas.microsoft.com/office/drawing/2014/main" xmlns="" id="{CD83771B-C9BF-E047-8E0B-85935E9227C5}"/>
              </a:ext>
            </a:extLst>
          </p:cNvPr>
          <p:cNvSpPr>
            <a:spLocks noGrp="1" noChangeArrowheads="1"/>
          </p:cNvSpPr>
          <p:nvPr/>
        </p:nvSpPr>
        <p:spPr bwMode="auto">
          <a:xfrm>
            <a:off x="6248400" y="6396727"/>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xmlns="" id="{B675301B-E8A1-F34C-A9B5-5CA5DF3B9FB3}"/>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12-</a:t>
            </a:r>
            <a:fld id="{389021C6-BF4E-47D5-A0FD-A156D54A87E1}" type="slidenum">
              <a:rPr lang="en-US" smtClean="0">
                <a:solidFill>
                  <a:schemeClr val="tx1">
                    <a:lumMod val="50000"/>
                    <a:lumOff val="50000"/>
                  </a:schemeClr>
                </a:solidFill>
              </a:rPr>
              <a:pPr>
                <a:defRPr/>
              </a:pPr>
              <a:t>11</a:t>
            </a:fld>
            <a:endParaRPr lang="en-US" dirty="0">
              <a:solidFill>
                <a:schemeClr val="tx1">
                  <a:lumMod val="50000"/>
                  <a:lumOff val="50000"/>
                </a:schemeClr>
              </a:solidFill>
            </a:endParaRPr>
          </a:p>
        </p:txBody>
      </p:sp>
      <p:pic>
        <p:nvPicPr>
          <p:cNvPr id="2" name="Picture 1">
            <a:extLst>
              <a:ext uri="{FF2B5EF4-FFF2-40B4-BE49-F238E27FC236}">
                <a16:creationId xmlns:a16="http://schemas.microsoft.com/office/drawing/2014/main" xmlns="" id="{137EB5CE-8F44-4BAE-94FE-993BB5870FD8}"/>
              </a:ext>
            </a:extLst>
          </p:cNvPr>
          <p:cNvPicPr>
            <a:picLocks noChangeAspect="1"/>
          </p:cNvPicPr>
          <p:nvPr/>
        </p:nvPicPr>
        <p:blipFill>
          <a:blip r:embed="rId3"/>
          <a:stretch>
            <a:fillRect/>
          </a:stretch>
        </p:blipFill>
        <p:spPr>
          <a:xfrm>
            <a:off x="775990" y="4191000"/>
            <a:ext cx="7072610" cy="1967216"/>
          </a:xfrm>
          <a:prstGeom prst="rect">
            <a:avLst/>
          </a:prstGeom>
        </p:spPr>
      </p:pic>
      <p:sp>
        <p:nvSpPr>
          <p:cNvPr id="3" name="TextBox 2">
            <a:extLst>
              <a:ext uri="{FF2B5EF4-FFF2-40B4-BE49-F238E27FC236}">
                <a16:creationId xmlns:a16="http://schemas.microsoft.com/office/drawing/2014/main" xmlns="" id="{2A7E2C96-089C-4A51-A0D6-FF3F465C48C1}"/>
              </a:ext>
            </a:extLst>
          </p:cNvPr>
          <p:cNvSpPr txBox="1"/>
          <p:nvPr/>
        </p:nvSpPr>
        <p:spPr>
          <a:xfrm>
            <a:off x="228600" y="1905000"/>
            <a:ext cx="8686800" cy="2246769"/>
          </a:xfrm>
          <a:prstGeom prst="rect">
            <a:avLst/>
          </a:prstGeom>
          <a:noFill/>
        </p:spPr>
        <p:txBody>
          <a:bodyPr wrap="square" rtlCol="0">
            <a:spAutoFit/>
          </a:bodyPr>
          <a:lstStyle/>
          <a:p>
            <a:pPr marL="342900" indent="-342900">
              <a:buFont typeface="Arial" panose="020B0604020202020204" pitchFamily="34" charset="0"/>
              <a:buChar char="•"/>
            </a:pPr>
            <a:r>
              <a:rPr lang="en-US" sz="2000" dirty="0"/>
              <a:t>Operating, investing, and financing activities are loosely linked to the balance sheet.</a:t>
            </a:r>
          </a:p>
          <a:p>
            <a:pPr marL="342900" indent="-342900">
              <a:buFont typeface="Arial" panose="020B0604020202020204" pitchFamily="34" charset="0"/>
              <a:buChar char="•"/>
            </a:pPr>
            <a:r>
              <a:rPr lang="en-US" sz="2000" dirty="0"/>
              <a:t>Operating activities are affected by changes in current assets and current liabilities.</a:t>
            </a:r>
          </a:p>
          <a:p>
            <a:pPr marL="342900" indent="-342900">
              <a:buFont typeface="Arial" panose="020B0604020202020204" pitchFamily="34" charset="0"/>
              <a:buChar char="•"/>
            </a:pPr>
            <a:r>
              <a:rPr lang="en-US" sz="2000" dirty="0"/>
              <a:t>Investing activities are affected by changes in long-term assets.</a:t>
            </a:r>
          </a:p>
          <a:p>
            <a:pPr marL="342900" indent="-342900">
              <a:buFont typeface="Arial" panose="020B0604020202020204" pitchFamily="34" charset="0"/>
              <a:buChar char="•"/>
            </a:pPr>
            <a:r>
              <a:rPr lang="en-US" sz="2000" dirty="0"/>
              <a:t>Financing activities are affected by changes in long-term liabilities and equity.</a:t>
            </a:r>
          </a:p>
        </p:txBody>
      </p:sp>
      <p:sp>
        <p:nvSpPr>
          <p:cNvPr id="13" name="TextBox 12">
            <a:extLst>
              <a:ext uri="{FF2B5EF4-FFF2-40B4-BE49-F238E27FC236}">
                <a16:creationId xmlns:a16="http://schemas.microsoft.com/office/drawing/2014/main" xmlns="" id="{3E03F051-B103-4526-97D9-0490D5C9B4D1}"/>
              </a:ext>
            </a:extLst>
          </p:cNvPr>
          <p:cNvSpPr txBox="1"/>
          <p:nvPr/>
        </p:nvSpPr>
        <p:spPr>
          <a:xfrm>
            <a:off x="7772400" y="3886200"/>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12.4</a:t>
            </a:r>
          </a:p>
        </p:txBody>
      </p:sp>
    </p:spTree>
  </p:cSld>
  <p:clrMapOvr>
    <a:masterClrMapping/>
  </p:clrMapOvr>
  <p:transition spd="med">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a:spLocks noGrp="1" noChangeArrowheads="1"/>
          </p:cNvSpPr>
          <p:nvPr>
            <p:ph type="title"/>
          </p:nvPr>
        </p:nvSpPr>
        <p:spPr>
          <a:xfrm>
            <a:off x="304800" y="609600"/>
            <a:ext cx="8534400" cy="1066800"/>
          </a:xfrm>
        </p:spPr>
        <p:txBody>
          <a:bodyPr/>
          <a:lstStyle/>
          <a:p>
            <a:pPr eaLnBrk="1" hangingPunct="1"/>
            <a:r>
              <a:rPr lang="en-US" altLang="en-US" b="1" dirty="0">
                <a:ea typeface="ＭＳ Ｐゴシック" pitchFamily="-107" charset="-128"/>
              </a:rPr>
              <a:t>Noncash Investing and Financing</a:t>
            </a:r>
          </a:p>
        </p:txBody>
      </p:sp>
      <p:sp>
        <p:nvSpPr>
          <p:cNvPr id="64516" name="TextBox 6"/>
          <p:cNvSpPr txBox="1">
            <a:spLocks noChangeArrowheads="1"/>
          </p:cNvSpPr>
          <p:nvPr/>
        </p:nvSpPr>
        <p:spPr bwMode="auto">
          <a:xfrm>
            <a:off x="304800" y="1676400"/>
            <a:ext cx="8610600" cy="523875"/>
          </a:xfrm>
          <a:prstGeom prst="rect">
            <a:avLst/>
          </a:prstGeom>
          <a:noFill/>
          <a:ln w="9525">
            <a:noFill/>
            <a:miter lim="800000"/>
            <a:headEnd/>
            <a:tailEnd/>
          </a:ln>
        </p:spPr>
        <p:txBody>
          <a:bodyPr>
            <a:spAutoFit/>
          </a:bodyPr>
          <a:lstStyle/>
          <a:p>
            <a:pPr algn="ctr"/>
            <a:r>
              <a:rPr lang="en-US" altLang="en-US" sz="2800" dirty="0">
                <a:latin typeface="Calibri" pitchFamily="34" charset="0"/>
              </a:rPr>
              <a:t>Examples of Noncash Investing and Financing Activities:</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9" name="Rounded Rectangle 8"/>
          <p:cNvSpPr/>
          <p:nvPr/>
        </p:nvSpPr>
        <p:spPr>
          <a:xfrm>
            <a:off x="138113" y="6356350"/>
            <a:ext cx="5576887" cy="42276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sz="1100" dirty="0"/>
              <a:t>Distinguish between operating, investing, and financing activities, and describe how noncash investing and financing activities are disclosed.</a:t>
            </a:r>
          </a:p>
        </p:txBody>
      </p:sp>
      <p:sp>
        <p:nvSpPr>
          <p:cNvPr id="11" name="Rectangle 10">
            <a:extLst>
              <a:ext uri="{FF2B5EF4-FFF2-40B4-BE49-F238E27FC236}">
                <a16:creationId xmlns:a16="http://schemas.microsoft.com/office/drawing/2014/main" xmlns="" id="{CD83771B-C9BF-E047-8E0B-85935E9227C5}"/>
              </a:ext>
            </a:extLst>
          </p:cNvPr>
          <p:cNvSpPr>
            <a:spLocks noGrp="1" noChangeArrowheads="1"/>
          </p:cNvSpPr>
          <p:nvPr/>
        </p:nvSpPr>
        <p:spPr bwMode="auto">
          <a:xfrm>
            <a:off x="62484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xmlns="" id="{B675301B-E8A1-F34C-A9B5-5CA5DF3B9FB3}"/>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12-</a:t>
            </a:r>
            <a:fld id="{389021C6-BF4E-47D5-A0FD-A156D54A87E1}" type="slidenum">
              <a:rPr lang="en-US" smtClean="0">
                <a:solidFill>
                  <a:schemeClr val="tx1">
                    <a:lumMod val="50000"/>
                    <a:lumOff val="50000"/>
                  </a:schemeClr>
                </a:solidFill>
              </a:rPr>
              <a:pPr>
                <a:defRPr/>
              </a:pPr>
              <a:t>12</a:t>
            </a:fld>
            <a:endParaRPr lang="en-US" dirty="0">
              <a:solidFill>
                <a:schemeClr val="tx1">
                  <a:lumMod val="50000"/>
                  <a:lumOff val="50000"/>
                </a:schemeClr>
              </a:solidFill>
            </a:endParaRPr>
          </a:p>
        </p:txBody>
      </p:sp>
      <p:sp>
        <p:nvSpPr>
          <p:cNvPr id="10" name="TextBox 9">
            <a:extLst>
              <a:ext uri="{FF2B5EF4-FFF2-40B4-BE49-F238E27FC236}">
                <a16:creationId xmlns:a16="http://schemas.microsoft.com/office/drawing/2014/main" xmlns="" id="{5E149F6B-1E08-4692-89BD-C4C87FEE010C}"/>
              </a:ext>
            </a:extLst>
          </p:cNvPr>
          <p:cNvSpPr txBox="1"/>
          <p:nvPr/>
        </p:nvSpPr>
        <p:spPr>
          <a:xfrm>
            <a:off x="7924800" y="2438689"/>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12.5</a:t>
            </a:r>
          </a:p>
        </p:txBody>
      </p:sp>
      <p:pic>
        <p:nvPicPr>
          <p:cNvPr id="2" name="Picture 1">
            <a:extLst>
              <a:ext uri="{FF2B5EF4-FFF2-40B4-BE49-F238E27FC236}">
                <a16:creationId xmlns:a16="http://schemas.microsoft.com/office/drawing/2014/main" xmlns="" id="{06593F68-B928-43F1-8614-33DD13938927}"/>
              </a:ext>
            </a:extLst>
          </p:cNvPr>
          <p:cNvPicPr>
            <a:picLocks noChangeAspect="1"/>
          </p:cNvPicPr>
          <p:nvPr/>
        </p:nvPicPr>
        <p:blipFill>
          <a:blip r:embed="rId3"/>
          <a:stretch>
            <a:fillRect/>
          </a:stretch>
        </p:blipFill>
        <p:spPr>
          <a:xfrm>
            <a:off x="187193" y="3291576"/>
            <a:ext cx="8804407" cy="975623"/>
          </a:xfrm>
          <a:prstGeom prst="rect">
            <a:avLst/>
          </a:prstGeom>
        </p:spPr>
      </p:pic>
    </p:spTree>
    <p:extLst>
      <p:ext uri="{BB962C8B-B14F-4D97-AF65-F5344CB8AC3E}">
        <p14:creationId xmlns:p14="http://schemas.microsoft.com/office/powerpoint/2010/main" val="1318469708"/>
      </p:ext>
    </p:extLst>
  </p:cSld>
  <p:clrMapOvr>
    <a:masterClrMapping/>
  </p:clrMapOvr>
  <p:transition spd="med">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lstStyle/>
          <a:p>
            <a:r>
              <a:rPr lang="en-US" altLang="en-US" dirty="0"/>
              <a:t/>
            </a:r>
            <a:br>
              <a:rPr lang="en-US" altLang="en-US" dirty="0"/>
            </a:br>
            <a:r>
              <a:rPr lang="en-US" altLang="en-US" dirty="0"/>
              <a:t/>
            </a:r>
            <a:br>
              <a:rPr lang="en-US" altLang="en-US" dirty="0"/>
            </a:br>
            <a:r>
              <a:rPr lang="en-US" dirty="0"/>
              <a:t>Prepare a statement of cash flows.</a:t>
            </a:r>
            <a:br>
              <a:rPr lang="en-US" dirty="0"/>
            </a:br>
            <a:r>
              <a:rPr lang="en-US" altLang="en-US" dirty="0"/>
              <a:t/>
            </a: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2048034"/>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648200"/>
            <a:ext cx="7315200" cy="87313"/>
          </a:xfrm>
          <a:prstGeom prst="rect">
            <a:avLst/>
          </a:prstGeom>
          <a:noFill/>
          <a:ln w="9525">
            <a:noFill/>
            <a:miter lim="800000"/>
            <a:headEnd/>
            <a:tailEnd/>
          </a:ln>
        </p:spPr>
      </p:pic>
      <p:sp>
        <p:nvSpPr>
          <p:cNvPr id="8" name="TextBox 7"/>
          <p:cNvSpPr txBox="1"/>
          <p:nvPr/>
        </p:nvSpPr>
        <p:spPr>
          <a:xfrm>
            <a:off x="1905000" y="1038577"/>
            <a:ext cx="5257800" cy="769441"/>
          </a:xfrm>
          <a:prstGeom prst="rect">
            <a:avLst/>
          </a:prstGeom>
          <a:noFill/>
        </p:spPr>
        <p:txBody>
          <a:bodyPr wrap="square" rtlCol="0">
            <a:spAutoFit/>
          </a:bodyPr>
          <a:lstStyle/>
          <a:p>
            <a:r>
              <a:rPr lang="en-US" altLang="en-US" sz="4400" b="1" dirty="0">
                <a:latin typeface="+mj-lt"/>
              </a:rPr>
              <a:t>Learning Objective P1</a:t>
            </a:r>
            <a:endParaRPr lang="en-US" sz="4400" dirty="0">
              <a:latin typeface="+mj-lt"/>
            </a:endParaRPr>
          </a:p>
        </p:txBody>
      </p:sp>
      <p:sp>
        <p:nvSpPr>
          <p:cNvPr id="10" name="Rectangle 9">
            <a:extLst>
              <a:ext uri="{FF2B5EF4-FFF2-40B4-BE49-F238E27FC236}">
                <a16:creationId xmlns:a16="http://schemas.microsoft.com/office/drawing/2014/main" xmlns="" id="{9CF612E8-1C94-9040-8949-185263432B32}"/>
              </a:ext>
            </a:extLst>
          </p:cNvPr>
          <p:cNvSpPr>
            <a:spLocks noGrp="1" noChangeArrowheads="1"/>
          </p:cNvSpPr>
          <p:nvPr/>
        </p:nvSpPr>
        <p:spPr bwMode="auto">
          <a:xfrm>
            <a:off x="610008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2BDC38F9-9076-2043-9086-2AECC4F2A261}"/>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12-</a:t>
            </a:r>
            <a:fld id="{389021C6-BF4E-47D5-A0FD-A156D54A87E1}" type="slidenum">
              <a:rPr lang="en-US" smtClean="0">
                <a:solidFill>
                  <a:schemeClr val="tx1">
                    <a:lumMod val="50000"/>
                    <a:lumOff val="50000"/>
                  </a:schemeClr>
                </a:solidFill>
              </a:rPr>
              <a:pPr>
                <a:defRPr/>
              </a:pPr>
              <a:t>13</a:t>
            </a:fld>
            <a:endParaRPr lang="en-US" dirty="0">
              <a:solidFill>
                <a:schemeClr val="tx1">
                  <a:lumMod val="50000"/>
                  <a:lumOff val="50000"/>
                </a:schemeClr>
              </a:solidFill>
            </a:endParaRP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Grp="1" noChangeArrowheads="1"/>
          </p:cNvSpPr>
          <p:nvPr>
            <p:ph type="title"/>
          </p:nvPr>
        </p:nvSpPr>
        <p:spPr>
          <a:xfrm>
            <a:off x="457200" y="533400"/>
            <a:ext cx="8229600" cy="1143000"/>
          </a:xfrm>
        </p:spPr>
        <p:txBody>
          <a:bodyPr rtlCol="0">
            <a:normAutofit fontScale="90000"/>
          </a:bodyPr>
          <a:lstStyle/>
          <a:p>
            <a:pPr eaLnBrk="1" fontAlgn="auto" hangingPunct="1">
              <a:spcAft>
                <a:spcPts val="0"/>
              </a:spcAft>
              <a:defRPr/>
            </a:pPr>
            <a:r>
              <a:rPr lang="en-US" altLang="en-US" b="1" dirty="0">
                <a:ea typeface="ＭＳ Ｐゴシック" pitchFamily="-107" charset="-128"/>
              </a:rPr>
              <a:t>Format of the Statement</a:t>
            </a:r>
            <a:br>
              <a:rPr lang="en-US" altLang="en-US" b="1" dirty="0">
                <a:ea typeface="ＭＳ Ｐゴシック" pitchFamily="-107" charset="-128"/>
              </a:rPr>
            </a:br>
            <a:r>
              <a:rPr lang="en-US" altLang="en-US" b="1" dirty="0">
                <a:ea typeface="ＭＳ Ｐゴシック" pitchFamily="-107" charset="-128"/>
              </a:rPr>
              <a:t>of Cash Flows</a:t>
            </a:r>
          </a:p>
        </p:txBody>
      </p:sp>
      <p:sp>
        <p:nvSpPr>
          <p:cNvPr id="4" name="Rectangle 3"/>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Rounded Rectangle 7"/>
          <p:cNvSpPr/>
          <p:nvPr/>
        </p:nvSpPr>
        <p:spPr>
          <a:xfrm>
            <a:off x="138113" y="6553200"/>
            <a:ext cx="37480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a:t>
            </a:r>
            <a:r>
              <a:rPr lang="en-US" sz="1100" dirty="0"/>
              <a:t>Prepare a statement of cash flows.</a:t>
            </a:r>
          </a:p>
        </p:txBody>
      </p:sp>
      <p:sp>
        <p:nvSpPr>
          <p:cNvPr id="9" name="TextBox 8"/>
          <p:cNvSpPr txBox="1"/>
          <p:nvPr/>
        </p:nvSpPr>
        <p:spPr>
          <a:xfrm>
            <a:off x="7467600" y="828458"/>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12.6</a:t>
            </a:r>
          </a:p>
        </p:txBody>
      </p:sp>
      <p:sp>
        <p:nvSpPr>
          <p:cNvPr id="11" name="Rectangle 10">
            <a:extLst>
              <a:ext uri="{FF2B5EF4-FFF2-40B4-BE49-F238E27FC236}">
                <a16:creationId xmlns:a16="http://schemas.microsoft.com/office/drawing/2014/main" xmlns="" id="{04014A60-7040-0A44-95B5-2E1EC272CFA3}"/>
              </a:ext>
            </a:extLst>
          </p:cNvPr>
          <p:cNvSpPr>
            <a:spLocks noGrp="1" noChangeArrowheads="1"/>
          </p:cNvSpPr>
          <p:nvPr/>
        </p:nvSpPr>
        <p:spPr bwMode="auto">
          <a:xfrm>
            <a:off x="6172200" y="6384359"/>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xmlns="" id="{8351AC8D-FBC9-C54F-9269-0A9525AF3BC3}"/>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12-</a:t>
            </a:r>
            <a:fld id="{389021C6-BF4E-47D5-A0FD-A156D54A87E1}" type="slidenum">
              <a:rPr lang="en-US" smtClean="0">
                <a:solidFill>
                  <a:schemeClr val="tx1">
                    <a:lumMod val="50000"/>
                    <a:lumOff val="50000"/>
                  </a:schemeClr>
                </a:solidFill>
              </a:rPr>
              <a:pPr>
                <a:defRPr/>
              </a:pPr>
              <a:t>14</a:t>
            </a:fld>
            <a:endParaRPr lang="en-US" dirty="0">
              <a:solidFill>
                <a:schemeClr val="tx1">
                  <a:lumMod val="50000"/>
                  <a:lumOff val="50000"/>
                </a:schemeClr>
              </a:solidFill>
            </a:endParaRPr>
          </a:p>
        </p:txBody>
      </p:sp>
      <p:pic>
        <p:nvPicPr>
          <p:cNvPr id="3" name="Picture 2">
            <a:extLst>
              <a:ext uri="{FF2B5EF4-FFF2-40B4-BE49-F238E27FC236}">
                <a16:creationId xmlns:a16="http://schemas.microsoft.com/office/drawing/2014/main" xmlns="" id="{7293D5B7-58BE-4249-8443-6263B4A02436}"/>
              </a:ext>
            </a:extLst>
          </p:cNvPr>
          <p:cNvPicPr>
            <a:picLocks noChangeAspect="1"/>
          </p:cNvPicPr>
          <p:nvPr/>
        </p:nvPicPr>
        <p:blipFill>
          <a:blip r:embed="rId3"/>
          <a:stretch>
            <a:fillRect/>
          </a:stretch>
        </p:blipFill>
        <p:spPr>
          <a:xfrm>
            <a:off x="1733620" y="1873601"/>
            <a:ext cx="5632014" cy="3566943"/>
          </a:xfrm>
          <a:prstGeom prst="rect">
            <a:avLst/>
          </a:prstGeom>
        </p:spPr>
      </p:pic>
    </p:spTree>
  </p:cSld>
  <p:clrMapOvr>
    <a:masterClrMapping/>
  </p:clrMapOvr>
  <p:transition spd="med">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Grp="1" noChangeArrowheads="1"/>
          </p:cNvSpPr>
          <p:nvPr>
            <p:ph type="title"/>
          </p:nvPr>
        </p:nvSpPr>
        <p:spPr>
          <a:xfrm>
            <a:off x="457200" y="685800"/>
            <a:ext cx="8229600" cy="1143000"/>
          </a:xfrm>
        </p:spPr>
        <p:txBody>
          <a:bodyPr rtlCol="0">
            <a:normAutofit fontScale="90000"/>
          </a:bodyPr>
          <a:lstStyle/>
          <a:p>
            <a:pPr eaLnBrk="1" fontAlgn="auto" hangingPunct="1">
              <a:spcAft>
                <a:spcPts val="0"/>
              </a:spcAft>
              <a:defRPr/>
            </a:pPr>
            <a:r>
              <a:rPr lang="en-US" altLang="en-US" b="1" dirty="0">
                <a:ea typeface="ＭＳ Ｐゴシック" pitchFamily="-107" charset="-128"/>
              </a:rPr>
              <a:t>Preparing the Statement</a:t>
            </a:r>
            <a:br>
              <a:rPr lang="en-US" altLang="en-US" b="1" dirty="0">
                <a:ea typeface="ＭＳ Ｐゴシック" pitchFamily="-107" charset="-128"/>
              </a:rPr>
            </a:br>
            <a:r>
              <a:rPr lang="en-US" altLang="en-US" b="1" dirty="0">
                <a:ea typeface="ＭＳ Ｐゴシック" pitchFamily="-107" charset="-128"/>
              </a:rPr>
              <a:t>of Cash Flows</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Rounded Rectangle 7"/>
          <p:cNvSpPr/>
          <p:nvPr/>
        </p:nvSpPr>
        <p:spPr>
          <a:xfrm>
            <a:off x="138113" y="6553200"/>
            <a:ext cx="37480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a:t>
            </a:r>
            <a:r>
              <a:rPr lang="en-US" sz="1100" dirty="0"/>
              <a:t>Prepare a statement of cash flows.</a:t>
            </a:r>
          </a:p>
        </p:txBody>
      </p:sp>
      <p:sp>
        <p:nvSpPr>
          <p:cNvPr id="9" name="TextBox 8"/>
          <p:cNvSpPr txBox="1"/>
          <p:nvPr/>
        </p:nvSpPr>
        <p:spPr>
          <a:xfrm>
            <a:off x="7429260" y="1284262"/>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12.7</a:t>
            </a:r>
          </a:p>
        </p:txBody>
      </p:sp>
      <p:pic>
        <p:nvPicPr>
          <p:cNvPr id="2" name="Picture 1"/>
          <p:cNvPicPr>
            <a:picLocks noChangeAspect="1"/>
          </p:cNvPicPr>
          <p:nvPr/>
        </p:nvPicPr>
        <p:blipFill>
          <a:blip r:embed="rId3"/>
          <a:stretch>
            <a:fillRect/>
          </a:stretch>
        </p:blipFill>
        <p:spPr>
          <a:xfrm>
            <a:off x="307776" y="2293483"/>
            <a:ext cx="8531424" cy="3650117"/>
          </a:xfrm>
          <a:prstGeom prst="rect">
            <a:avLst/>
          </a:prstGeom>
        </p:spPr>
      </p:pic>
      <p:sp>
        <p:nvSpPr>
          <p:cNvPr id="11" name="Rectangle 10">
            <a:extLst>
              <a:ext uri="{FF2B5EF4-FFF2-40B4-BE49-F238E27FC236}">
                <a16:creationId xmlns:a16="http://schemas.microsoft.com/office/drawing/2014/main" xmlns="" id="{7A9655C5-055A-8143-B52C-1F9F02F28518}"/>
              </a:ext>
            </a:extLst>
          </p:cNvPr>
          <p:cNvSpPr>
            <a:spLocks noGrp="1" noChangeArrowheads="1"/>
          </p:cNvSpPr>
          <p:nvPr/>
        </p:nvSpPr>
        <p:spPr bwMode="auto">
          <a:xfrm>
            <a:off x="6172200" y="6384359"/>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xmlns="" id="{8F5FB6A2-22C5-B845-82DB-F9A78E09CF9A}"/>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12-</a:t>
            </a:r>
            <a:fld id="{389021C6-BF4E-47D5-A0FD-A156D54A87E1}" type="slidenum">
              <a:rPr lang="en-US" smtClean="0">
                <a:solidFill>
                  <a:schemeClr val="tx1">
                    <a:lumMod val="50000"/>
                    <a:lumOff val="50000"/>
                  </a:schemeClr>
                </a:solidFill>
              </a:rPr>
              <a:pPr>
                <a:defRPr/>
              </a:pPr>
              <a:t>15</a:t>
            </a:fld>
            <a:endParaRPr lang="en-US" dirty="0">
              <a:solidFill>
                <a:schemeClr val="tx1">
                  <a:lumMod val="50000"/>
                  <a:lumOff val="50000"/>
                </a:schemeClr>
              </a:solidFill>
            </a:endParaRPr>
          </a:p>
        </p:txBody>
      </p:sp>
    </p:spTree>
  </p:cSld>
  <p:clrMapOvr>
    <a:masterClrMapping/>
  </p:clrMapOvr>
  <p:transition spd="med">
    <p:zoom dir="in"/>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5"/>
          <p:cNvSpPr>
            <a:spLocks noGrp="1" noChangeArrowheads="1"/>
          </p:cNvSpPr>
          <p:nvPr>
            <p:ph type="title"/>
          </p:nvPr>
        </p:nvSpPr>
        <p:spPr>
          <a:xfrm>
            <a:off x="457200" y="685800"/>
            <a:ext cx="8229600" cy="914400"/>
          </a:xfrm>
        </p:spPr>
        <p:txBody>
          <a:bodyPr/>
          <a:lstStyle/>
          <a:p>
            <a:pPr eaLnBrk="1" hangingPunct="1"/>
            <a:r>
              <a:rPr lang="en-US" altLang="en-US" b="1" dirty="0">
                <a:ea typeface="ＭＳ Ｐゴシック" pitchFamily="-107" charset="-128"/>
              </a:rPr>
              <a:t>Analyzing the Cash Account</a:t>
            </a:r>
          </a:p>
        </p:txBody>
      </p:sp>
      <p:sp>
        <p:nvSpPr>
          <p:cNvPr id="8" name="Rectangle 7"/>
          <p:cNvSpPr/>
          <p:nvPr/>
        </p:nvSpPr>
        <p:spPr>
          <a:xfrm>
            <a:off x="447144" y="1600200"/>
            <a:ext cx="8289470" cy="1384300"/>
          </a:xfrm>
          <a:prstGeom prst="rect">
            <a:avLst/>
          </a:prstGeom>
          <a:solidFill>
            <a:schemeClr val="accent4">
              <a:lumMod val="20000"/>
              <a:lumOff val="80000"/>
            </a:schemeClr>
          </a:solidFill>
          <a:ln>
            <a:solidFill>
              <a:schemeClr val="accent2">
                <a:lumMod val="75000"/>
              </a:schemeClr>
            </a:solidFill>
          </a:ln>
        </p:spPr>
        <p:txBody>
          <a:bodyPr wrap="square">
            <a:spAutoFit/>
          </a:bodyPr>
          <a:lstStyle/>
          <a:p>
            <a:pPr algn="ctr">
              <a:defRPr/>
            </a:pPr>
            <a:r>
              <a:rPr lang="en-US" sz="2800" dirty="0">
                <a:solidFill>
                  <a:srgbClr val="953735"/>
                </a:solidFill>
                <a:latin typeface="Calibri" pitchFamily="-84" charset="0"/>
              </a:rPr>
              <a:t>The Cash account is a natural place to look for information about cash flows from operating, investing, and financing activities. </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0" name="Rounded Rectangle 9"/>
          <p:cNvSpPr/>
          <p:nvPr/>
        </p:nvSpPr>
        <p:spPr>
          <a:xfrm>
            <a:off x="138113" y="6553200"/>
            <a:ext cx="37480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a:t>
            </a:r>
            <a:r>
              <a:rPr lang="en-US" sz="1100" dirty="0"/>
              <a:t>Prepare a statement of cash flows.</a:t>
            </a:r>
          </a:p>
        </p:txBody>
      </p:sp>
      <p:sp>
        <p:nvSpPr>
          <p:cNvPr id="11" name="TextBox 10"/>
          <p:cNvSpPr txBox="1"/>
          <p:nvPr/>
        </p:nvSpPr>
        <p:spPr>
          <a:xfrm>
            <a:off x="7704701" y="3429000"/>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12.8</a:t>
            </a:r>
          </a:p>
        </p:txBody>
      </p:sp>
      <p:sp>
        <p:nvSpPr>
          <p:cNvPr id="13" name="Rectangle 12">
            <a:extLst>
              <a:ext uri="{FF2B5EF4-FFF2-40B4-BE49-F238E27FC236}">
                <a16:creationId xmlns:a16="http://schemas.microsoft.com/office/drawing/2014/main" xmlns="" id="{13551990-688F-8F42-A195-1BFFC366816B}"/>
              </a:ext>
            </a:extLst>
          </p:cNvPr>
          <p:cNvSpPr>
            <a:spLocks noGrp="1" noChangeArrowheads="1"/>
          </p:cNvSpPr>
          <p:nvPr/>
        </p:nvSpPr>
        <p:spPr bwMode="auto">
          <a:xfrm>
            <a:off x="62484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4" name="Slide Number Placeholder 7">
            <a:extLst>
              <a:ext uri="{FF2B5EF4-FFF2-40B4-BE49-F238E27FC236}">
                <a16:creationId xmlns:a16="http://schemas.microsoft.com/office/drawing/2014/main" xmlns="" id="{5E0D28CE-85BD-3945-B99A-D1F51AF479C4}"/>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12-</a:t>
            </a:r>
            <a:fld id="{389021C6-BF4E-47D5-A0FD-A156D54A87E1}" type="slidenum">
              <a:rPr lang="en-US" smtClean="0">
                <a:solidFill>
                  <a:schemeClr val="tx1">
                    <a:lumMod val="50000"/>
                    <a:lumOff val="50000"/>
                  </a:schemeClr>
                </a:solidFill>
              </a:rPr>
              <a:pPr>
                <a:defRPr/>
              </a:pPr>
              <a:t>16</a:t>
            </a:fld>
            <a:endParaRPr lang="en-US" dirty="0">
              <a:solidFill>
                <a:schemeClr val="tx1">
                  <a:lumMod val="50000"/>
                  <a:lumOff val="50000"/>
                </a:schemeClr>
              </a:solidFill>
            </a:endParaRPr>
          </a:p>
        </p:txBody>
      </p:sp>
      <p:pic>
        <p:nvPicPr>
          <p:cNvPr id="3" name="Picture 2">
            <a:extLst>
              <a:ext uri="{FF2B5EF4-FFF2-40B4-BE49-F238E27FC236}">
                <a16:creationId xmlns:a16="http://schemas.microsoft.com/office/drawing/2014/main" xmlns="" id="{96F438BC-4EEB-45BD-9371-7B3FB4E095F3}"/>
              </a:ext>
            </a:extLst>
          </p:cNvPr>
          <p:cNvPicPr>
            <a:picLocks noChangeAspect="1"/>
          </p:cNvPicPr>
          <p:nvPr/>
        </p:nvPicPr>
        <p:blipFill>
          <a:blip r:embed="rId3"/>
          <a:stretch>
            <a:fillRect/>
          </a:stretch>
        </p:blipFill>
        <p:spPr>
          <a:xfrm>
            <a:off x="1219200" y="3429000"/>
            <a:ext cx="6200600" cy="1987371"/>
          </a:xfrm>
          <a:prstGeom prst="rect">
            <a:avLst/>
          </a:prstGeom>
        </p:spPr>
      </p:pic>
    </p:spTree>
  </p:cSld>
  <p:clrMapOvr>
    <a:masterClrMapping/>
  </p:clrMapOvr>
  <p:transition spd="med">
    <p:zoom dir="in"/>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5"/>
          <p:cNvSpPr>
            <a:spLocks noGrp="1" noChangeArrowheads="1"/>
          </p:cNvSpPr>
          <p:nvPr>
            <p:ph type="title"/>
          </p:nvPr>
        </p:nvSpPr>
        <p:spPr>
          <a:xfrm>
            <a:off x="457200" y="533400"/>
            <a:ext cx="8229600" cy="1066800"/>
          </a:xfrm>
        </p:spPr>
        <p:txBody>
          <a:bodyPr/>
          <a:lstStyle/>
          <a:p>
            <a:pPr eaLnBrk="1" hangingPunct="1"/>
            <a:r>
              <a:rPr lang="en-US" altLang="en-US" b="1" dirty="0">
                <a:ea typeface="ＭＳ Ｐゴシック" pitchFamily="-107" charset="-128"/>
              </a:rPr>
              <a:t>Analyzing Noncash Accounts</a:t>
            </a:r>
          </a:p>
        </p:txBody>
      </p:sp>
      <p:sp>
        <p:nvSpPr>
          <p:cNvPr id="19" name="Rectangle 18"/>
          <p:cNvSpPr/>
          <p:nvPr/>
        </p:nvSpPr>
        <p:spPr>
          <a:xfrm>
            <a:off x="952500" y="1676400"/>
            <a:ext cx="7239000" cy="954088"/>
          </a:xfrm>
          <a:prstGeom prst="rect">
            <a:avLst/>
          </a:prstGeom>
          <a:solidFill>
            <a:schemeClr val="accent4">
              <a:lumMod val="20000"/>
              <a:lumOff val="80000"/>
            </a:schemeClr>
          </a:solidFill>
          <a:ln>
            <a:solidFill>
              <a:schemeClr val="accent2">
                <a:lumMod val="75000"/>
              </a:schemeClr>
            </a:solidFill>
          </a:ln>
        </p:spPr>
        <p:txBody>
          <a:bodyPr>
            <a:spAutoFit/>
          </a:bodyPr>
          <a:lstStyle/>
          <a:p>
            <a:pPr algn="ctr">
              <a:defRPr/>
            </a:pPr>
            <a:r>
              <a:rPr lang="en-US" sz="2800" dirty="0">
                <a:solidFill>
                  <a:srgbClr val="953735"/>
                </a:solidFill>
                <a:latin typeface="Calibri" pitchFamily="-84" charset="0"/>
              </a:rPr>
              <a:t>A second approach to preparing the statement of cash flows is analyzing noncash accounts. </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9" name="Rounded Rectangle 8"/>
          <p:cNvSpPr/>
          <p:nvPr/>
        </p:nvSpPr>
        <p:spPr>
          <a:xfrm>
            <a:off x="138113" y="6553200"/>
            <a:ext cx="37480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a:t>
            </a:r>
            <a:r>
              <a:rPr lang="en-US" sz="1100" dirty="0"/>
              <a:t>Prepare a statement of cash flows.</a:t>
            </a:r>
          </a:p>
        </p:txBody>
      </p:sp>
      <p:sp>
        <p:nvSpPr>
          <p:cNvPr id="10" name="TextBox 9"/>
          <p:cNvSpPr txBox="1"/>
          <p:nvPr/>
        </p:nvSpPr>
        <p:spPr>
          <a:xfrm>
            <a:off x="7124700" y="3171326"/>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12.9</a:t>
            </a:r>
          </a:p>
        </p:txBody>
      </p:sp>
      <p:pic>
        <p:nvPicPr>
          <p:cNvPr id="2" name="Picture 1">
            <a:extLst>
              <a:ext uri="{FF2B5EF4-FFF2-40B4-BE49-F238E27FC236}">
                <a16:creationId xmlns:a16="http://schemas.microsoft.com/office/drawing/2014/main" xmlns="" id="{6F848E28-9485-4A41-87CB-AD4B0CA3CD17}"/>
              </a:ext>
            </a:extLst>
          </p:cNvPr>
          <p:cNvPicPr>
            <a:picLocks noChangeAspect="1"/>
          </p:cNvPicPr>
          <p:nvPr/>
        </p:nvPicPr>
        <p:blipFill>
          <a:blip r:embed="rId3"/>
          <a:stretch>
            <a:fillRect/>
          </a:stretch>
        </p:blipFill>
        <p:spPr>
          <a:xfrm>
            <a:off x="952500" y="4000705"/>
            <a:ext cx="7239000" cy="715579"/>
          </a:xfrm>
          <a:prstGeom prst="rect">
            <a:avLst/>
          </a:prstGeom>
        </p:spPr>
      </p:pic>
      <p:sp>
        <p:nvSpPr>
          <p:cNvPr id="12" name="Rectangle 11">
            <a:extLst>
              <a:ext uri="{FF2B5EF4-FFF2-40B4-BE49-F238E27FC236}">
                <a16:creationId xmlns:a16="http://schemas.microsoft.com/office/drawing/2014/main" xmlns="" id="{31A6995E-88E9-3F4D-82EB-2632A176E4A3}"/>
              </a:ext>
            </a:extLst>
          </p:cNvPr>
          <p:cNvSpPr>
            <a:spLocks noGrp="1" noChangeArrowheads="1"/>
          </p:cNvSpPr>
          <p:nvPr/>
        </p:nvSpPr>
        <p:spPr bwMode="auto">
          <a:xfrm>
            <a:off x="6243745"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a16="http://schemas.microsoft.com/office/drawing/2014/main" xmlns="" id="{E12A515E-B9FF-9243-AADF-A4C612784848}"/>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12-</a:t>
            </a:r>
            <a:fld id="{389021C6-BF4E-47D5-A0FD-A156D54A87E1}" type="slidenum">
              <a:rPr lang="en-US" smtClean="0">
                <a:solidFill>
                  <a:schemeClr val="tx1">
                    <a:lumMod val="50000"/>
                    <a:lumOff val="50000"/>
                  </a:schemeClr>
                </a:solidFill>
              </a:rPr>
              <a:pPr>
                <a:defRPr/>
              </a:pPr>
              <a:t>17</a:t>
            </a:fld>
            <a:endParaRPr lang="en-US" dirty="0">
              <a:solidFill>
                <a:schemeClr val="tx1">
                  <a:lumMod val="50000"/>
                  <a:lumOff val="50000"/>
                </a:schemeClr>
              </a:solidFill>
            </a:endParaRPr>
          </a:p>
        </p:txBody>
      </p:sp>
    </p:spTree>
  </p:cSld>
  <p:clrMapOvr>
    <a:masterClrMapping/>
  </p:clrMapOvr>
  <p:transition spd="med">
    <p:zoom dir="in"/>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5"/>
          <p:cNvSpPr>
            <a:spLocks noGrp="1" noChangeArrowheads="1"/>
          </p:cNvSpPr>
          <p:nvPr>
            <p:ph type="title"/>
          </p:nvPr>
        </p:nvSpPr>
        <p:spPr>
          <a:xfrm>
            <a:off x="457200" y="609600"/>
            <a:ext cx="8229600" cy="1219200"/>
          </a:xfrm>
        </p:spPr>
        <p:txBody>
          <a:bodyPr/>
          <a:lstStyle/>
          <a:p>
            <a:pPr eaLnBrk="1" hangingPunct="1"/>
            <a:r>
              <a:rPr lang="en-US" altLang="en-US" b="1" dirty="0">
                <a:ea typeface="ＭＳ Ｐゴシック" pitchFamily="-107" charset="-128"/>
              </a:rPr>
              <a:t>Information to Prepare the Statement</a:t>
            </a:r>
          </a:p>
        </p:txBody>
      </p:sp>
      <p:sp>
        <p:nvSpPr>
          <p:cNvPr id="8" name="Rounded Rectangle 7"/>
          <p:cNvSpPr>
            <a:spLocks noChangeArrowheads="1"/>
          </p:cNvSpPr>
          <p:nvPr/>
        </p:nvSpPr>
        <p:spPr bwMode="auto">
          <a:xfrm>
            <a:off x="838200" y="3276600"/>
            <a:ext cx="3048000" cy="1066800"/>
          </a:xfrm>
          <a:prstGeom prst="roundRect">
            <a:avLst>
              <a:gd name="adj" fmla="val 16667"/>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dist="20000" dir="5400000" rotWithShape="0">
              <a:srgbClr val="808080">
                <a:alpha val="37999"/>
              </a:srgbClr>
            </a:outerShdw>
          </a:effectLst>
        </p:spPr>
        <p:txBody>
          <a:bodyPr anchor="ctr"/>
          <a:lstStyle/>
          <a:p>
            <a:pPr algn="ctr"/>
            <a:r>
              <a:rPr lang="en-US" altLang="en-US" sz="2800" dirty="0">
                <a:solidFill>
                  <a:srgbClr val="632523"/>
                </a:solidFill>
                <a:latin typeface="Calibri" pitchFamily="34" charset="0"/>
              </a:rPr>
              <a:t>Comparative </a:t>
            </a:r>
          </a:p>
          <a:p>
            <a:pPr algn="ctr"/>
            <a:r>
              <a:rPr lang="en-US" altLang="en-US" sz="2800" dirty="0">
                <a:solidFill>
                  <a:srgbClr val="632523"/>
                </a:solidFill>
                <a:latin typeface="Calibri" pitchFamily="34" charset="0"/>
              </a:rPr>
              <a:t>Balance Sheets</a:t>
            </a:r>
          </a:p>
        </p:txBody>
      </p:sp>
      <p:sp>
        <p:nvSpPr>
          <p:cNvPr id="9" name="Rounded Rectangle 8"/>
          <p:cNvSpPr>
            <a:spLocks noChangeArrowheads="1"/>
          </p:cNvSpPr>
          <p:nvPr/>
        </p:nvSpPr>
        <p:spPr bwMode="auto">
          <a:xfrm>
            <a:off x="5257800" y="3276600"/>
            <a:ext cx="3048000" cy="1066800"/>
          </a:xfrm>
          <a:prstGeom prst="roundRect">
            <a:avLst>
              <a:gd name="adj" fmla="val 16667"/>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dist="20000" dir="5400000" rotWithShape="0">
              <a:srgbClr val="808080">
                <a:alpha val="37999"/>
              </a:srgbClr>
            </a:outerShdw>
          </a:effectLst>
        </p:spPr>
        <p:txBody>
          <a:bodyPr anchor="ctr"/>
          <a:lstStyle/>
          <a:p>
            <a:pPr algn="ctr"/>
            <a:r>
              <a:rPr lang="en-US" altLang="en-US" sz="2800" dirty="0">
                <a:solidFill>
                  <a:srgbClr val="632523"/>
                </a:solidFill>
                <a:latin typeface="Calibri" pitchFamily="34" charset="0"/>
              </a:rPr>
              <a:t>Current </a:t>
            </a:r>
          </a:p>
          <a:p>
            <a:pPr algn="ctr"/>
            <a:r>
              <a:rPr lang="en-US" altLang="en-US" sz="2800" dirty="0">
                <a:solidFill>
                  <a:srgbClr val="632523"/>
                </a:solidFill>
                <a:latin typeface="Calibri" pitchFamily="34" charset="0"/>
              </a:rPr>
              <a:t>Income Statement</a:t>
            </a:r>
          </a:p>
        </p:txBody>
      </p:sp>
      <p:sp>
        <p:nvSpPr>
          <p:cNvPr id="10" name="Rounded Rectangle 9"/>
          <p:cNvSpPr>
            <a:spLocks noChangeArrowheads="1"/>
          </p:cNvSpPr>
          <p:nvPr/>
        </p:nvSpPr>
        <p:spPr bwMode="auto">
          <a:xfrm>
            <a:off x="3048000" y="4800600"/>
            <a:ext cx="3048000" cy="1066800"/>
          </a:xfrm>
          <a:prstGeom prst="roundRect">
            <a:avLst>
              <a:gd name="adj" fmla="val 16667"/>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dist="20000" dir="5400000" rotWithShape="0">
              <a:srgbClr val="808080">
                <a:alpha val="37999"/>
              </a:srgbClr>
            </a:outerShdw>
          </a:effectLst>
        </p:spPr>
        <p:txBody>
          <a:bodyPr anchor="ctr"/>
          <a:lstStyle/>
          <a:p>
            <a:pPr algn="ctr"/>
            <a:r>
              <a:rPr lang="en-US" altLang="en-US" sz="2800" dirty="0">
                <a:solidFill>
                  <a:srgbClr val="632523"/>
                </a:solidFill>
                <a:latin typeface="Calibri" pitchFamily="34" charset="0"/>
              </a:rPr>
              <a:t>Additional </a:t>
            </a:r>
          </a:p>
          <a:p>
            <a:pPr algn="ctr"/>
            <a:r>
              <a:rPr lang="en-US" altLang="en-US" sz="2800" dirty="0">
                <a:solidFill>
                  <a:srgbClr val="632523"/>
                </a:solidFill>
                <a:latin typeface="Calibri" pitchFamily="34" charset="0"/>
              </a:rPr>
              <a:t>Information</a:t>
            </a:r>
          </a:p>
        </p:txBody>
      </p:sp>
      <p:sp>
        <p:nvSpPr>
          <p:cNvPr id="69639" name="Rectangle 10"/>
          <p:cNvSpPr>
            <a:spLocks noChangeArrowheads="1"/>
          </p:cNvSpPr>
          <p:nvPr/>
        </p:nvSpPr>
        <p:spPr bwMode="auto">
          <a:xfrm>
            <a:off x="609600" y="1905000"/>
            <a:ext cx="7924800" cy="1077218"/>
          </a:xfrm>
          <a:prstGeom prst="rect">
            <a:avLst/>
          </a:prstGeom>
          <a:noFill/>
          <a:ln w="9525">
            <a:noFill/>
            <a:miter lim="800000"/>
            <a:headEnd/>
            <a:tailEnd/>
          </a:ln>
        </p:spPr>
        <p:txBody>
          <a:bodyPr wrap="square">
            <a:spAutoFit/>
          </a:bodyPr>
          <a:lstStyle/>
          <a:p>
            <a:pPr algn="ctr"/>
            <a:r>
              <a:rPr lang="en-US" altLang="en-US" sz="3200" dirty="0">
                <a:solidFill>
                  <a:srgbClr val="632523"/>
                </a:solidFill>
                <a:latin typeface="Calibri" pitchFamily="34" charset="0"/>
              </a:rPr>
              <a:t>Information to prepare the statement of cash flows comes from three sources: </a:t>
            </a:r>
          </a:p>
        </p:txBody>
      </p:sp>
      <p:sp>
        <p:nvSpPr>
          <p:cNvPr id="11" name="Rectangle 10"/>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2" name="Rounded Rectangle 11"/>
          <p:cNvSpPr/>
          <p:nvPr/>
        </p:nvSpPr>
        <p:spPr>
          <a:xfrm>
            <a:off x="138113" y="6553200"/>
            <a:ext cx="37480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a:t>
            </a:r>
            <a:r>
              <a:rPr lang="en-US" sz="1100" dirty="0"/>
              <a:t>Prepare a statement of cash flows.</a:t>
            </a:r>
          </a:p>
        </p:txBody>
      </p:sp>
      <p:sp>
        <p:nvSpPr>
          <p:cNvPr id="15" name="Rectangle 14">
            <a:extLst>
              <a:ext uri="{FF2B5EF4-FFF2-40B4-BE49-F238E27FC236}">
                <a16:creationId xmlns:a16="http://schemas.microsoft.com/office/drawing/2014/main" xmlns="" id="{2632F279-6020-ED48-88CA-BE821D6A9F8A}"/>
              </a:ext>
            </a:extLst>
          </p:cNvPr>
          <p:cNvSpPr>
            <a:spLocks noGrp="1" noChangeArrowheads="1"/>
          </p:cNvSpPr>
          <p:nvPr/>
        </p:nvSpPr>
        <p:spPr bwMode="auto">
          <a:xfrm>
            <a:off x="6144382"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6" name="Slide Number Placeholder 7">
            <a:extLst>
              <a:ext uri="{FF2B5EF4-FFF2-40B4-BE49-F238E27FC236}">
                <a16:creationId xmlns:a16="http://schemas.microsoft.com/office/drawing/2014/main" xmlns="" id="{E607F4C8-AA37-A34B-AD7D-6190D4D68C7A}"/>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12-</a:t>
            </a:r>
            <a:fld id="{389021C6-BF4E-47D5-A0FD-A156D54A87E1}" type="slidenum">
              <a:rPr lang="en-US" smtClean="0">
                <a:solidFill>
                  <a:schemeClr val="tx1">
                    <a:lumMod val="50000"/>
                    <a:lumOff val="50000"/>
                  </a:schemeClr>
                </a:solidFill>
              </a:rPr>
              <a:pPr>
                <a:defRPr/>
              </a:pPr>
              <a:t>18</a:t>
            </a:fld>
            <a:endParaRPr lang="en-US" dirty="0">
              <a:solidFill>
                <a:schemeClr val="tx1">
                  <a:lumMod val="50000"/>
                  <a:lumOff val="50000"/>
                </a:schemeClr>
              </a:solidFill>
            </a:endParaRPr>
          </a:p>
        </p:txBody>
      </p:sp>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lstStyle/>
          <a:p>
            <a:r>
              <a:rPr lang="en-US" altLang="en-US" dirty="0"/>
              <a:t/>
            </a:r>
            <a:br>
              <a:rPr lang="en-US" altLang="en-US" dirty="0"/>
            </a:br>
            <a:r>
              <a:rPr lang="en-US" altLang="en-US" dirty="0"/>
              <a:t/>
            </a:r>
            <a:br>
              <a:rPr lang="en-US" altLang="en-US" dirty="0"/>
            </a:br>
            <a:r>
              <a:rPr lang="en-US" dirty="0"/>
              <a:t>Compute cash flows from operating activities using the indirect method.</a:t>
            </a:r>
            <a:r>
              <a:rPr lang="en-US" altLang="en-US" dirty="0"/>
              <a:t> </a:t>
            </a:r>
            <a:br>
              <a:rPr lang="en-US" altLang="en-US" dirty="0"/>
            </a:br>
            <a:r>
              <a:rPr lang="en-US" altLang="en-US" dirty="0"/>
              <a:t/>
            </a: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2078037"/>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724400"/>
            <a:ext cx="7315200" cy="87313"/>
          </a:xfrm>
          <a:prstGeom prst="rect">
            <a:avLst/>
          </a:prstGeom>
          <a:noFill/>
          <a:ln w="9525">
            <a:noFill/>
            <a:miter lim="800000"/>
            <a:headEnd/>
            <a:tailEnd/>
          </a:ln>
        </p:spPr>
      </p:pic>
      <p:sp>
        <p:nvSpPr>
          <p:cNvPr id="8" name="TextBox 7"/>
          <p:cNvSpPr txBox="1"/>
          <p:nvPr/>
        </p:nvSpPr>
        <p:spPr>
          <a:xfrm>
            <a:off x="1943100" y="1045320"/>
            <a:ext cx="5257800" cy="769441"/>
          </a:xfrm>
          <a:prstGeom prst="rect">
            <a:avLst/>
          </a:prstGeom>
          <a:noFill/>
        </p:spPr>
        <p:txBody>
          <a:bodyPr wrap="square" rtlCol="0">
            <a:spAutoFit/>
          </a:bodyPr>
          <a:lstStyle/>
          <a:p>
            <a:r>
              <a:rPr lang="en-US" altLang="en-US" sz="4400" b="1" dirty="0">
                <a:latin typeface="+mj-lt"/>
              </a:rPr>
              <a:t>Learning Objective P2</a:t>
            </a:r>
            <a:endParaRPr lang="en-US" sz="4400" dirty="0">
              <a:latin typeface="+mj-lt"/>
            </a:endParaRPr>
          </a:p>
        </p:txBody>
      </p:sp>
      <p:sp>
        <p:nvSpPr>
          <p:cNvPr id="10" name="Rectangle 9">
            <a:extLst>
              <a:ext uri="{FF2B5EF4-FFF2-40B4-BE49-F238E27FC236}">
                <a16:creationId xmlns:a16="http://schemas.microsoft.com/office/drawing/2014/main" xmlns="" id="{F6B43056-21D9-594A-ABEA-C4906EFF358F}"/>
              </a:ext>
            </a:extLst>
          </p:cNvPr>
          <p:cNvSpPr>
            <a:spLocks noGrp="1" noChangeArrowheads="1"/>
          </p:cNvSpPr>
          <p:nvPr/>
        </p:nvSpPr>
        <p:spPr bwMode="auto">
          <a:xfrm>
            <a:off x="6118285"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C4E90B88-6533-3041-84FE-6CE5ECB9DBFE}"/>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12-</a:t>
            </a:r>
            <a:fld id="{389021C6-BF4E-47D5-A0FD-A156D54A87E1}" type="slidenum">
              <a:rPr lang="en-US" smtClean="0">
                <a:solidFill>
                  <a:schemeClr val="tx1">
                    <a:lumMod val="50000"/>
                    <a:lumOff val="50000"/>
                  </a:schemeClr>
                </a:solidFill>
              </a:rPr>
              <a:pPr>
                <a:defRPr/>
              </a:pPr>
              <a:t>19</a:t>
            </a:fld>
            <a:endParaRPr lang="en-US" dirty="0">
              <a:solidFill>
                <a:schemeClr val="tx1">
                  <a:lumMod val="50000"/>
                  <a:lumOff val="50000"/>
                </a:schemeClr>
              </a:solidFill>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81000"/>
            <a:ext cx="8229600" cy="1143000"/>
          </a:xfrm>
        </p:spPr>
        <p:txBody>
          <a:bodyPr/>
          <a:lstStyle/>
          <a:p>
            <a:r>
              <a:rPr lang="en-US" altLang="en-US" b="1" dirty="0"/>
              <a:t>Chapter 12 Learning Objectives</a:t>
            </a:r>
            <a:endParaRPr lang="en-US" dirty="0"/>
          </a:p>
        </p:txBody>
      </p:sp>
      <p:sp>
        <p:nvSpPr>
          <p:cNvPr id="5" name="Title 4"/>
          <p:cNvSpPr txBox="1">
            <a:spLocks/>
          </p:cNvSpPr>
          <p:nvPr/>
        </p:nvSpPr>
        <p:spPr>
          <a:xfrm>
            <a:off x="914400" y="1828800"/>
            <a:ext cx="7315200" cy="31242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dirty="0"/>
              <a:t/>
            </a:r>
            <a:br>
              <a:rPr lang="en-US" altLang="en-US" dirty="0"/>
            </a:br>
            <a:r>
              <a:rPr lang="en-US" altLang="en-US" dirty="0"/>
              <a:t/>
            </a:r>
            <a:br>
              <a:rPr lang="en-US" altLang="en-US" dirty="0"/>
            </a:br>
            <a:r>
              <a:rPr lang="en-US" dirty="0"/>
              <a:t/>
            </a:r>
            <a:br>
              <a:rPr lang="en-US" dirty="0"/>
            </a:br>
            <a:r>
              <a:rPr lang="en-US" altLang="en-US" dirty="0"/>
              <a:t/>
            </a:r>
            <a:br>
              <a:rPr lang="en-US" altLang="en-US" dirty="0"/>
            </a:br>
            <a:endParaRPr lang="en-US" altLang="en-US" dirty="0"/>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7" name="Picture 2"/>
          <p:cNvPicPr>
            <a:picLocks noChangeAspect="1" noChangeArrowheads="1"/>
          </p:cNvPicPr>
          <p:nvPr/>
        </p:nvPicPr>
        <p:blipFill>
          <a:blip r:embed="rId3" cstate="print"/>
          <a:srcRect/>
          <a:stretch>
            <a:fillRect/>
          </a:stretch>
        </p:blipFill>
        <p:spPr bwMode="auto">
          <a:xfrm>
            <a:off x="838200" y="1321257"/>
            <a:ext cx="7315200" cy="87312"/>
          </a:xfrm>
          <a:prstGeom prst="rect">
            <a:avLst/>
          </a:prstGeom>
          <a:noFill/>
          <a:ln w="9525">
            <a:noFill/>
            <a:miter lim="800000"/>
            <a:headEnd/>
            <a:tailEnd/>
          </a:ln>
        </p:spPr>
      </p:pic>
      <p:sp>
        <p:nvSpPr>
          <p:cNvPr id="9" name="Rectangle 8"/>
          <p:cNvSpPr/>
          <p:nvPr/>
        </p:nvSpPr>
        <p:spPr>
          <a:xfrm>
            <a:off x="685800" y="1828800"/>
            <a:ext cx="8001000" cy="3539430"/>
          </a:xfrm>
          <a:prstGeom prst="rect">
            <a:avLst/>
          </a:prstGeom>
        </p:spPr>
        <p:txBody>
          <a:bodyPr wrap="square">
            <a:spAutoFit/>
          </a:bodyPr>
          <a:lstStyle/>
          <a:p>
            <a:r>
              <a:rPr lang="en-US" sz="1600" b="1" dirty="0">
                <a:latin typeface="+mn-lt"/>
              </a:rPr>
              <a:t>CONCEPTUAL</a:t>
            </a:r>
          </a:p>
          <a:p>
            <a:r>
              <a:rPr lang="en-US" sz="1600" b="1" dirty="0">
                <a:latin typeface="+mn-lt"/>
              </a:rPr>
              <a:t>C1  </a:t>
            </a:r>
            <a:r>
              <a:rPr lang="en-US" sz="1600" dirty="0">
                <a:latin typeface="+mn-lt"/>
              </a:rPr>
              <a:t>Distinguish between operating, investing, and financing activities, and describe how noncash investing and financing activities are disclosed.</a:t>
            </a:r>
          </a:p>
          <a:p>
            <a:endParaRPr lang="en-US" sz="1600" dirty="0">
              <a:latin typeface="+mn-lt"/>
            </a:endParaRPr>
          </a:p>
          <a:p>
            <a:r>
              <a:rPr lang="en-US" sz="1600" b="1" dirty="0">
                <a:latin typeface="+mn-lt"/>
              </a:rPr>
              <a:t>ANALYTICAL</a:t>
            </a:r>
          </a:p>
          <a:p>
            <a:r>
              <a:rPr lang="en-US" sz="1600" b="1" dirty="0">
                <a:latin typeface="+mn-lt"/>
              </a:rPr>
              <a:t>A1  </a:t>
            </a:r>
            <a:r>
              <a:rPr lang="en-US" sz="1600" dirty="0">
                <a:latin typeface="+mn-lt"/>
              </a:rPr>
              <a:t>Analyze the statement of cash flows and apply the cash flow on total assets ratio.</a:t>
            </a:r>
          </a:p>
          <a:p>
            <a:endParaRPr lang="en-US" sz="1600" dirty="0">
              <a:latin typeface="+mn-lt"/>
            </a:endParaRPr>
          </a:p>
          <a:p>
            <a:r>
              <a:rPr lang="en-US" sz="1600" b="1" dirty="0">
                <a:latin typeface="+mn-lt"/>
              </a:rPr>
              <a:t>PROCEDURAL</a:t>
            </a:r>
          </a:p>
          <a:p>
            <a:r>
              <a:rPr lang="en-US" sz="1600" b="1" dirty="0">
                <a:latin typeface="+mn-lt"/>
              </a:rPr>
              <a:t>P1  </a:t>
            </a:r>
            <a:r>
              <a:rPr lang="en-US" sz="1600" dirty="0">
                <a:latin typeface="+mn-lt"/>
              </a:rPr>
              <a:t>Prepare a statement of cash flows.</a:t>
            </a:r>
          </a:p>
          <a:p>
            <a:r>
              <a:rPr lang="en-US" sz="1600" b="1" dirty="0">
                <a:latin typeface="+mn-lt"/>
              </a:rPr>
              <a:t>P2  </a:t>
            </a:r>
            <a:r>
              <a:rPr lang="en-US" sz="1600" dirty="0">
                <a:latin typeface="+mn-lt"/>
              </a:rPr>
              <a:t>Compute cash flows from operating activities using the indirect method.</a:t>
            </a:r>
          </a:p>
          <a:p>
            <a:r>
              <a:rPr lang="en-US" sz="1600" b="1" dirty="0">
                <a:latin typeface="+mn-lt"/>
              </a:rPr>
              <a:t>P3  </a:t>
            </a:r>
            <a:r>
              <a:rPr lang="en-US" sz="1600" dirty="0">
                <a:latin typeface="+mn-lt"/>
              </a:rPr>
              <a:t>Determine cash flows from both investing and financing activities.</a:t>
            </a:r>
          </a:p>
          <a:p>
            <a:r>
              <a:rPr lang="en-US" sz="1600" b="1" dirty="0">
                <a:latin typeface="+mn-lt"/>
              </a:rPr>
              <a:t>P4</a:t>
            </a:r>
            <a:r>
              <a:rPr lang="en-US" sz="1600" dirty="0">
                <a:latin typeface="+mn-lt"/>
              </a:rPr>
              <a:t>  </a:t>
            </a:r>
            <a:r>
              <a:rPr lang="en-US" sz="1600" i="1" dirty="0">
                <a:latin typeface="+mn-lt"/>
              </a:rPr>
              <a:t>Appendix 12A—</a:t>
            </a:r>
            <a:r>
              <a:rPr lang="en-US" sz="1600" dirty="0">
                <a:latin typeface="+mn-lt"/>
              </a:rPr>
              <a:t>Illustrate use of a spreadsheet to prepare a statement of cash flows.</a:t>
            </a:r>
          </a:p>
          <a:p>
            <a:r>
              <a:rPr lang="en-US" sz="1600" b="1" dirty="0">
                <a:latin typeface="+mn-lt"/>
              </a:rPr>
              <a:t>P5</a:t>
            </a:r>
            <a:r>
              <a:rPr lang="en-US" sz="1600" dirty="0">
                <a:latin typeface="+mn-lt"/>
              </a:rPr>
              <a:t>  </a:t>
            </a:r>
            <a:r>
              <a:rPr lang="en-US" sz="1600" i="1" dirty="0">
                <a:latin typeface="+mn-lt"/>
              </a:rPr>
              <a:t>Appendix 12B—</a:t>
            </a:r>
            <a:r>
              <a:rPr lang="en-US" sz="1600" dirty="0">
                <a:latin typeface="+mn-lt"/>
              </a:rPr>
              <a:t>Compute cash flows from operating activities using the direct method.</a:t>
            </a:r>
          </a:p>
          <a:p>
            <a:endParaRPr lang="en-US" sz="1600" dirty="0">
              <a:latin typeface="+mn-lt"/>
            </a:endParaRPr>
          </a:p>
        </p:txBody>
      </p:sp>
      <p:sp>
        <p:nvSpPr>
          <p:cNvPr id="11" name="Rectangle 10">
            <a:extLst>
              <a:ext uri="{FF2B5EF4-FFF2-40B4-BE49-F238E27FC236}">
                <a16:creationId xmlns:a16="http://schemas.microsoft.com/office/drawing/2014/main" xmlns="" id="{5FF70366-3D38-0A41-B952-4C296DC43667}"/>
              </a:ext>
            </a:extLst>
          </p:cNvPr>
          <p:cNvSpPr>
            <a:spLocks noGrp="1" noChangeArrowheads="1"/>
          </p:cNvSpPr>
          <p:nvPr/>
        </p:nvSpPr>
        <p:spPr bwMode="auto">
          <a:xfrm>
            <a:off x="63246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xmlns="" id="{6C5DDC3E-793F-2B46-B306-E7AB9446E01E}"/>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12-</a:t>
            </a:r>
            <a:fld id="{389021C6-BF4E-47D5-A0FD-A156D54A87E1}" type="slidenum">
              <a:rPr lang="en-US" smtClean="0">
                <a:solidFill>
                  <a:schemeClr val="tx1">
                    <a:lumMod val="50000"/>
                    <a:lumOff val="50000"/>
                  </a:schemeClr>
                </a:solidFill>
              </a:rPr>
              <a:pPr>
                <a:defRPr/>
              </a:pPr>
              <a:t>2</a:t>
            </a:fld>
            <a:endParaRPr lang="en-US" dirty="0">
              <a:solidFill>
                <a:schemeClr val="tx1">
                  <a:lumMod val="50000"/>
                  <a:lumOff val="50000"/>
                </a:schemeClr>
              </a:solidFill>
            </a:endParaRPr>
          </a:p>
        </p:txBody>
      </p:sp>
    </p:spTree>
    <p:extLst>
      <p:ext uri="{BB962C8B-B14F-4D97-AF65-F5344CB8AC3E}">
        <p14:creationId xmlns:p14="http://schemas.microsoft.com/office/powerpoint/2010/main" val="22304178"/>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5"/>
          <p:cNvSpPr>
            <a:spLocks noGrp="1" noChangeArrowheads="1"/>
          </p:cNvSpPr>
          <p:nvPr>
            <p:ph type="title"/>
          </p:nvPr>
        </p:nvSpPr>
        <p:spPr>
          <a:xfrm>
            <a:off x="457200" y="533400"/>
            <a:ext cx="8229600" cy="1143000"/>
          </a:xfrm>
        </p:spPr>
        <p:txBody>
          <a:bodyPr/>
          <a:lstStyle/>
          <a:p>
            <a:pPr eaLnBrk="1" hangingPunct="1"/>
            <a:r>
              <a:rPr lang="en-US" altLang="en-US" b="1" dirty="0">
                <a:ea typeface="ＭＳ Ｐゴシック" pitchFamily="-107" charset="-128"/>
              </a:rPr>
              <a:t>Cash Flows from Operating</a:t>
            </a:r>
            <a:br>
              <a:rPr lang="en-US" altLang="en-US" b="1" dirty="0">
                <a:ea typeface="ＭＳ Ｐゴシック" pitchFamily="-107" charset="-128"/>
              </a:rPr>
            </a:br>
            <a:r>
              <a:rPr lang="en-US" altLang="en-US" sz="3200" dirty="0">
                <a:ea typeface="ＭＳ Ｐゴシック" pitchFamily="-107" charset="-128"/>
              </a:rPr>
              <a:t>Indirect and Direct Methods of Reporting</a:t>
            </a:r>
            <a:endParaRPr lang="en-US" altLang="en-US" dirty="0">
              <a:ea typeface="ＭＳ Ｐゴシック" pitchFamily="-107" charset="-128"/>
            </a:endParaRPr>
          </a:p>
        </p:txBody>
      </p:sp>
      <p:sp>
        <p:nvSpPr>
          <p:cNvPr id="35844" name="TextBox 7"/>
          <p:cNvSpPr txBox="1">
            <a:spLocks noChangeArrowheads="1"/>
          </p:cNvSpPr>
          <p:nvPr/>
        </p:nvSpPr>
        <p:spPr bwMode="auto">
          <a:xfrm>
            <a:off x="817562" y="5562600"/>
            <a:ext cx="7696200" cy="830262"/>
          </a:xfrm>
          <a:prstGeom prst="rect">
            <a:avLst/>
          </a:prstGeom>
          <a:gradFill rotWithShape="1">
            <a:gsLst>
              <a:gs pos="0">
                <a:srgbClr val="FFE5E5"/>
              </a:gs>
              <a:gs pos="64999">
                <a:srgbClr val="FFBEBD"/>
              </a:gs>
              <a:gs pos="100000">
                <a:srgbClr val="FFA2A1"/>
              </a:gs>
            </a:gsLst>
            <a:lin ang="5400000" scaled="1"/>
          </a:gradFill>
          <a:ln w="9525">
            <a:solidFill>
              <a:srgbClr val="BE4B48"/>
            </a:solidFill>
            <a:miter lim="800000"/>
            <a:headEnd/>
            <a:tailEnd/>
          </a:ln>
          <a:effectLst>
            <a:outerShdw dist="20000" dir="5400000" rotWithShape="0">
              <a:srgbClr val="808080">
                <a:alpha val="37999"/>
              </a:srgbClr>
            </a:outerShdw>
          </a:effectLst>
        </p:spPr>
        <p:txBody>
          <a:bodyPr wrap="square">
            <a:spAutoFit/>
          </a:bodyPr>
          <a:lstStyle/>
          <a:p>
            <a:pPr algn="ctr"/>
            <a:r>
              <a:rPr lang="en-US" altLang="en-US" sz="2400" b="1" dirty="0">
                <a:solidFill>
                  <a:srgbClr val="953735"/>
                </a:solidFill>
                <a:latin typeface="Calibri" pitchFamily="34" charset="0"/>
              </a:rPr>
              <a:t>The net cash amount provided by operating activities is identical under both the direct and indirect methods.</a:t>
            </a:r>
          </a:p>
        </p:txBody>
      </p:sp>
      <p:grpSp>
        <p:nvGrpSpPr>
          <p:cNvPr id="2" name="Group 10"/>
          <p:cNvGrpSpPr>
            <a:grpSpLocks/>
          </p:cNvGrpSpPr>
          <p:nvPr/>
        </p:nvGrpSpPr>
        <p:grpSpPr bwMode="auto">
          <a:xfrm>
            <a:off x="138112" y="1676400"/>
            <a:ext cx="8701087" cy="1468438"/>
            <a:chOff x="-1" y="1752600"/>
            <a:chExt cx="8839201" cy="1447800"/>
          </a:xfrm>
        </p:grpSpPr>
        <p:pic>
          <p:nvPicPr>
            <p:cNvPr id="111619" name="Picture 3"/>
            <p:cNvPicPr>
              <a:picLocks noChangeAspect="1" noChangeArrowheads="1"/>
            </p:cNvPicPr>
            <p:nvPr/>
          </p:nvPicPr>
          <p:blipFill>
            <a:blip r:embed="rId3" cstate="print"/>
            <a:srcRect/>
            <a:stretch>
              <a:fillRect/>
            </a:stretch>
          </p:blipFill>
          <p:spPr bwMode="auto">
            <a:xfrm>
              <a:off x="-1" y="1752600"/>
              <a:ext cx="5156201" cy="1447800"/>
            </a:xfrm>
            <a:prstGeom prst="rect">
              <a:avLst/>
            </a:prstGeom>
            <a:noFill/>
            <a:ln w="9525">
              <a:solidFill>
                <a:schemeClr val="accent2">
                  <a:lumMod val="50000"/>
                </a:schemeClr>
              </a:solidFill>
              <a:miter lim="800000"/>
              <a:headEnd/>
              <a:tailEnd/>
            </a:ln>
            <a:effectLst/>
          </p:spPr>
        </p:pic>
        <p:sp>
          <p:nvSpPr>
            <p:cNvPr id="73741" name="TextBox 7"/>
            <p:cNvSpPr txBox="1">
              <a:spLocks noChangeArrowheads="1"/>
            </p:cNvSpPr>
            <p:nvPr/>
          </p:nvSpPr>
          <p:spPr bwMode="auto">
            <a:xfrm>
              <a:off x="6324600" y="1998663"/>
              <a:ext cx="2514600" cy="955675"/>
            </a:xfrm>
            <a:prstGeom prst="rect">
              <a:avLst/>
            </a:prstGeom>
            <a:gradFill rotWithShape="1">
              <a:gsLst>
                <a:gs pos="0">
                  <a:srgbClr val="FFE5E5"/>
                </a:gs>
                <a:gs pos="64999">
                  <a:srgbClr val="FFBEBD"/>
                </a:gs>
                <a:gs pos="100000">
                  <a:srgbClr val="FFA2A1"/>
                </a:gs>
              </a:gsLst>
              <a:lin ang="5400000" scaled="1"/>
            </a:gradFill>
            <a:ln w="9525">
              <a:solidFill>
                <a:srgbClr val="BE4B48"/>
              </a:solidFill>
              <a:miter lim="800000"/>
              <a:headEnd/>
              <a:tailEnd/>
            </a:ln>
            <a:effectLst>
              <a:outerShdw dist="20000" dir="5400000" rotWithShape="0">
                <a:srgbClr val="808080">
                  <a:alpha val="37999"/>
                </a:srgbClr>
              </a:outerShdw>
            </a:effectLst>
          </p:spPr>
          <p:txBody>
            <a:bodyPr>
              <a:spAutoFit/>
            </a:bodyPr>
            <a:lstStyle/>
            <a:p>
              <a:pPr algn="ctr"/>
              <a:r>
                <a:rPr lang="en-US" altLang="en-US" sz="2800" b="1" dirty="0">
                  <a:solidFill>
                    <a:srgbClr val="953735"/>
                  </a:solidFill>
                  <a:latin typeface="Calibri" pitchFamily="34" charset="0"/>
                </a:rPr>
                <a:t>Direct </a:t>
              </a:r>
            </a:p>
            <a:p>
              <a:pPr algn="ctr"/>
              <a:r>
                <a:rPr lang="en-US" altLang="en-US" sz="2800" b="1" dirty="0">
                  <a:solidFill>
                    <a:srgbClr val="953735"/>
                  </a:solidFill>
                  <a:latin typeface="Calibri" pitchFamily="34" charset="0"/>
                </a:rPr>
                <a:t>Method</a:t>
              </a:r>
            </a:p>
          </p:txBody>
        </p:sp>
        <p:cxnSp>
          <p:nvCxnSpPr>
            <p:cNvPr id="10" name="Straight Arrow Connector 9"/>
            <p:cNvCxnSpPr/>
            <p:nvPr/>
          </p:nvCxnSpPr>
          <p:spPr>
            <a:xfrm rot="10800000">
              <a:off x="5156200" y="2476500"/>
              <a:ext cx="1168400" cy="0"/>
            </a:xfrm>
            <a:prstGeom prst="straightConnector1">
              <a:avLst/>
            </a:prstGeom>
            <a:ln w="571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3" name="Group 16"/>
          <p:cNvGrpSpPr>
            <a:grpSpLocks/>
          </p:cNvGrpSpPr>
          <p:nvPr/>
        </p:nvGrpSpPr>
        <p:grpSpPr bwMode="auto">
          <a:xfrm>
            <a:off x="855662" y="3124200"/>
            <a:ext cx="7889875" cy="2395537"/>
            <a:chOff x="914400" y="3395662"/>
            <a:chExt cx="7890379" cy="2395538"/>
          </a:xfrm>
        </p:grpSpPr>
        <p:pic>
          <p:nvPicPr>
            <p:cNvPr id="111618" name="Picture 2"/>
            <p:cNvPicPr>
              <a:picLocks noChangeAspect="1" noChangeArrowheads="1"/>
            </p:cNvPicPr>
            <p:nvPr/>
          </p:nvPicPr>
          <p:blipFill>
            <a:blip r:embed="rId4" cstate="print"/>
            <a:srcRect/>
            <a:stretch>
              <a:fillRect/>
            </a:stretch>
          </p:blipFill>
          <p:spPr bwMode="auto">
            <a:xfrm>
              <a:off x="4724643" y="3395662"/>
              <a:ext cx="4080136" cy="2395538"/>
            </a:xfrm>
            <a:prstGeom prst="rect">
              <a:avLst/>
            </a:prstGeom>
            <a:noFill/>
            <a:ln w="9525">
              <a:solidFill>
                <a:schemeClr val="accent2">
                  <a:lumMod val="50000"/>
                </a:schemeClr>
              </a:solidFill>
              <a:miter lim="800000"/>
              <a:headEnd/>
              <a:tailEnd/>
            </a:ln>
            <a:effectLst/>
          </p:spPr>
        </p:pic>
        <p:sp>
          <p:nvSpPr>
            <p:cNvPr id="73738" name="TextBox 11"/>
            <p:cNvSpPr txBox="1">
              <a:spLocks noChangeArrowheads="1"/>
            </p:cNvSpPr>
            <p:nvPr/>
          </p:nvSpPr>
          <p:spPr bwMode="auto">
            <a:xfrm>
              <a:off x="914400" y="4116387"/>
              <a:ext cx="2514761" cy="954087"/>
            </a:xfrm>
            <a:prstGeom prst="rect">
              <a:avLst/>
            </a:prstGeom>
            <a:gradFill rotWithShape="1">
              <a:gsLst>
                <a:gs pos="0">
                  <a:srgbClr val="FFE5E5"/>
                </a:gs>
                <a:gs pos="64999">
                  <a:srgbClr val="FFBEBD"/>
                </a:gs>
                <a:gs pos="100000">
                  <a:srgbClr val="FFA2A1"/>
                </a:gs>
              </a:gsLst>
              <a:lin ang="5400000" scaled="1"/>
            </a:gradFill>
            <a:ln w="9525">
              <a:solidFill>
                <a:srgbClr val="BE4B48"/>
              </a:solidFill>
              <a:miter lim="800000"/>
              <a:headEnd/>
              <a:tailEnd/>
            </a:ln>
            <a:effectLst>
              <a:outerShdw dist="20000" dir="5400000" rotWithShape="0">
                <a:srgbClr val="808080">
                  <a:alpha val="37999"/>
                </a:srgbClr>
              </a:outerShdw>
            </a:effectLst>
          </p:spPr>
          <p:txBody>
            <a:bodyPr>
              <a:spAutoFit/>
            </a:bodyPr>
            <a:lstStyle/>
            <a:p>
              <a:pPr algn="ctr"/>
              <a:r>
                <a:rPr lang="en-US" altLang="en-US" sz="2800" b="1" dirty="0">
                  <a:solidFill>
                    <a:srgbClr val="953735"/>
                  </a:solidFill>
                  <a:latin typeface="Calibri" pitchFamily="34" charset="0"/>
                </a:rPr>
                <a:t>Indirect </a:t>
              </a:r>
            </a:p>
            <a:p>
              <a:pPr algn="ctr"/>
              <a:r>
                <a:rPr lang="en-US" altLang="en-US" sz="2800" b="1" dirty="0">
                  <a:solidFill>
                    <a:srgbClr val="953735"/>
                  </a:solidFill>
                  <a:latin typeface="Calibri" pitchFamily="34" charset="0"/>
                </a:rPr>
                <a:t>Method</a:t>
              </a:r>
            </a:p>
          </p:txBody>
        </p:sp>
        <p:cxnSp>
          <p:nvCxnSpPr>
            <p:cNvPr id="14" name="Straight Arrow Connector 13"/>
            <p:cNvCxnSpPr/>
            <p:nvPr/>
          </p:nvCxnSpPr>
          <p:spPr>
            <a:xfrm flipV="1">
              <a:off x="3429161" y="4594225"/>
              <a:ext cx="1295483" cy="0"/>
            </a:xfrm>
            <a:prstGeom prst="straightConnector1">
              <a:avLst/>
            </a:prstGeom>
            <a:ln w="571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4" name="Group 17"/>
          <p:cNvGrpSpPr>
            <a:grpSpLocks/>
          </p:cNvGrpSpPr>
          <p:nvPr/>
        </p:nvGrpSpPr>
        <p:grpSpPr bwMode="auto">
          <a:xfrm>
            <a:off x="4495800" y="2895600"/>
            <a:ext cx="4343399" cy="2667000"/>
            <a:chOff x="4495800" y="2895600"/>
            <a:chExt cx="4343399" cy="2667000"/>
          </a:xfrm>
        </p:grpSpPr>
        <p:sp>
          <p:nvSpPr>
            <p:cNvPr id="15" name="Oval 14"/>
            <p:cNvSpPr/>
            <p:nvPr/>
          </p:nvSpPr>
          <p:spPr>
            <a:xfrm>
              <a:off x="4495800" y="2895600"/>
              <a:ext cx="7620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cs typeface="Arial" charset="0"/>
              </a:endParaRPr>
            </a:p>
          </p:txBody>
        </p:sp>
        <p:sp>
          <p:nvSpPr>
            <p:cNvPr id="16" name="Oval 15"/>
            <p:cNvSpPr/>
            <p:nvPr/>
          </p:nvSpPr>
          <p:spPr>
            <a:xfrm>
              <a:off x="8077199" y="5334000"/>
              <a:ext cx="7620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cs typeface="Arial" charset="0"/>
              </a:endParaRPr>
            </a:p>
          </p:txBody>
        </p:sp>
      </p:grpSp>
      <p:sp>
        <p:nvSpPr>
          <p:cNvPr id="17" name="Rectangle 1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20" name="Rounded Rectangle 19"/>
          <p:cNvSpPr/>
          <p:nvPr/>
        </p:nvSpPr>
        <p:spPr>
          <a:xfrm>
            <a:off x="61913" y="6553200"/>
            <a:ext cx="37480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a:t>
            </a:r>
            <a:r>
              <a:rPr lang="en-US" sz="1100" dirty="0"/>
              <a:t>Prepare a statement of cash flows.</a:t>
            </a:r>
          </a:p>
        </p:txBody>
      </p:sp>
      <p:sp>
        <p:nvSpPr>
          <p:cNvPr id="21" name="Rectangle 20">
            <a:extLst>
              <a:ext uri="{FF2B5EF4-FFF2-40B4-BE49-F238E27FC236}">
                <a16:creationId xmlns:a16="http://schemas.microsoft.com/office/drawing/2014/main" xmlns="" id="{248EA4C1-E52E-E244-8B11-7CC10079A4D0}"/>
              </a:ext>
            </a:extLst>
          </p:cNvPr>
          <p:cNvSpPr>
            <a:spLocks noGrp="1" noChangeArrowheads="1"/>
          </p:cNvSpPr>
          <p:nvPr/>
        </p:nvSpPr>
        <p:spPr bwMode="auto">
          <a:xfrm>
            <a:off x="6292969"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22" name="Slide Number Placeholder 7">
            <a:extLst>
              <a:ext uri="{FF2B5EF4-FFF2-40B4-BE49-F238E27FC236}">
                <a16:creationId xmlns:a16="http://schemas.microsoft.com/office/drawing/2014/main" xmlns="" id="{C9D91271-74E9-1941-9676-434F9C17F1EA}"/>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12-</a:t>
            </a:r>
            <a:fld id="{389021C6-BF4E-47D5-A0FD-A156D54A87E1}" type="slidenum">
              <a:rPr lang="en-US" smtClean="0">
                <a:solidFill>
                  <a:schemeClr val="tx1">
                    <a:lumMod val="50000"/>
                    <a:lumOff val="50000"/>
                  </a:schemeClr>
                </a:solidFill>
              </a:rPr>
              <a:pPr>
                <a:defRPr/>
              </a:pPr>
              <a:t>20</a:t>
            </a:fld>
            <a:endParaRPr lang="en-US" dirty="0">
              <a:solidFill>
                <a:schemeClr val="tx1">
                  <a:lumMod val="50000"/>
                  <a:lumOff val="50000"/>
                </a:schemeClr>
              </a:solidFill>
            </a:endParaRP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2" fill="hold" nodeType="afterEffect">
                                  <p:stCondLst>
                                    <p:cond delay="200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1+#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par>
                                <p:cTn id="19" presetID="22" presetClass="entr" presetSubtype="1" fill="hold" grpId="0" nodeType="withEffect">
                                  <p:stCondLst>
                                    <p:cond delay="2000"/>
                                  </p:stCondLst>
                                  <p:childTnLst>
                                    <p:set>
                                      <p:cBhvr>
                                        <p:cTn id="20" dur="1" fill="hold">
                                          <p:stCondLst>
                                            <p:cond delay="0"/>
                                          </p:stCondLst>
                                        </p:cTn>
                                        <p:tgtEl>
                                          <p:spTgt spid="35844"/>
                                        </p:tgtEl>
                                        <p:attrNameLst>
                                          <p:attrName>style.visibility</p:attrName>
                                        </p:attrNameLst>
                                      </p:cBhvr>
                                      <p:to>
                                        <p:strVal val="visible"/>
                                      </p:to>
                                    </p:set>
                                    <p:animEffect transition="in" filter="wipe(up)">
                                      <p:cBhvr>
                                        <p:cTn id="21" dur="500"/>
                                        <p:tgtEl>
                                          <p:spTgt spid="358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TextBox 7"/>
          <p:cNvSpPr txBox="1"/>
          <p:nvPr/>
        </p:nvSpPr>
        <p:spPr>
          <a:xfrm>
            <a:off x="8001000" y="1152063"/>
            <a:ext cx="9906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12.10</a:t>
            </a:r>
          </a:p>
        </p:txBody>
      </p:sp>
      <p:sp>
        <p:nvSpPr>
          <p:cNvPr id="11" name="Rectangle 5"/>
          <p:cNvSpPr>
            <a:spLocks noGrp="1" noChangeArrowheads="1"/>
          </p:cNvSpPr>
          <p:nvPr>
            <p:ph type="title"/>
          </p:nvPr>
        </p:nvSpPr>
        <p:spPr>
          <a:xfrm>
            <a:off x="0" y="533400"/>
            <a:ext cx="9144000" cy="601661"/>
          </a:xfrm>
        </p:spPr>
        <p:txBody>
          <a:bodyPr/>
          <a:lstStyle/>
          <a:p>
            <a:pPr eaLnBrk="1" hangingPunct="1"/>
            <a:r>
              <a:rPr lang="en-US" altLang="en-US" sz="4200" b="1" dirty="0">
                <a:ea typeface="ＭＳ Ｐゴシック" pitchFamily="-107" charset="-128"/>
              </a:rPr>
              <a:t>Cash Flows: Indirect Method Illustration</a:t>
            </a:r>
            <a:endParaRPr lang="en-US" altLang="en-US" sz="4200" dirty="0">
              <a:ea typeface="ＭＳ Ｐゴシック" pitchFamily="-107" charset="-128"/>
            </a:endParaRPr>
          </a:p>
        </p:txBody>
      </p:sp>
      <p:sp>
        <p:nvSpPr>
          <p:cNvPr id="12" name="Rounded Rectangle 8"/>
          <p:cNvSpPr/>
          <p:nvPr/>
        </p:nvSpPr>
        <p:spPr>
          <a:xfrm>
            <a:off x="138113" y="6553200"/>
            <a:ext cx="59578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P2: </a:t>
            </a:r>
            <a:r>
              <a:rPr lang="en-US" sz="1100" dirty="0"/>
              <a:t>Compute cash flows from operating activities using the indirect method.</a:t>
            </a:r>
          </a:p>
        </p:txBody>
      </p:sp>
      <p:sp>
        <p:nvSpPr>
          <p:cNvPr id="10" name="Rectangle 9">
            <a:extLst>
              <a:ext uri="{FF2B5EF4-FFF2-40B4-BE49-F238E27FC236}">
                <a16:creationId xmlns:a16="http://schemas.microsoft.com/office/drawing/2014/main" xmlns="" id="{F0EC3327-5A40-EF48-B4B2-D9D16B000C8B}"/>
              </a:ext>
            </a:extLst>
          </p:cNvPr>
          <p:cNvSpPr>
            <a:spLocks noGrp="1" noChangeArrowheads="1"/>
          </p:cNvSpPr>
          <p:nvPr/>
        </p:nvSpPr>
        <p:spPr bwMode="auto">
          <a:xfrm>
            <a:off x="6131710" y="6386094"/>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a16="http://schemas.microsoft.com/office/drawing/2014/main" xmlns="" id="{11E6E14D-7162-B14C-AA37-4772D49B8DB3}"/>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12-</a:t>
            </a:r>
            <a:fld id="{389021C6-BF4E-47D5-A0FD-A156D54A87E1}" type="slidenum">
              <a:rPr lang="en-US" smtClean="0">
                <a:solidFill>
                  <a:schemeClr val="tx1">
                    <a:lumMod val="50000"/>
                    <a:lumOff val="50000"/>
                  </a:schemeClr>
                </a:solidFill>
              </a:rPr>
              <a:pPr>
                <a:defRPr/>
              </a:pPr>
              <a:t>21</a:t>
            </a:fld>
            <a:endParaRPr lang="en-US" dirty="0">
              <a:solidFill>
                <a:schemeClr val="tx1">
                  <a:lumMod val="50000"/>
                  <a:lumOff val="50000"/>
                </a:schemeClr>
              </a:solidFill>
            </a:endParaRPr>
          </a:p>
        </p:txBody>
      </p:sp>
      <p:pic>
        <p:nvPicPr>
          <p:cNvPr id="3" name="Picture 2">
            <a:extLst>
              <a:ext uri="{FF2B5EF4-FFF2-40B4-BE49-F238E27FC236}">
                <a16:creationId xmlns:a16="http://schemas.microsoft.com/office/drawing/2014/main" xmlns="" id="{6B086136-B90A-4669-ABD9-6EC086F62793}"/>
              </a:ext>
            </a:extLst>
          </p:cNvPr>
          <p:cNvPicPr>
            <a:picLocks noChangeAspect="1"/>
          </p:cNvPicPr>
          <p:nvPr/>
        </p:nvPicPr>
        <p:blipFill>
          <a:blip r:embed="rId3"/>
          <a:stretch>
            <a:fillRect/>
          </a:stretch>
        </p:blipFill>
        <p:spPr>
          <a:xfrm>
            <a:off x="457200" y="1227506"/>
            <a:ext cx="7467021" cy="4991766"/>
          </a:xfrm>
          <a:prstGeom prst="rect">
            <a:avLst/>
          </a:prstGeom>
        </p:spPr>
      </p:pic>
    </p:spTree>
  </p:cSld>
  <p:clrMapOvr>
    <a:masterClrMapping/>
  </p:clrMapOvr>
  <p:transition spd="med">
    <p:zoom dir="in"/>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9" name="Rectangle 13"/>
          <p:cNvSpPr>
            <a:spLocks noGrp="1" noChangeArrowheads="1"/>
          </p:cNvSpPr>
          <p:nvPr>
            <p:ph type="title"/>
          </p:nvPr>
        </p:nvSpPr>
        <p:spPr>
          <a:xfrm>
            <a:off x="457200" y="533400"/>
            <a:ext cx="8229600" cy="773114"/>
          </a:xfrm>
        </p:spPr>
        <p:txBody>
          <a:bodyPr/>
          <a:lstStyle/>
          <a:p>
            <a:pPr eaLnBrk="1" hangingPunct="1"/>
            <a:r>
              <a:rPr lang="en-US" altLang="en-US" sz="4000" b="1" dirty="0">
                <a:ea typeface="ＭＳ Ｐゴシック" pitchFamily="-107" charset="-128"/>
              </a:rPr>
              <a:t>Applying the Indirect Method</a:t>
            </a:r>
          </a:p>
        </p:txBody>
      </p:sp>
      <p:sp>
        <p:nvSpPr>
          <p:cNvPr id="19" name="Rectangle 1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20" name="Rounded Rectangle 19"/>
          <p:cNvSpPr/>
          <p:nvPr/>
        </p:nvSpPr>
        <p:spPr>
          <a:xfrm>
            <a:off x="138113" y="6553200"/>
            <a:ext cx="59578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P2: </a:t>
            </a:r>
            <a:r>
              <a:rPr lang="en-US" sz="1100" dirty="0"/>
              <a:t>Compute cash flows from operating activities using the indirect method.</a:t>
            </a:r>
          </a:p>
        </p:txBody>
      </p:sp>
      <p:sp>
        <p:nvSpPr>
          <p:cNvPr id="9" name="TextBox 8">
            <a:extLst>
              <a:ext uri="{FF2B5EF4-FFF2-40B4-BE49-F238E27FC236}">
                <a16:creationId xmlns:a16="http://schemas.microsoft.com/office/drawing/2014/main" xmlns="" id="{084BD949-8E91-4CDC-97AB-E78FF4ECC2F8}"/>
              </a:ext>
            </a:extLst>
          </p:cNvPr>
          <p:cNvSpPr txBox="1"/>
          <p:nvPr/>
        </p:nvSpPr>
        <p:spPr>
          <a:xfrm>
            <a:off x="7924800" y="1295400"/>
            <a:ext cx="9906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12.11</a:t>
            </a:r>
          </a:p>
        </p:txBody>
      </p:sp>
      <p:sp>
        <p:nvSpPr>
          <p:cNvPr id="10" name="Rectangle 9">
            <a:extLst>
              <a:ext uri="{FF2B5EF4-FFF2-40B4-BE49-F238E27FC236}">
                <a16:creationId xmlns:a16="http://schemas.microsoft.com/office/drawing/2014/main" xmlns="" id="{3C57430E-6F83-BC47-A6F6-373265DADA60}"/>
              </a:ext>
            </a:extLst>
          </p:cNvPr>
          <p:cNvSpPr>
            <a:spLocks noGrp="1" noChangeArrowheads="1"/>
          </p:cNvSpPr>
          <p:nvPr/>
        </p:nvSpPr>
        <p:spPr bwMode="auto">
          <a:xfrm>
            <a:off x="6258682"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3663927B-D7B7-CA40-B9E9-CD9EEDDF070B}"/>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12-</a:t>
            </a:r>
            <a:fld id="{389021C6-BF4E-47D5-A0FD-A156D54A87E1}" type="slidenum">
              <a:rPr lang="en-US" smtClean="0">
                <a:solidFill>
                  <a:schemeClr val="tx1">
                    <a:lumMod val="50000"/>
                    <a:lumOff val="50000"/>
                  </a:schemeClr>
                </a:solidFill>
              </a:rPr>
              <a:pPr>
                <a:defRPr/>
              </a:pPr>
              <a:t>22</a:t>
            </a:fld>
            <a:endParaRPr lang="en-US" dirty="0">
              <a:solidFill>
                <a:schemeClr val="tx1">
                  <a:lumMod val="50000"/>
                  <a:lumOff val="50000"/>
                </a:schemeClr>
              </a:solidFill>
            </a:endParaRPr>
          </a:p>
        </p:txBody>
      </p:sp>
      <p:pic>
        <p:nvPicPr>
          <p:cNvPr id="3" name="Picture 2">
            <a:extLst>
              <a:ext uri="{FF2B5EF4-FFF2-40B4-BE49-F238E27FC236}">
                <a16:creationId xmlns:a16="http://schemas.microsoft.com/office/drawing/2014/main" xmlns="" id="{E76FCFCD-E5AB-430D-A740-9C12CACCECD6}"/>
              </a:ext>
            </a:extLst>
          </p:cNvPr>
          <p:cNvPicPr>
            <a:picLocks noChangeAspect="1"/>
          </p:cNvPicPr>
          <p:nvPr/>
        </p:nvPicPr>
        <p:blipFill>
          <a:blip r:embed="rId3"/>
          <a:stretch>
            <a:fillRect/>
          </a:stretch>
        </p:blipFill>
        <p:spPr>
          <a:xfrm>
            <a:off x="1258594" y="1676400"/>
            <a:ext cx="6590006" cy="4319390"/>
          </a:xfrm>
          <a:prstGeom prst="rect">
            <a:avLst/>
          </a:prstGeom>
        </p:spPr>
      </p:pic>
    </p:spTree>
  </p:cSld>
  <p:clrMapOvr>
    <a:masterClrMapping/>
  </p:clrMapOvr>
  <p:transition spd="med">
    <p:blinds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8"/>
          <p:cNvSpPr>
            <a:spLocks noGrp="1" noChangeArrowheads="1"/>
          </p:cNvSpPr>
          <p:nvPr>
            <p:ph type="title"/>
          </p:nvPr>
        </p:nvSpPr>
        <p:spPr>
          <a:xfrm>
            <a:off x="457200" y="716757"/>
            <a:ext cx="8229600" cy="1066800"/>
          </a:xfrm>
        </p:spPr>
        <p:txBody>
          <a:bodyPr/>
          <a:lstStyle/>
          <a:p>
            <a:pPr eaLnBrk="1" hangingPunct="1">
              <a:lnSpc>
                <a:spcPct val="90000"/>
              </a:lnSpc>
            </a:pPr>
            <a:r>
              <a:rPr lang="en-US" altLang="en-US" sz="4000" b="1" dirty="0">
                <a:ea typeface="ＭＳ Ｐゴシック" pitchFamily="-107" charset="-128"/>
              </a:rPr>
              <a:t>Adjustments for Income Statement Items Not Affecting Cash</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Rounded Rectangle 7"/>
          <p:cNvSpPr/>
          <p:nvPr/>
        </p:nvSpPr>
        <p:spPr>
          <a:xfrm>
            <a:off x="138113" y="6553200"/>
            <a:ext cx="59578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P2: </a:t>
            </a:r>
            <a:r>
              <a:rPr lang="en-US" sz="1100" dirty="0"/>
              <a:t>Compute cash flows from operating activities using the indirect method.</a:t>
            </a:r>
          </a:p>
        </p:txBody>
      </p:sp>
      <p:sp>
        <p:nvSpPr>
          <p:cNvPr id="3" name="TextBox 2"/>
          <p:cNvSpPr txBox="1"/>
          <p:nvPr/>
        </p:nvSpPr>
        <p:spPr>
          <a:xfrm>
            <a:off x="773594" y="2033695"/>
            <a:ext cx="7848600" cy="1815882"/>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mn-lt"/>
              </a:rPr>
              <a:t>Expenses and losses with no cash outflows are added back to net income.</a:t>
            </a:r>
          </a:p>
          <a:p>
            <a:pPr marL="457200" indent="-457200">
              <a:buFont typeface="Arial" panose="020B0604020202020204" pitchFamily="34" charset="0"/>
              <a:buChar char="•"/>
            </a:pPr>
            <a:r>
              <a:rPr lang="en-US" sz="2800" dirty="0">
                <a:latin typeface="+mn-lt"/>
              </a:rPr>
              <a:t>Revenues and gains with no cash inflows are subtracted from net income.</a:t>
            </a:r>
          </a:p>
        </p:txBody>
      </p:sp>
      <p:sp>
        <p:nvSpPr>
          <p:cNvPr id="10" name="Rectangle 9">
            <a:extLst>
              <a:ext uri="{FF2B5EF4-FFF2-40B4-BE49-F238E27FC236}">
                <a16:creationId xmlns:a16="http://schemas.microsoft.com/office/drawing/2014/main" xmlns="" id="{E72B1FFC-B420-034B-9E06-A1ED92838790}"/>
              </a:ext>
            </a:extLst>
          </p:cNvPr>
          <p:cNvSpPr>
            <a:spLocks noGrp="1" noChangeArrowheads="1"/>
          </p:cNvSpPr>
          <p:nvPr/>
        </p:nvSpPr>
        <p:spPr bwMode="auto">
          <a:xfrm>
            <a:off x="62484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98D9E3FE-F3AB-4048-9AD3-DCA29EC09647}"/>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12-</a:t>
            </a:r>
            <a:fld id="{389021C6-BF4E-47D5-A0FD-A156D54A87E1}" type="slidenum">
              <a:rPr lang="en-US" smtClean="0">
                <a:solidFill>
                  <a:schemeClr val="tx1">
                    <a:lumMod val="50000"/>
                    <a:lumOff val="50000"/>
                  </a:schemeClr>
                </a:solidFill>
              </a:rPr>
              <a:pPr>
                <a:defRPr/>
              </a:pPr>
              <a:t>23</a:t>
            </a:fld>
            <a:endParaRPr lang="en-US" dirty="0">
              <a:solidFill>
                <a:schemeClr val="tx1">
                  <a:lumMod val="50000"/>
                  <a:lumOff val="50000"/>
                </a:schemeClr>
              </a:solidFill>
            </a:endParaRPr>
          </a:p>
        </p:txBody>
      </p:sp>
      <p:pic>
        <p:nvPicPr>
          <p:cNvPr id="4" name="Picture 3">
            <a:extLst>
              <a:ext uri="{FF2B5EF4-FFF2-40B4-BE49-F238E27FC236}">
                <a16:creationId xmlns:a16="http://schemas.microsoft.com/office/drawing/2014/main" xmlns="" id="{C57D8B40-F66B-447F-A467-FDC7015CD05D}"/>
              </a:ext>
            </a:extLst>
          </p:cNvPr>
          <p:cNvPicPr>
            <a:picLocks noChangeAspect="1"/>
          </p:cNvPicPr>
          <p:nvPr/>
        </p:nvPicPr>
        <p:blipFill>
          <a:blip r:embed="rId3"/>
          <a:stretch>
            <a:fillRect/>
          </a:stretch>
        </p:blipFill>
        <p:spPr>
          <a:xfrm>
            <a:off x="1396992" y="3895179"/>
            <a:ext cx="6350016" cy="1815882"/>
          </a:xfrm>
          <a:prstGeom prst="rect">
            <a:avLst/>
          </a:prstGeom>
        </p:spPr>
      </p:pic>
    </p:spTree>
  </p:cSld>
  <p:clrMapOvr>
    <a:masterClrMapping/>
  </p:clrMapOvr>
  <p:transition spd="med">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334963" y="5173663"/>
            <a:ext cx="8302625" cy="1074737"/>
          </a:xfrm>
          <a:prstGeom prst="rect">
            <a:avLst/>
          </a:prstGeom>
          <a:noFill/>
          <a:ln w="12700">
            <a:noFill/>
            <a:miter lim="800000"/>
            <a:headEnd/>
            <a:tailEnd/>
          </a:ln>
        </p:spPr>
        <p:txBody>
          <a:bodyPr lIns="90488" tIns="44450" rIns="90488" bIns="44450">
            <a:spAutoFit/>
          </a:bodyPr>
          <a:lstStyle/>
          <a:p>
            <a:pPr algn="ctr">
              <a:spcBef>
                <a:spcPct val="50000"/>
              </a:spcBef>
            </a:pPr>
            <a:r>
              <a:rPr lang="en-US" altLang="en-US" sz="3200" b="1" dirty="0"/>
              <a:t>Use this table when adjusting Net Income to Operating Cash Flows.</a:t>
            </a:r>
          </a:p>
        </p:txBody>
      </p:sp>
      <p:graphicFrame>
        <p:nvGraphicFramePr>
          <p:cNvPr id="40964" name="Object 2"/>
          <p:cNvGraphicFramePr>
            <a:graphicFrameLocks/>
          </p:cNvGraphicFramePr>
          <p:nvPr>
            <p:extLst>
              <p:ext uri="{D42A27DB-BD31-4B8C-83A1-F6EECF244321}">
                <p14:modId xmlns:p14="http://schemas.microsoft.com/office/powerpoint/2010/main" val="1150828785"/>
              </p:ext>
            </p:extLst>
          </p:nvPr>
        </p:nvGraphicFramePr>
        <p:xfrm>
          <a:off x="342900" y="1981200"/>
          <a:ext cx="8343900" cy="3105150"/>
        </p:xfrm>
        <a:graphic>
          <a:graphicData uri="http://schemas.openxmlformats.org/presentationml/2006/ole">
            <mc:AlternateContent xmlns:mc="http://schemas.openxmlformats.org/markup-compatibility/2006">
              <mc:Choice xmlns:v="urn:schemas-microsoft-com:vml" Requires="v">
                <p:oleObj spid="_x0000_s1026" name="Worksheet" r:id="rId4" imgW="3791040" imgH="1409896" progId="Excel.Sheet.8">
                  <p:embed/>
                </p:oleObj>
              </mc:Choice>
              <mc:Fallback>
                <p:oleObj name="Worksheet" r:id="rId4" imgW="3791040" imgH="1409896" progId="Excel.Sheet.8">
                  <p:embed/>
                  <p:pic>
                    <p:nvPicPr>
                      <p:cNvPr id="0" name="Picture 9"/>
                      <p:cNvPicPr>
                        <a:picLocks noChangeArrowheads="1"/>
                      </p:cNvPicPr>
                      <p:nvPr/>
                    </p:nvPicPr>
                    <p:blipFill>
                      <a:blip r:embed="rId5"/>
                      <a:srcRect l="2235" t="5132" r="2837" b="7672"/>
                      <a:stretch>
                        <a:fillRect/>
                      </a:stretch>
                    </p:blipFill>
                    <p:spPr bwMode="auto">
                      <a:xfrm>
                        <a:off x="342900" y="1981200"/>
                        <a:ext cx="8343900" cy="3105150"/>
                      </a:xfrm>
                      <a:prstGeom prst="rect">
                        <a:avLst/>
                      </a:prstGeom>
                      <a:noFill/>
                      <a:ln w="25400">
                        <a:solidFill>
                          <a:srgbClr val="000000"/>
                        </a:solidFill>
                        <a:miter lim="800000"/>
                        <a:headEnd/>
                        <a:tailEnd/>
                      </a:ln>
                      <a:effectLst>
                        <a:outerShdw dist="107763" dir="2700000" algn="ctr" rotWithShape="0">
                          <a:srgbClr val="808080"/>
                        </a:outerShdw>
                      </a:effectLst>
                      <a:extLst>
                        <a:ext uri="{909E8E84-426E-40DD-AFC4-6F175D3DCCD1}">
                          <a14:hiddenFill xmlns:a14="http://schemas.microsoft.com/office/drawing/2010/main">
                            <a:solidFill>
                              <a:schemeClr val="accent1"/>
                            </a:solidFill>
                          </a14:hiddenFill>
                        </a:ext>
                      </a:extLst>
                    </p:spPr>
                  </p:pic>
                </p:oleObj>
              </mc:Fallback>
            </mc:AlternateContent>
          </a:graphicData>
        </a:graphic>
      </p:graphicFrame>
      <p:sp>
        <p:nvSpPr>
          <p:cNvPr id="77828" name="Rectangle 8"/>
          <p:cNvSpPr>
            <a:spLocks noGrp="1" noChangeArrowheads="1"/>
          </p:cNvSpPr>
          <p:nvPr>
            <p:ph type="title"/>
          </p:nvPr>
        </p:nvSpPr>
        <p:spPr>
          <a:xfrm>
            <a:off x="0" y="609600"/>
            <a:ext cx="8991600" cy="1219200"/>
          </a:xfrm>
        </p:spPr>
        <p:txBody>
          <a:bodyPr/>
          <a:lstStyle/>
          <a:p>
            <a:pPr eaLnBrk="1" hangingPunct="1">
              <a:lnSpc>
                <a:spcPct val="90000"/>
              </a:lnSpc>
            </a:pPr>
            <a:r>
              <a:rPr lang="en-US" altLang="en-US" sz="3800" b="1" dirty="0">
                <a:ea typeface="ＭＳ Ｐゴシック" pitchFamily="-107" charset="-128"/>
              </a:rPr>
              <a:t>Adjustments for Changes in </a:t>
            </a:r>
            <a:br>
              <a:rPr lang="en-US" altLang="en-US" sz="3800" b="1" dirty="0">
                <a:ea typeface="ＭＳ Ｐゴシック" pitchFamily="-107" charset="-128"/>
              </a:rPr>
            </a:br>
            <a:r>
              <a:rPr lang="en-US" altLang="en-US" sz="3800" b="1" dirty="0">
                <a:ea typeface="ＭＳ Ｐゴシック" pitchFamily="-107" charset="-128"/>
              </a:rPr>
              <a:t>Current Assets and Current Liabilities: Table</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9" name="Rounded Rectangle 8"/>
          <p:cNvSpPr/>
          <p:nvPr/>
        </p:nvSpPr>
        <p:spPr>
          <a:xfrm>
            <a:off x="138113" y="6553200"/>
            <a:ext cx="59578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P2: </a:t>
            </a:r>
            <a:r>
              <a:rPr lang="en-US" sz="1100" dirty="0"/>
              <a:t>Compute cash flows from operating activities using the indirect method.</a:t>
            </a:r>
          </a:p>
        </p:txBody>
      </p:sp>
      <p:sp>
        <p:nvSpPr>
          <p:cNvPr id="11" name="Rectangle 10">
            <a:extLst>
              <a:ext uri="{FF2B5EF4-FFF2-40B4-BE49-F238E27FC236}">
                <a16:creationId xmlns:a16="http://schemas.microsoft.com/office/drawing/2014/main" xmlns="" id="{750CE05E-2B9B-0B48-B2D3-F8502DD9790F}"/>
              </a:ext>
            </a:extLst>
          </p:cNvPr>
          <p:cNvSpPr>
            <a:spLocks noGrp="1" noChangeArrowheads="1"/>
          </p:cNvSpPr>
          <p:nvPr/>
        </p:nvSpPr>
        <p:spPr bwMode="auto">
          <a:xfrm>
            <a:off x="63246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xmlns="" id="{6CF31361-6ACC-0A4D-AD6B-EAB665F519CE}"/>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12-</a:t>
            </a:r>
            <a:fld id="{389021C6-BF4E-47D5-A0FD-A156D54A87E1}" type="slidenum">
              <a:rPr lang="en-US" smtClean="0">
                <a:solidFill>
                  <a:schemeClr val="tx1">
                    <a:lumMod val="50000"/>
                    <a:lumOff val="50000"/>
                  </a:schemeClr>
                </a:solidFill>
              </a:rPr>
              <a:pPr>
                <a:defRPr/>
              </a:pPr>
              <a:t>24</a:t>
            </a:fld>
            <a:endParaRPr lang="en-US" dirty="0">
              <a:solidFill>
                <a:schemeClr val="tx1">
                  <a:lumMod val="50000"/>
                  <a:lumOff val="50000"/>
                </a:schemeClr>
              </a:solidFill>
            </a:endParaRPr>
          </a:p>
        </p:txBody>
      </p:sp>
    </p:spTree>
  </p:cSld>
  <p:clrMapOvr>
    <a:masterClrMapping/>
  </p:clrMapOvr>
  <p:transition spd="med">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40964"/>
                                        </p:tgtEl>
                                        <p:attrNameLst>
                                          <p:attrName>style.visibility</p:attrName>
                                        </p:attrNameLst>
                                      </p:cBhvr>
                                      <p:to>
                                        <p:strVal val="visible"/>
                                      </p:to>
                                    </p:set>
                                    <p:animEffect transition="in" filter="blinds(horizontal)">
                                      <p:cBhvr>
                                        <p:cTn id="7" dur="500"/>
                                        <p:tgtEl>
                                          <p:spTgt spid="409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8"/>
          <p:cNvSpPr>
            <a:spLocks noGrp="1" noChangeArrowheads="1"/>
          </p:cNvSpPr>
          <p:nvPr>
            <p:ph type="title"/>
          </p:nvPr>
        </p:nvSpPr>
        <p:spPr>
          <a:xfrm>
            <a:off x="0" y="685800"/>
            <a:ext cx="9144000" cy="1143000"/>
          </a:xfrm>
        </p:spPr>
        <p:txBody>
          <a:bodyPr/>
          <a:lstStyle/>
          <a:p>
            <a:pPr eaLnBrk="1" hangingPunct="1">
              <a:lnSpc>
                <a:spcPct val="90000"/>
              </a:lnSpc>
            </a:pPr>
            <a:r>
              <a:rPr lang="en-US" altLang="en-US" sz="4000" b="1" dirty="0">
                <a:ea typeface="ＭＳ Ｐゴシック" pitchFamily="-107" charset="-128"/>
              </a:rPr>
              <a:t>Adjustments for Changes in </a:t>
            </a:r>
            <a:br>
              <a:rPr lang="en-US" altLang="en-US" sz="4000" b="1" dirty="0">
                <a:ea typeface="ＭＳ Ｐゴシック" pitchFamily="-107" charset="-128"/>
              </a:rPr>
            </a:br>
            <a:r>
              <a:rPr lang="en-US" altLang="en-US" sz="4000" b="1" dirty="0">
                <a:ea typeface="ＭＳ Ｐゴシック" pitchFamily="-107" charset="-128"/>
              </a:rPr>
              <a:t>Current Assets and Current Liabilities</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Rounded Rectangle 7"/>
          <p:cNvSpPr/>
          <p:nvPr/>
        </p:nvSpPr>
        <p:spPr>
          <a:xfrm>
            <a:off x="138113" y="6553200"/>
            <a:ext cx="59578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P2: </a:t>
            </a:r>
            <a:r>
              <a:rPr lang="en-US" sz="1100" dirty="0"/>
              <a:t>Compute cash flows from operating activities using the indirect method.</a:t>
            </a:r>
          </a:p>
        </p:txBody>
      </p:sp>
      <p:sp>
        <p:nvSpPr>
          <p:cNvPr id="10" name="TextBox 9"/>
          <p:cNvSpPr txBox="1"/>
          <p:nvPr/>
        </p:nvSpPr>
        <p:spPr>
          <a:xfrm>
            <a:off x="228600" y="1894344"/>
            <a:ext cx="8763000" cy="2677656"/>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mn-lt"/>
              </a:rPr>
              <a:t>Decreases in current assets are added to net income.</a:t>
            </a:r>
          </a:p>
          <a:p>
            <a:pPr marL="457200" indent="-457200">
              <a:buFont typeface="Arial" panose="020B0604020202020204" pitchFamily="34" charset="0"/>
              <a:buChar char="•"/>
            </a:pPr>
            <a:r>
              <a:rPr lang="en-US" sz="2800" dirty="0">
                <a:latin typeface="+mn-lt"/>
              </a:rPr>
              <a:t>Increases in current assets are subtracted from net income.</a:t>
            </a:r>
          </a:p>
          <a:p>
            <a:pPr marL="457200" indent="-457200">
              <a:buFont typeface="Arial" panose="020B0604020202020204" pitchFamily="34" charset="0"/>
              <a:buChar char="•"/>
            </a:pPr>
            <a:r>
              <a:rPr lang="en-US" sz="2800" dirty="0">
                <a:latin typeface="+mn-lt"/>
              </a:rPr>
              <a:t>Increases in current liabilities are added to net income.</a:t>
            </a:r>
          </a:p>
          <a:p>
            <a:pPr marL="457200" indent="-457200">
              <a:buFont typeface="Arial" panose="020B0604020202020204" pitchFamily="34" charset="0"/>
              <a:buChar char="•"/>
            </a:pPr>
            <a:r>
              <a:rPr lang="en-US" sz="2800" dirty="0">
                <a:latin typeface="+mn-lt"/>
              </a:rPr>
              <a:t>Decreases in current liabilities are subtracted from net income.</a:t>
            </a:r>
          </a:p>
        </p:txBody>
      </p:sp>
      <p:sp>
        <p:nvSpPr>
          <p:cNvPr id="11" name="Rectangle 10">
            <a:extLst>
              <a:ext uri="{FF2B5EF4-FFF2-40B4-BE49-F238E27FC236}">
                <a16:creationId xmlns:a16="http://schemas.microsoft.com/office/drawing/2014/main" xmlns="" id="{DF4042E1-F37E-154F-B801-66A439281045}"/>
              </a:ext>
            </a:extLst>
          </p:cNvPr>
          <p:cNvSpPr>
            <a:spLocks noGrp="1" noChangeArrowheads="1"/>
          </p:cNvSpPr>
          <p:nvPr/>
        </p:nvSpPr>
        <p:spPr bwMode="auto">
          <a:xfrm>
            <a:off x="6246528"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xmlns="" id="{94A7863E-F102-1B4A-898E-517CAB17DD58}"/>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12-</a:t>
            </a:r>
            <a:fld id="{389021C6-BF4E-47D5-A0FD-A156D54A87E1}" type="slidenum">
              <a:rPr lang="en-US" smtClean="0">
                <a:solidFill>
                  <a:schemeClr val="tx1">
                    <a:lumMod val="50000"/>
                    <a:lumOff val="50000"/>
                  </a:schemeClr>
                </a:solidFill>
              </a:rPr>
              <a:pPr>
                <a:defRPr/>
              </a:pPr>
              <a:t>25</a:t>
            </a:fld>
            <a:endParaRPr lang="en-US" dirty="0">
              <a:solidFill>
                <a:schemeClr val="tx1">
                  <a:lumMod val="50000"/>
                  <a:lumOff val="50000"/>
                </a:schemeClr>
              </a:solidFill>
            </a:endParaRPr>
          </a:p>
        </p:txBody>
      </p:sp>
      <p:pic>
        <p:nvPicPr>
          <p:cNvPr id="3" name="Picture 2">
            <a:extLst>
              <a:ext uri="{FF2B5EF4-FFF2-40B4-BE49-F238E27FC236}">
                <a16:creationId xmlns:a16="http://schemas.microsoft.com/office/drawing/2014/main" xmlns="" id="{F4D8702B-FAEA-48F9-8ED9-3EB48AED3BD4}"/>
              </a:ext>
            </a:extLst>
          </p:cNvPr>
          <p:cNvPicPr>
            <a:picLocks noChangeAspect="1"/>
          </p:cNvPicPr>
          <p:nvPr/>
        </p:nvPicPr>
        <p:blipFill>
          <a:blip r:embed="rId3"/>
          <a:stretch>
            <a:fillRect/>
          </a:stretch>
        </p:blipFill>
        <p:spPr>
          <a:xfrm>
            <a:off x="1814857" y="4572000"/>
            <a:ext cx="5514286" cy="1552381"/>
          </a:xfrm>
          <a:prstGeom prst="rect">
            <a:avLst/>
          </a:prstGeom>
        </p:spPr>
      </p:pic>
    </p:spTree>
  </p:cSld>
  <p:clrMapOvr>
    <a:masterClrMapping/>
  </p:clrMapOvr>
  <p:transition spd="med">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8"/>
          <p:cNvSpPr>
            <a:spLocks noGrp="1" noChangeArrowheads="1"/>
          </p:cNvSpPr>
          <p:nvPr>
            <p:ph type="title"/>
          </p:nvPr>
        </p:nvSpPr>
        <p:spPr>
          <a:xfrm>
            <a:off x="457200" y="609600"/>
            <a:ext cx="8229600" cy="990600"/>
          </a:xfrm>
        </p:spPr>
        <p:txBody>
          <a:bodyPr/>
          <a:lstStyle/>
          <a:p>
            <a:pPr eaLnBrk="1" hangingPunct="1">
              <a:lnSpc>
                <a:spcPct val="90000"/>
              </a:lnSpc>
            </a:pPr>
            <a:r>
              <a:rPr lang="en-US" altLang="en-US" sz="3600" b="1" dirty="0">
                <a:ea typeface="ＭＳ Ｐゴシック" pitchFamily="-107" charset="-128"/>
              </a:rPr>
              <a:t>Summary of Adjustments </a:t>
            </a:r>
            <a:br>
              <a:rPr lang="en-US" altLang="en-US" sz="3600" b="1" dirty="0">
                <a:ea typeface="ＭＳ Ｐゴシック" pitchFamily="-107" charset="-128"/>
              </a:rPr>
            </a:br>
            <a:r>
              <a:rPr lang="en-US" altLang="en-US" sz="3600" b="1" dirty="0">
                <a:ea typeface="ＭＳ Ｐゴシック" pitchFamily="-107" charset="-128"/>
              </a:rPr>
              <a:t>for Indirect Method: Part 2</a:t>
            </a:r>
          </a:p>
        </p:txBody>
      </p:sp>
      <p:sp>
        <p:nvSpPr>
          <p:cNvPr id="81924" name="Rectangle 5"/>
          <p:cNvSpPr>
            <a:spLocks noChangeArrowheads="1"/>
          </p:cNvSpPr>
          <p:nvPr/>
        </p:nvSpPr>
        <p:spPr bwMode="auto">
          <a:xfrm>
            <a:off x="0" y="1600200"/>
            <a:ext cx="9144000" cy="1200329"/>
          </a:xfrm>
          <a:prstGeom prst="rect">
            <a:avLst/>
          </a:prstGeom>
          <a:noFill/>
          <a:ln w="9525">
            <a:noFill/>
            <a:miter lim="800000"/>
            <a:headEnd/>
            <a:tailEnd/>
          </a:ln>
        </p:spPr>
        <p:txBody>
          <a:bodyPr wrap="square">
            <a:spAutoFit/>
          </a:bodyPr>
          <a:lstStyle/>
          <a:p>
            <a:pPr algn="ctr"/>
            <a:r>
              <a:rPr lang="en-US" altLang="en-US" sz="2400" dirty="0">
                <a:latin typeface="Calibri" pitchFamily="34" charset="0"/>
              </a:rPr>
              <a:t>Common adjustments to net income when computing </a:t>
            </a:r>
          </a:p>
          <a:p>
            <a:pPr algn="ctr"/>
            <a:r>
              <a:rPr lang="en-US" altLang="en-US" sz="2400" dirty="0">
                <a:latin typeface="Calibri" pitchFamily="34" charset="0"/>
              </a:rPr>
              <a:t>net cash provided or used by operating activities </a:t>
            </a:r>
          </a:p>
          <a:p>
            <a:pPr algn="ctr"/>
            <a:r>
              <a:rPr lang="en-US" altLang="en-US" sz="2400" dirty="0">
                <a:latin typeface="Calibri" pitchFamily="34" charset="0"/>
              </a:rPr>
              <a:t>under the indirect method:</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9" name="Rounded Rectangle 8"/>
          <p:cNvSpPr/>
          <p:nvPr/>
        </p:nvSpPr>
        <p:spPr>
          <a:xfrm>
            <a:off x="138113" y="6553200"/>
            <a:ext cx="59578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P2: </a:t>
            </a:r>
            <a:r>
              <a:rPr lang="en-US" sz="1100" dirty="0"/>
              <a:t>Compute cash flows from operating activities using the indirect method.</a:t>
            </a:r>
          </a:p>
        </p:txBody>
      </p:sp>
      <p:sp>
        <p:nvSpPr>
          <p:cNvPr id="11" name="TextBox 10"/>
          <p:cNvSpPr txBox="1"/>
          <p:nvPr/>
        </p:nvSpPr>
        <p:spPr>
          <a:xfrm>
            <a:off x="7603977" y="2967769"/>
            <a:ext cx="885824"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12.12</a:t>
            </a:r>
          </a:p>
        </p:txBody>
      </p:sp>
      <p:sp>
        <p:nvSpPr>
          <p:cNvPr id="12" name="Rectangle 11">
            <a:extLst>
              <a:ext uri="{FF2B5EF4-FFF2-40B4-BE49-F238E27FC236}">
                <a16:creationId xmlns:a16="http://schemas.microsoft.com/office/drawing/2014/main" xmlns="" id="{6FCE61B7-A70C-4244-A8B2-5E6BEC0F5FD2}"/>
              </a:ext>
            </a:extLst>
          </p:cNvPr>
          <p:cNvSpPr>
            <a:spLocks noGrp="1" noChangeArrowheads="1"/>
          </p:cNvSpPr>
          <p:nvPr/>
        </p:nvSpPr>
        <p:spPr bwMode="auto">
          <a:xfrm>
            <a:off x="62484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a16="http://schemas.microsoft.com/office/drawing/2014/main" xmlns="" id="{5DE2B16F-185B-3248-AB16-7395A37684FB}"/>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12-</a:t>
            </a:r>
            <a:fld id="{389021C6-BF4E-47D5-A0FD-A156D54A87E1}" type="slidenum">
              <a:rPr lang="en-US" smtClean="0">
                <a:solidFill>
                  <a:schemeClr val="tx1">
                    <a:lumMod val="50000"/>
                    <a:lumOff val="50000"/>
                  </a:schemeClr>
                </a:solidFill>
              </a:rPr>
              <a:pPr>
                <a:defRPr/>
              </a:pPr>
              <a:t>26</a:t>
            </a:fld>
            <a:endParaRPr lang="en-US" dirty="0">
              <a:solidFill>
                <a:schemeClr val="tx1">
                  <a:lumMod val="50000"/>
                  <a:lumOff val="50000"/>
                </a:schemeClr>
              </a:solidFill>
            </a:endParaRPr>
          </a:p>
        </p:txBody>
      </p:sp>
      <p:pic>
        <p:nvPicPr>
          <p:cNvPr id="3" name="Picture 2">
            <a:extLst>
              <a:ext uri="{FF2B5EF4-FFF2-40B4-BE49-F238E27FC236}">
                <a16:creationId xmlns:a16="http://schemas.microsoft.com/office/drawing/2014/main" xmlns="" id="{8678DD2F-5363-4D34-8F8D-95623410773B}"/>
              </a:ext>
            </a:extLst>
          </p:cNvPr>
          <p:cNvPicPr>
            <a:picLocks noChangeAspect="1"/>
          </p:cNvPicPr>
          <p:nvPr/>
        </p:nvPicPr>
        <p:blipFill>
          <a:blip r:embed="rId3"/>
          <a:stretch>
            <a:fillRect/>
          </a:stretch>
        </p:blipFill>
        <p:spPr>
          <a:xfrm>
            <a:off x="1600200" y="2883687"/>
            <a:ext cx="5664518" cy="3333395"/>
          </a:xfrm>
          <a:prstGeom prst="rect">
            <a:avLst/>
          </a:prstGeom>
        </p:spPr>
      </p:pic>
    </p:spTree>
  </p:cSld>
  <p:clrMapOvr>
    <a:masterClrMapping/>
  </p:clrMapOvr>
  <p:transition spd="med">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lstStyle/>
          <a:p>
            <a:r>
              <a:rPr lang="en-US" altLang="en-US" dirty="0"/>
              <a:t/>
            </a:r>
            <a:br>
              <a:rPr lang="en-US" altLang="en-US" dirty="0"/>
            </a:br>
            <a:r>
              <a:rPr lang="en-US" altLang="en-US" dirty="0"/>
              <a:t/>
            </a:r>
            <a:br>
              <a:rPr lang="en-US" altLang="en-US" dirty="0"/>
            </a:br>
            <a:r>
              <a:rPr lang="en-US" dirty="0"/>
              <a:t>Determine cash flows from both investing and financing activities.</a:t>
            </a:r>
            <a:br>
              <a:rPr lang="en-US" dirty="0"/>
            </a:br>
            <a:r>
              <a:rPr lang="en-US" altLang="en-US" dirty="0"/>
              <a:t>	</a:t>
            </a:r>
            <a:br>
              <a:rPr lang="en-US" altLang="en-US" dirty="0"/>
            </a:br>
            <a:r>
              <a:rPr lang="en-US" altLang="en-US" dirty="0"/>
              <a:t/>
            </a: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680641"/>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572000"/>
            <a:ext cx="7315200" cy="87313"/>
          </a:xfrm>
          <a:prstGeom prst="rect">
            <a:avLst/>
          </a:prstGeom>
          <a:noFill/>
          <a:ln w="9525">
            <a:noFill/>
            <a:miter lim="800000"/>
            <a:headEnd/>
            <a:tailEnd/>
          </a:ln>
        </p:spPr>
      </p:pic>
      <p:sp>
        <p:nvSpPr>
          <p:cNvPr id="8" name="TextBox 7"/>
          <p:cNvSpPr txBox="1"/>
          <p:nvPr/>
        </p:nvSpPr>
        <p:spPr>
          <a:xfrm>
            <a:off x="1943100" y="866429"/>
            <a:ext cx="5257800" cy="769441"/>
          </a:xfrm>
          <a:prstGeom prst="rect">
            <a:avLst/>
          </a:prstGeom>
          <a:noFill/>
        </p:spPr>
        <p:txBody>
          <a:bodyPr wrap="square" rtlCol="0">
            <a:spAutoFit/>
          </a:bodyPr>
          <a:lstStyle/>
          <a:p>
            <a:r>
              <a:rPr lang="en-US" altLang="en-US" sz="4400" b="1" dirty="0">
                <a:latin typeface="+mj-lt"/>
              </a:rPr>
              <a:t>Learning Objective P3</a:t>
            </a:r>
            <a:endParaRPr lang="en-US" sz="4400" dirty="0">
              <a:latin typeface="+mj-lt"/>
            </a:endParaRPr>
          </a:p>
        </p:txBody>
      </p:sp>
      <p:sp>
        <p:nvSpPr>
          <p:cNvPr id="10" name="Rectangle 9">
            <a:extLst>
              <a:ext uri="{FF2B5EF4-FFF2-40B4-BE49-F238E27FC236}">
                <a16:creationId xmlns:a16="http://schemas.microsoft.com/office/drawing/2014/main" xmlns="" id="{73BAC889-C5E7-6145-9E90-4B631E2D7699}"/>
              </a:ext>
            </a:extLst>
          </p:cNvPr>
          <p:cNvSpPr>
            <a:spLocks noGrp="1" noChangeArrowheads="1"/>
          </p:cNvSpPr>
          <p:nvPr/>
        </p:nvSpPr>
        <p:spPr bwMode="auto">
          <a:xfrm>
            <a:off x="63246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277134F0-FCB2-214A-AB2E-7F583BBEC7D0}"/>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12-</a:t>
            </a:r>
            <a:fld id="{389021C6-BF4E-47D5-A0FD-A156D54A87E1}" type="slidenum">
              <a:rPr lang="en-US" smtClean="0">
                <a:solidFill>
                  <a:schemeClr val="tx1">
                    <a:lumMod val="50000"/>
                    <a:lumOff val="50000"/>
                  </a:schemeClr>
                </a:solidFill>
              </a:rPr>
              <a:pPr>
                <a:defRPr/>
              </a:pPr>
              <a:t>27</a:t>
            </a:fld>
            <a:endParaRPr lang="en-US" dirty="0">
              <a:solidFill>
                <a:schemeClr val="tx1">
                  <a:lumMod val="50000"/>
                  <a:lumOff val="50000"/>
                </a:schemeClr>
              </a:solidFill>
            </a:endParaRPr>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8"/>
          <p:cNvSpPr>
            <a:spLocks noGrp="1" noChangeArrowheads="1"/>
          </p:cNvSpPr>
          <p:nvPr>
            <p:ph type="title"/>
          </p:nvPr>
        </p:nvSpPr>
        <p:spPr>
          <a:xfrm>
            <a:off x="457200" y="609600"/>
            <a:ext cx="8229600" cy="990600"/>
          </a:xfrm>
        </p:spPr>
        <p:txBody>
          <a:bodyPr/>
          <a:lstStyle/>
          <a:p>
            <a:pPr eaLnBrk="1" hangingPunct="1">
              <a:lnSpc>
                <a:spcPct val="90000"/>
              </a:lnSpc>
            </a:pPr>
            <a:r>
              <a:rPr lang="en-US" altLang="en-US" b="1" dirty="0">
                <a:ea typeface="ＭＳ Ｐゴシック" pitchFamily="-107" charset="-128"/>
              </a:rPr>
              <a:t>Cash Flows from Investing:</a:t>
            </a:r>
            <a:br>
              <a:rPr lang="en-US" altLang="en-US" b="1" dirty="0">
                <a:ea typeface="ＭＳ Ｐゴシック" pitchFamily="-107" charset="-128"/>
              </a:rPr>
            </a:br>
            <a:r>
              <a:rPr lang="en-US" altLang="en-US" b="1" dirty="0">
                <a:ea typeface="ＭＳ Ｐゴシック" pitchFamily="-107" charset="-128"/>
              </a:rPr>
              <a:t>Three-Step Analysis</a:t>
            </a:r>
          </a:p>
        </p:txBody>
      </p:sp>
      <p:sp>
        <p:nvSpPr>
          <p:cNvPr id="86020" name="Rounded Rectangle 6"/>
          <p:cNvSpPr>
            <a:spLocks noChangeArrowheads="1"/>
          </p:cNvSpPr>
          <p:nvPr/>
        </p:nvSpPr>
        <p:spPr bwMode="auto">
          <a:xfrm>
            <a:off x="609600" y="2895600"/>
            <a:ext cx="3657600" cy="1600200"/>
          </a:xfrm>
          <a:prstGeom prst="roundRect">
            <a:avLst>
              <a:gd name="adj" fmla="val 16667"/>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dist="38100" dir="2700000" algn="br" rotWithShape="0">
              <a:srgbClr val="808080">
                <a:alpha val="42998"/>
              </a:srgbClr>
            </a:outerShdw>
          </a:effectLst>
        </p:spPr>
        <p:txBody>
          <a:bodyPr anchor="ctr"/>
          <a:lstStyle/>
          <a:p>
            <a:pPr algn="ctr"/>
            <a:r>
              <a:rPr lang="en-US" altLang="en-US" sz="2800" dirty="0">
                <a:solidFill>
                  <a:srgbClr val="632523"/>
                </a:solidFill>
                <a:latin typeface="Calibri" pitchFamily="34" charset="0"/>
              </a:rPr>
              <a:t>Identify changes in investing-related accounts</a:t>
            </a:r>
          </a:p>
        </p:txBody>
      </p:sp>
      <p:sp>
        <p:nvSpPr>
          <p:cNvPr id="86021" name="Rounded Rectangle 7"/>
          <p:cNvSpPr>
            <a:spLocks noChangeArrowheads="1"/>
          </p:cNvSpPr>
          <p:nvPr/>
        </p:nvSpPr>
        <p:spPr bwMode="auto">
          <a:xfrm>
            <a:off x="4876800" y="2895600"/>
            <a:ext cx="3657600" cy="1600200"/>
          </a:xfrm>
          <a:prstGeom prst="roundRect">
            <a:avLst>
              <a:gd name="adj" fmla="val 16667"/>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dist="38100" dir="2700000" algn="br" rotWithShape="0">
              <a:srgbClr val="808080">
                <a:alpha val="42998"/>
              </a:srgbClr>
            </a:outerShdw>
          </a:effectLst>
        </p:spPr>
        <p:txBody>
          <a:bodyPr anchor="ctr"/>
          <a:lstStyle/>
          <a:p>
            <a:pPr algn="ctr"/>
            <a:r>
              <a:rPr lang="en-US" altLang="en-US" sz="2800" dirty="0">
                <a:solidFill>
                  <a:srgbClr val="632523"/>
                </a:solidFill>
                <a:latin typeface="Calibri" pitchFamily="34" charset="0"/>
              </a:rPr>
              <a:t>Determine the cash effects using </a:t>
            </a:r>
            <a:br>
              <a:rPr lang="en-US" altLang="en-US" sz="2800" dirty="0">
                <a:solidFill>
                  <a:srgbClr val="632523"/>
                </a:solidFill>
                <a:latin typeface="Calibri" pitchFamily="34" charset="0"/>
              </a:rPr>
            </a:br>
            <a:r>
              <a:rPr lang="en-US" altLang="en-US" sz="2800" dirty="0">
                <a:solidFill>
                  <a:srgbClr val="632523"/>
                </a:solidFill>
                <a:latin typeface="Calibri" pitchFamily="34" charset="0"/>
              </a:rPr>
              <a:t>T-accounts and reconstructed entries</a:t>
            </a:r>
          </a:p>
        </p:txBody>
      </p:sp>
      <p:sp>
        <p:nvSpPr>
          <p:cNvPr id="86022" name="Rounded Rectangle 8"/>
          <p:cNvSpPr>
            <a:spLocks noChangeArrowheads="1"/>
          </p:cNvSpPr>
          <p:nvPr/>
        </p:nvSpPr>
        <p:spPr bwMode="auto">
          <a:xfrm>
            <a:off x="2743200" y="4713287"/>
            <a:ext cx="3657600" cy="1600200"/>
          </a:xfrm>
          <a:prstGeom prst="roundRect">
            <a:avLst>
              <a:gd name="adj" fmla="val 16667"/>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dist="38100" dir="2700000" algn="br" rotWithShape="0">
              <a:srgbClr val="808080">
                <a:alpha val="42998"/>
              </a:srgbClr>
            </a:outerShdw>
          </a:effectLst>
        </p:spPr>
        <p:txBody>
          <a:bodyPr anchor="ctr"/>
          <a:lstStyle/>
          <a:p>
            <a:pPr algn="ctr"/>
            <a:r>
              <a:rPr lang="en-US" altLang="en-US" sz="2800" dirty="0">
                <a:solidFill>
                  <a:srgbClr val="632523"/>
                </a:solidFill>
                <a:latin typeface="Calibri" pitchFamily="34" charset="0"/>
              </a:rPr>
              <a:t>Report the cash flow effects</a:t>
            </a:r>
          </a:p>
        </p:txBody>
      </p:sp>
      <p:sp>
        <p:nvSpPr>
          <p:cNvPr id="86023" name="Rectangle 9"/>
          <p:cNvSpPr>
            <a:spLocks noChangeArrowheads="1"/>
          </p:cNvSpPr>
          <p:nvPr/>
        </p:nvSpPr>
        <p:spPr bwMode="auto">
          <a:xfrm>
            <a:off x="800100" y="1706562"/>
            <a:ext cx="7543800" cy="1077913"/>
          </a:xfrm>
          <a:prstGeom prst="rect">
            <a:avLst/>
          </a:prstGeom>
          <a:noFill/>
          <a:ln w="9525">
            <a:noFill/>
            <a:miter lim="800000"/>
            <a:headEnd/>
            <a:tailEnd/>
          </a:ln>
        </p:spPr>
        <p:txBody>
          <a:bodyPr>
            <a:spAutoFit/>
          </a:bodyPr>
          <a:lstStyle/>
          <a:p>
            <a:pPr algn="ctr"/>
            <a:r>
              <a:rPr lang="en-US" altLang="en-US" sz="3200" i="1" dirty="0">
                <a:solidFill>
                  <a:srgbClr val="632523"/>
                </a:solidFill>
                <a:latin typeface="Calibri" pitchFamily="34" charset="0"/>
              </a:rPr>
              <a:t>A three-step process to determine cash provided or used by investing activities:</a:t>
            </a:r>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1" name="Rounded Rectangle 10"/>
          <p:cNvSpPr/>
          <p:nvPr/>
        </p:nvSpPr>
        <p:spPr>
          <a:xfrm>
            <a:off x="138113" y="6553200"/>
            <a:ext cx="55768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P3: </a:t>
            </a:r>
            <a:r>
              <a:rPr lang="en-US" sz="1100" dirty="0"/>
              <a:t>Determine cash flows from both investing and financing activities.</a:t>
            </a:r>
          </a:p>
        </p:txBody>
      </p:sp>
      <p:sp>
        <p:nvSpPr>
          <p:cNvPr id="13" name="Rectangle 12">
            <a:extLst>
              <a:ext uri="{FF2B5EF4-FFF2-40B4-BE49-F238E27FC236}">
                <a16:creationId xmlns:a16="http://schemas.microsoft.com/office/drawing/2014/main" xmlns="" id="{EB6209AE-91B8-5640-808A-8E3A3E1D0D6E}"/>
              </a:ext>
            </a:extLst>
          </p:cNvPr>
          <p:cNvSpPr>
            <a:spLocks noGrp="1" noChangeArrowheads="1"/>
          </p:cNvSpPr>
          <p:nvPr/>
        </p:nvSpPr>
        <p:spPr bwMode="auto">
          <a:xfrm>
            <a:off x="61786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4" name="Slide Number Placeholder 7">
            <a:extLst>
              <a:ext uri="{FF2B5EF4-FFF2-40B4-BE49-F238E27FC236}">
                <a16:creationId xmlns:a16="http://schemas.microsoft.com/office/drawing/2014/main" xmlns="" id="{1893F009-3F3B-F64C-AD63-B8124529B9AA}"/>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12-</a:t>
            </a:r>
            <a:fld id="{389021C6-BF4E-47D5-A0FD-A156D54A87E1}" type="slidenum">
              <a:rPr lang="en-US" smtClean="0">
                <a:solidFill>
                  <a:schemeClr val="tx1">
                    <a:lumMod val="50000"/>
                    <a:lumOff val="50000"/>
                  </a:schemeClr>
                </a:solidFill>
              </a:rPr>
              <a:pPr>
                <a:defRPr/>
              </a:pPr>
              <a:t>28</a:t>
            </a:fld>
            <a:endParaRPr lang="en-US" dirty="0">
              <a:solidFill>
                <a:schemeClr val="tx1">
                  <a:lumMod val="50000"/>
                  <a:lumOff val="50000"/>
                </a:schemeClr>
              </a:solidFill>
            </a:endParaRPr>
          </a:p>
        </p:txBody>
      </p:sp>
    </p:spTree>
  </p:cSld>
  <p:clrMapOvr>
    <a:masterClrMapping/>
  </p:clrMapOvr>
  <p:transition spd="med">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38C1BA25-ADE3-4BBD-BA07-1469522930AF}"/>
              </a:ext>
            </a:extLst>
          </p:cNvPr>
          <p:cNvPicPr>
            <a:picLocks noChangeAspect="1"/>
          </p:cNvPicPr>
          <p:nvPr/>
        </p:nvPicPr>
        <p:blipFill>
          <a:blip r:embed="rId3"/>
          <a:stretch>
            <a:fillRect/>
          </a:stretch>
        </p:blipFill>
        <p:spPr>
          <a:xfrm>
            <a:off x="228600" y="2182879"/>
            <a:ext cx="4809524" cy="2323809"/>
          </a:xfrm>
          <a:prstGeom prst="rect">
            <a:avLst/>
          </a:prstGeom>
        </p:spPr>
      </p:pic>
      <p:sp>
        <p:nvSpPr>
          <p:cNvPr id="87044" name="Rectangle 8"/>
          <p:cNvSpPr>
            <a:spLocks noGrp="1" noChangeArrowheads="1"/>
          </p:cNvSpPr>
          <p:nvPr>
            <p:ph type="title"/>
          </p:nvPr>
        </p:nvSpPr>
        <p:spPr>
          <a:xfrm>
            <a:off x="138113" y="533400"/>
            <a:ext cx="8548687" cy="633036"/>
          </a:xfrm>
        </p:spPr>
        <p:txBody>
          <a:bodyPr/>
          <a:lstStyle/>
          <a:p>
            <a:pPr eaLnBrk="1" hangingPunct="1">
              <a:lnSpc>
                <a:spcPct val="90000"/>
              </a:lnSpc>
            </a:pPr>
            <a:r>
              <a:rPr lang="en-US" altLang="en-US" sz="4000" b="1" dirty="0">
                <a:ea typeface="ＭＳ Ｐゴシック" pitchFamily="-107" charset="-128"/>
              </a:rPr>
              <a:t>Cash Flows from Investing: First Step</a:t>
            </a:r>
          </a:p>
        </p:txBody>
      </p:sp>
      <p:sp>
        <p:nvSpPr>
          <p:cNvPr id="87046" name="Rectangle 12"/>
          <p:cNvSpPr>
            <a:spLocks noChangeArrowheads="1"/>
          </p:cNvSpPr>
          <p:nvPr/>
        </p:nvSpPr>
        <p:spPr bwMode="auto">
          <a:xfrm>
            <a:off x="5349816" y="1905000"/>
            <a:ext cx="3536830" cy="3539430"/>
          </a:xfrm>
          <a:prstGeom prst="rect">
            <a:avLst/>
          </a:prstGeom>
          <a:noFill/>
          <a:ln w="9525">
            <a:noFill/>
            <a:miter lim="800000"/>
            <a:headEnd/>
            <a:tailEnd/>
          </a:ln>
        </p:spPr>
        <p:txBody>
          <a:bodyPr wrap="square">
            <a:spAutoFit/>
          </a:bodyPr>
          <a:lstStyle/>
          <a:p>
            <a:r>
              <a:rPr lang="en-US" altLang="en-US" sz="2800" dirty="0">
                <a:latin typeface="Calibri" pitchFamily="34" charset="0"/>
              </a:rPr>
              <a:t>This analysis reveals a $40,000 increase in plant assets from $210,000 to $250,000 and a $12,000 increase in accumulated depreciation from $48,000 to $60,000.</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0" name="Rounded Rectangle 9"/>
          <p:cNvSpPr/>
          <p:nvPr/>
        </p:nvSpPr>
        <p:spPr>
          <a:xfrm>
            <a:off x="138113" y="6564313"/>
            <a:ext cx="5576887" cy="214804"/>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P3: </a:t>
            </a:r>
            <a:r>
              <a:rPr lang="en-US" sz="1100" dirty="0"/>
              <a:t>Determine cash flows from both investing and financing activities.</a:t>
            </a:r>
          </a:p>
        </p:txBody>
      </p:sp>
      <p:sp>
        <p:nvSpPr>
          <p:cNvPr id="11" name="TextBox 10"/>
          <p:cNvSpPr txBox="1"/>
          <p:nvPr/>
        </p:nvSpPr>
        <p:spPr>
          <a:xfrm>
            <a:off x="7683182" y="1166436"/>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12.10</a:t>
            </a:r>
          </a:p>
        </p:txBody>
      </p:sp>
      <p:sp>
        <p:nvSpPr>
          <p:cNvPr id="12" name="Rectangle 11"/>
          <p:cNvSpPr/>
          <p:nvPr/>
        </p:nvSpPr>
        <p:spPr>
          <a:xfrm>
            <a:off x="457200" y="3810000"/>
            <a:ext cx="4495801"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cs typeface="Arial" charset="0"/>
            </a:endParaRPr>
          </a:p>
        </p:txBody>
      </p:sp>
      <p:sp>
        <p:nvSpPr>
          <p:cNvPr id="13" name="Rectangle 12">
            <a:extLst>
              <a:ext uri="{FF2B5EF4-FFF2-40B4-BE49-F238E27FC236}">
                <a16:creationId xmlns:a16="http://schemas.microsoft.com/office/drawing/2014/main" xmlns="" id="{293BC864-A4D7-BB4A-A65D-8E10EB9344ED}"/>
              </a:ext>
            </a:extLst>
          </p:cNvPr>
          <p:cNvSpPr>
            <a:spLocks noGrp="1" noChangeArrowheads="1"/>
          </p:cNvSpPr>
          <p:nvPr/>
        </p:nvSpPr>
        <p:spPr bwMode="auto">
          <a:xfrm>
            <a:off x="62484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5" name="Slide Number Placeholder 7">
            <a:extLst>
              <a:ext uri="{FF2B5EF4-FFF2-40B4-BE49-F238E27FC236}">
                <a16:creationId xmlns:a16="http://schemas.microsoft.com/office/drawing/2014/main" xmlns="" id="{7B4C4327-1585-1E44-BE74-9767A4397B0D}"/>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12-</a:t>
            </a:r>
            <a:fld id="{389021C6-BF4E-47D5-A0FD-A156D54A87E1}" type="slidenum">
              <a:rPr lang="en-US" smtClean="0">
                <a:solidFill>
                  <a:schemeClr val="tx1">
                    <a:lumMod val="50000"/>
                    <a:lumOff val="50000"/>
                  </a:schemeClr>
                </a:solidFill>
              </a:rPr>
              <a:pPr>
                <a:defRPr/>
              </a:pPr>
              <a:t>29</a:t>
            </a:fld>
            <a:endParaRPr lang="en-US" dirty="0">
              <a:solidFill>
                <a:schemeClr val="tx1">
                  <a:lumMod val="50000"/>
                  <a:lumOff val="50000"/>
                </a:schemeClr>
              </a:solidFill>
            </a:endParaRPr>
          </a:p>
        </p:txBody>
      </p:sp>
    </p:spTree>
  </p:cSld>
  <p:clrMapOvr>
    <a:masterClrMapping/>
  </p:clrMapOvr>
  <p:transition spd="med">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2560200"/>
            <a:ext cx="7315200" cy="3507314"/>
          </a:xfrm>
        </p:spPr>
        <p:txBody>
          <a:bodyPr/>
          <a:lstStyle/>
          <a:p>
            <a:r>
              <a:rPr lang="en-US" altLang="en-US" dirty="0"/>
              <a:t/>
            </a:r>
            <a:br>
              <a:rPr lang="en-US" altLang="en-US" dirty="0"/>
            </a:br>
            <a:r>
              <a:rPr lang="en-US" altLang="en-US" dirty="0"/>
              <a:t/>
            </a:r>
            <a:br>
              <a:rPr lang="en-US" altLang="en-US" dirty="0"/>
            </a:br>
            <a:r>
              <a:rPr lang="en-US" dirty="0"/>
              <a:t>Distinguish between operating, investing, and financing activities, and describe how noncash investing and financing activities are disclosed.</a:t>
            </a:r>
            <a:br>
              <a:rPr lang="en-US" dirty="0"/>
            </a:br>
            <a:r>
              <a:rPr lang="en-US" altLang="en-US" dirty="0"/>
              <a:t>	</a:t>
            </a:r>
            <a:br>
              <a:rPr lang="en-US" altLang="en-US" dirty="0"/>
            </a:br>
            <a:r>
              <a:rPr lang="en-US" altLang="en-US" dirty="0"/>
              <a:t/>
            </a: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714261"/>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898793" y="6124955"/>
            <a:ext cx="7315200" cy="87313"/>
          </a:xfrm>
          <a:prstGeom prst="rect">
            <a:avLst/>
          </a:prstGeom>
          <a:noFill/>
          <a:ln w="9525">
            <a:noFill/>
            <a:miter lim="800000"/>
            <a:headEnd/>
            <a:tailEnd/>
          </a:ln>
        </p:spPr>
      </p:pic>
      <p:sp>
        <p:nvSpPr>
          <p:cNvPr id="8" name="TextBox 7"/>
          <p:cNvSpPr txBox="1"/>
          <p:nvPr/>
        </p:nvSpPr>
        <p:spPr>
          <a:xfrm>
            <a:off x="1943100" y="760938"/>
            <a:ext cx="5257800" cy="769441"/>
          </a:xfrm>
          <a:prstGeom prst="rect">
            <a:avLst/>
          </a:prstGeom>
          <a:noFill/>
        </p:spPr>
        <p:txBody>
          <a:bodyPr wrap="square" rtlCol="0">
            <a:spAutoFit/>
          </a:bodyPr>
          <a:lstStyle/>
          <a:p>
            <a:r>
              <a:rPr lang="en-US" altLang="en-US" sz="4400" b="1" dirty="0">
                <a:latin typeface="+mj-lt"/>
              </a:rPr>
              <a:t>Learning Objective C1</a:t>
            </a:r>
            <a:endParaRPr lang="en-US" sz="4400" dirty="0">
              <a:latin typeface="+mj-lt"/>
            </a:endParaRPr>
          </a:p>
        </p:txBody>
      </p:sp>
      <p:sp>
        <p:nvSpPr>
          <p:cNvPr id="10" name="Rectangle 9">
            <a:extLst>
              <a:ext uri="{FF2B5EF4-FFF2-40B4-BE49-F238E27FC236}">
                <a16:creationId xmlns:a16="http://schemas.microsoft.com/office/drawing/2014/main" xmlns="" id="{B663B1D6-74E7-1F41-B0B7-F08E035D64EC}"/>
              </a:ext>
            </a:extLst>
          </p:cNvPr>
          <p:cNvSpPr>
            <a:spLocks noGrp="1" noChangeArrowheads="1"/>
          </p:cNvSpPr>
          <p:nvPr/>
        </p:nvSpPr>
        <p:spPr bwMode="auto">
          <a:xfrm>
            <a:off x="6277155"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8F974596-DEEF-DE49-BC6F-B54E6321D991}"/>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12-</a:t>
            </a:r>
            <a:fld id="{389021C6-BF4E-47D5-A0FD-A156D54A87E1}" type="slidenum">
              <a:rPr lang="en-US" smtClean="0">
                <a:solidFill>
                  <a:schemeClr val="tx1">
                    <a:lumMod val="50000"/>
                    <a:lumOff val="50000"/>
                  </a:schemeClr>
                </a:solidFill>
              </a:rPr>
              <a:pPr>
                <a:defRPr/>
              </a:pPr>
              <a:t>3</a:t>
            </a:fld>
            <a:endParaRPr lang="en-US" dirty="0">
              <a:solidFill>
                <a:schemeClr val="tx1">
                  <a:lumMod val="50000"/>
                  <a:lumOff val="50000"/>
                </a:schemeClr>
              </a:solidFill>
            </a:endParaRPr>
          </a:p>
        </p:txBody>
      </p: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8"/>
          <p:cNvSpPr>
            <a:spLocks noGrp="1" noChangeArrowheads="1"/>
          </p:cNvSpPr>
          <p:nvPr>
            <p:ph type="title"/>
          </p:nvPr>
        </p:nvSpPr>
        <p:spPr>
          <a:xfrm>
            <a:off x="138113" y="609600"/>
            <a:ext cx="8929687" cy="609600"/>
          </a:xfrm>
        </p:spPr>
        <p:txBody>
          <a:bodyPr/>
          <a:lstStyle/>
          <a:p>
            <a:pPr eaLnBrk="1" hangingPunct="1">
              <a:lnSpc>
                <a:spcPct val="90000"/>
              </a:lnSpc>
            </a:pPr>
            <a:r>
              <a:rPr lang="en-US" altLang="en-US" sz="4000" b="1" dirty="0">
                <a:ea typeface="ＭＳ Ｐゴシック" pitchFamily="-107" charset="-128"/>
              </a:rPr>
              <a:t>Cash Flows from Investing: Second Step </a:t>
            </a:r>
          </a:p>
        </p:txBody>
      </p:sp>
      <p:sp>
        <p:nvSpPr>
          <p:cNvPr id="88069" name="Rectangle 7"/>
          <p:cNvSpPr>
            <a:spLocks noChangeArrowheads="1"/>
          </p:cNvSpPr>
          <p:nvPr/>
        </p:nvSpPr>
        <p:spPr bwMode="auto">
          <a:xfrm>
            <a:off x="533400" y="1295400"/>
            <a:ext cx="8077200" cy="707886"/>
          </a:xfrm>
          <a:prstGeom prst="rect">
            <a:avLst/>
          </a:prstGeom>
          <a:noFill/>
          <a:ln w="9525">
            <a:noFill/>
            <a:miter lim="800000"/>
            <a:headEnd/>
            <a:tailEnd/>
          </a:ln>
        </p:spPr>
        <p:txBody>
          <a:bodyPr wrap="square">
            <a:spAutoFit/>
          </a:bodyPr>
          <a:lstStyle/>
          <a:p>
            <a:r>
              <a:rPr lang="en-US" altLang="en-US" sz="2000" dirty="0"/>
              <a:t>Item b: Genesis purchased plant assets of $60,000 by issuing $60,000 in notes payable to the seller. </a:t>
            </a:r>
          </a:p>
        </p:txBody>
      </p:sp>
      <p:grpSp>
        <p:nvGrpSpPr>
          <p:cNvPr id="3" name="Group 15"/>
          <p:cNvGrpSpPr>
            <a:grpSpLocks/>
          </p:cNvGrpSpPr>
          <p:nvPr/>
        </p:nvGrpSpPr>
        <p:grpSpPr bwMode="auto">
          <a:xfrm>
            <a:off x="533400" y="4800599"/>
            <a:ext cx="8077200" cy="1295400"/>
            <a:chOff x="533400" y="5052597"/>
            <a:chExt cx="8077200" cy="1399830"/>
          </a:xfrm>
        </p:grpSpPr>
        <p:pic>
          <p:nvPicPr>
            <p:cNvPr id="88073" name="Picture 4"/>
            <p:cNvPicPr>
              <a:picLocks noChangeAspect="1" noChangeArrowheads="1"/>
            </p:cNvPicPr>
            <p:nvPr/>
          </p:nvPicPr>
          <p:blipFill>
            <a:blip r:embed="rId3" cstate="print"/>
            <a:srcRect/>
            <a:stretch>
              <a:fillRect/>
            </a:stretch>
          </p:blipFill>
          <p:spPr bwMode="auto">
            <a:xfrm>
              <a:off x="542925" y="5793684"/>
              <a:ext cx="8058150" cy="658743"/>
            </a:xfrm>
            <a:prstGeom prst="rect">
              <a:avLst/>
            </a:prstGeom>
            <a:noFill/>
            <a:ln w="9525">
              <a:noFill/>
              <a:miter lim="800000"/>
              <a:headEnd/>
              <a:tailEnd/>
            </a:ln>
          </p:spPr>
        </p:pic>
        <p:sp>
          <p:nvSpPr>
            <p:cNvPr id="88074" name="Rectangle 13"/>
            <p:cNvSpPr>
              <a:spLocks noChangeArrowheads="1"/>
            </p:cNvSpPr>
            <p:nvPr/>
          </p:nvSpPr>
          <p:spPr bwMode="auto">
            <a:xfrm>
              <a:off x="533400" y="5052597"/>
              <a:ext cx="8077200" cy="764953"/>
            </a:xfrm>
            <a:prstGeom prst="rect">
              <a:avLst/>
            </a:prstGeom>
            <a:noFill/>
            <a:ln w="9525">
              <a:noFill/>
              <a:miter lim="800000"/>
              <a:headEnd/>
              <a:tailEnd/>
            </a:ln>
          </p:spPr>
          <p:txBody>
            <a:bodyPr wrap="square">
              <a:spAutoFit/>
            </a:bodyPr>
            <a:lstStyle/>
            <a:p>
              <a:r>
                <a:rPr lang="en-US" altLang="en-US" sz="2000" dirty="0"/>
                <a:t>We also reconstruct the entry for Depreciation Expense using information from the income statement. </a:t>
              </a:r>
            </a:p>
          </p:txBody>
        </p:sp>
      </p:grpSp>
      <p:sp>
        <p:nvSpPr>
          <p:cNvPr id="88072" name="Rectangle 3"/>
          <p:cNvSpPr>
            <a:spLocks noChangeArrowheads="1"/>
          </p:cNvSpPr>
          <p:nvPr/>
        </p:nvSpPr>
        <p:spPr bwMode="auto">
          <a:xfrm>
            <a:off x="557213" y="2743200"/>
            <a:ext cx="7367587" cy="923330"/>
          </a:xfrm>
          <a:prstGeom prst="rect">
            <a:avLst/>
          </a:prstGeom>
          <a:noFill/>
          <a:ln w="9525">
            <a:noFill/>
            <a:miter lim="800000"/>
            <a:headEnd/>
            <a:tailEnd/>
          </a:ln>
        </p:spPr>
        <p:txBody>
          <a:bodyPr wrap="square">
            <a:spAutoFit/>
          </a:bodyPr>
          <a:lstStyle/>
          <a:p>
            <a:r>
              <a:rPr lang="en-US" altLang="en-US" dirty="0">
                <a:ea typeface="ＭＳ Ｐゴシック" pitchFamily="-107" charset="-128"/>
              </a:rPr>
              <a:t>Item c reports that Genesis sold plant assets costing $20,000 (with $12,000 of accumulated depreciation) for $2,000 cash, resulting in a $6,000 loss.</a:t>
            </a:r>
            <a:endParaRPr lang="en-US" dirty="0"/>
          </a:p>
        </p:txBody>
      </p:sp>
      <p:sp>
        <p:nvSpPr>
          <p:cNvPr id="13" name="Rectangle 12"/>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pic>
        <p:nvPicPr>
          <p:cNvPr id="8806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1" y="1980358"/>
            <a:ext cx="8305800" cy="734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7152" y="3666530"/>
            <a:ext cx="8246974" cy="1150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ounded Rectangle 13"/>
          <p:cNvSpPr/>
          <p:nvPr/>
        </p:nvSpPr>
        <p:spPr>
          <a:xfrm>
            <a:off x="138113" y="6553200"/>
            <a:ext cx="55768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P3: </a:t>
            </a:r>
            <a:r>
              <a:rPr lang="en-US" sz="1100" dirty="0"/>
              <a:t>Determine cash flows from both investing and financing activities.</a:t>
            </a:r>
          </a:p>
        </p:txBody>
      </p:sp>
      <p:sp>
        <p:nvSpPr>
          <p:cNvPr id="17" name="Rectangle 16">
            <a:extLst>
              <a:ext uri="{FF2B5EF4-FFF2-40B4-BE49-F238E27FC236}">
                <a16:creationId xmlns:a16="http://schemas.microsoft.com/office/drawing/2014/main" xmlns="" id="{153F4A96-3848-2145-BD32-AFE0F1F78FC1}"/>
              </a:ext>
            </a:extLst>
          </p:cNvPr>
          <p:cNvSpPr>
            <a:spLocks noGrp="1" noChangeArrowheads="1"/>
          </p:cNvSpPr>
          <p:nvPr/>
        </p:nvSpPr>
        <p:spPr bwMode="auto">
          <a:xfrm>
            <a:off x="62484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8" name="Slide Number Placeholder 7">
            <a:extLst>
              <a:ext uri="{FF2B5EF4-FFF2-40B4-BE49-F238E27FC236}">
                <a16:creationId xmlns:a16="http://schemas.microsoft.com/office/drawing/2014/main" xmlns="" id="{7EF7D9BE-DAF1-B34D-8F7A-868649E34800}"/>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12-</a:t>
            </a:r>
            <a:fld id="{389021C6-BF4E-47D5-A0FD-A156D54A87E1}" type="slidenum">
              <a:rPr lang="en-US" smtClean="0">
                <a:solidFill>
                  <a:schemeClr val="tx1">
                    <a:lumMod val="50000"/>
                    <a:lumOff val="50000"/>
                  </a:schemeClr>
                </a:solidFill>
              </a:rPr>
              <a:pPr>
                <a:defRPr/>
              </a:pPr>
              <a:t>30</a:t>
            </a:fld>
            <a:endParaRPr lang="en-US" dirty="0">
              <a:solidFill>
                <a:schemeClr val="tx1">
                  <a:lumMod val="50000"/>
                  <a:lumOff val="50000"/>
                </a:schemeClr>
              </a:solidFill>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nodeType="afterEffect">
                                  <p:stCondLst>
                                    <p:cond delay="15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8"/>
          <p:cNvSpPr>
            <a:spLocks noGrp="1" noChangeArrowheads="1"/>
          </p:cNvSpPr>
          <p:nvPr>
            <p:ph type="title"/>
          </p:nvPr>
        </p:nvSpPr>
        <p:spPr>
          <a:xfrm>
            <a:off x="457200" y="609600"/>
            <a:ext cx="8229600" cy="609600"/>
          </a:xfrm>
        </p:spPr>
        <p:txBody>
          <a:bodyPr/>
          <a:lstStyle/>
          <a:p>
            <a:pPr eaLnBrk="1" hangingPunct="1">
              <a:lnSpc>
                <a:spcPct val="90000"/>
              </a:lnSpc>
            </a:pPr>
            <a:r>
              <a:rPr lang="en-US" altLang="en-US" sz="4000" b="1" dirty="0">
                <a:ea typeface="ＭＳ Ｐゴシック" pitchFamily="-107" charset="-128"/>
              </a:rPr>
              <a:t>Cash Flows from Investing: Third Step </a:t>
            </a:r>
          </a:p>
        </p:txBody>
      </p:sp>
      <p:sp>
        <p:nvSpPr>
          <p:cNvPr id="88069" name="Rectangle 7"/>
          <p:cNvSpPr>
            <a:spLocks noChangeArrowheads="1"/>
          </p:cNvSpPr>
          <p:nvPr/>
        </p:nvSpPr>
        <p:spPr bwMode="auto">
          <a:xfrm>
            <a:off x="533400" y="1295400"/>
            <a:ext cx="8077200" cy="400110"/>
          </a:xfrm>
          <a:prstGeom prst="rect">
            <a:avLst/>
          </a:prstGeom>
          <a:noFill/>
          <a:ln w="9525">
            <a:noFill/>
            <a:miter lim="800000"/>
            <a:headEnd/>
            <a:tailEnd/>
          </a:ln>
        </p:spPr>
        <p:txBody>
          <a:bodyPr wrap="square">
            <a:spAutoFit/>
          </a:bodyPr>
          <a:lstStyle/>
          <a:p>
            <a:r>
              <a:rPr lang="en-US" altLang="en-US" sz="2000" dirty="0"/>
              <a:t>Reconstructed T-accounts show changes in long-term assets.</a:t>
            </a:r>
          </a:p>
        </p:txBody>
      </p:sp>
      <p:sp>
        <p:nvSpPr>
          <p:cNvPr id="88072" name="Rectangle 3"/>
          <p:cNvSpPr>
            <a:spLocks noChangeArrowheads="1"/>
          </p:cNvSpPr>
          <p:nvPr/>
        </p:nvSpPr>
        <p:spPr bwMode="auto">
          <a:xfrm>
            <a:off x="888206" y="3110352"/>
            <a:ext cx="7367587" cy="369332"/>
          </a:xfrm>
          <a:prstGeom prst="rect">
            <a:avLst/>
          </a:prstGeom>
          <a:noFill/>
          <a:ln w="9525">
            <a:noFill/>
            <a:miter lim="800000"/>
            <a:headEnd/>
            <a:tailEnd/>
          </a:ln>
        </p:spPr>
        <p:txBody>
          <a:bodyPr wrap="square">
            <a:spAutoFit/>
          </a:bodyPr>
          <a:lstStyle/>
          <a:p>
            <a:r>
              <a:rPr lang="en-US" altLang="en-US" dirty="0">
                <a:ea typeface="ＭＳ Ｐゴシック" pitchFamily="-107" charset="-128"/>
              </a:rPr>
              <a:t>The identified cash flows are reported in the investing section:</a:t>
            </a:r>
            <a:endParaRPr lang="en-US" dirty="0"/>
          </a:p>
        </p:txBody>
      </p:sp>
      <p:sp>
        <p:nvSpPr>
          <p:cNvPr id="13" name="Rectangle 12"/>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4" name="Rounded Rectangle 13"/>
          <p:cNvSpPr/>
          <p:nvPr/>
        </p:nvSpPr>
        <p:spPr>
          <a:xfrm>
            <a:off x="138113" y="6553200"/>
            <a:ext cx="55768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P3: </a:t>
            </a:r>
            <a:r>
              <a:rPr lang="en-US" sz="1100" dirty="0"/>
              <a:t>Determine cash flows from both investing and financing activities.</a:t>
            </a:r>
          </a:p>
        </p:txBody>
      </p:sp>
      <p:sp>
        <p:nvSpPr>
          <p:cNvPr id="17" name="Rectangle 3"/>
          <p:cNvSpPr>
            <a:spLocks noChangeArrowheads="1"/>
          </p:cNvSpPr>
          <p:nvPr/>
        </p:nvSpPr>
        <p:spPr bwMode="auto">
          <a:xfrm>
            <a:off x="1003743" y="4608837"/>
            <a:ext cx="7367587" cy="646331"/>
          </a:xfrm>
          <a:prstGeom prst="rect">
            <a:avLst/>
          </a:prstGeom>
          <a:noFill/>
          <a:ln w="9525">
            <a:noFill/>
            <a:miter lim="800000"/>
            <a:headEnd/>
            <a:tailEnd/>
          </a:ln>
        </p:spPr>
        <p:txBody>
          <a:bodyPr wrap="square">
            <a:spAutoFit/>
          </a:bodyPr>
          <a:lstStyle/>
          <a:p>
            <a:r>
              <a:rPr lang="en-US" altLang="en-US" dirty="0">
                <a:ea typeface="ＭＳ Ｐゴシック" pitchFamily="-107" charset="-128"/>
              </a:rPr>
              <a:t>The $60,000 purchase in item b paid using a note payable is a noncash investing and financing activity.</a:t>
            </a:r>
            <a:endParaRPr lang="en-US" dirty="0"/>
          </a:p>
        </p:txBody>
      </p:sp>
      <p:sp>
        <p:nvSpPr>
          <p:cNvPr id="18" name="Rectangle 17">
            <a:extLst>
              <a:ext uri="{FF2B5EF4-FFF2-40B4-BE49-F238E27FC236}">
                <a16:creationId xmlns:a16="http://schemas.microsoft.com/office/drawing/2014/main" xmlns="" id="{8B860B01-0AF3-9641-B281-BE9619BF3279}"/>
              </a:ext>
            </a:extLst>
          </p:cNvPr>
          <p:cNvSpPr>
            <a:spLocks noGrp="1" noChangeArrowheads="1"/>
          </p:cNvSpPr>
          <p:nvPr/>
        </p:nvSpPr>
        <p:spPr bwMode="auto">
          <a:xfrm>
            <a:off x="6241810" y="6384321"/>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9" name="Slide Number Placeholder 7">
            <a:extLst>
              <a:ext uri="{FF2B5EF4-FFF2-40B4-BE49-F238E27FC236}">
                <a16:creationId xmlns:a16="http://schemas.microsoft.com/office/drawing/2014/main" xmlns="" id="{E4A2026B-C309-E641-843F-2C249CA28C66}"/>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12-</a:t>
            </a:r>
            <a:fld id="{389021C6-BF4E-47D5-A0FD-A156D54A87E1}" type="slidenum">
              <a:rPr lang="en-US" smtClean="0">
                <a:solidFill>
                  <a:schemeClr val="tx1">
                    <a:lumMod val="50000"/>
                    <a:lumOff val="50000"/>
                  </a:schemeClr>
                </a:solidFill>
              </a:rPr>
              <a:pPr>
                <a:defRPr/>
              </a:pPr>
              <a:t>31</a:t>
            </a:fld>
            <a:endParaRPr lang="en-US" dirty="0">
              <a:solidFill>
                <a:schemeClr val="tx1">
                  <a:lumMod val="50000"/>
                  <a:lumOff val="50000"/>
                </a:schemeClr>
              </a:solidFill>
            </a:endParaRPr>
          </a:p>
        </p:txBody>
      </p:sp>
      <p:pic>
        <p:nvPicPr>
          <p:cNvPr id="3" name="Picture 2">
            <a:extLst>
              <a:ext uri="{FF2B5EF4-FFF2-40B4-BE49-F238E27FC236}">
                <a16:creationId xmlns:a16="http://schemas.microsoft.com/office/drawing/2014/main" xmlns="" id="{5484242C-2731-4945-AD53-1B4FF58A96AA}"/>
              </a:ext>
            </a:extLst>
          </p:cNvPr>
          <p:cNvPicPr>
            <a:picLocks noChangeAspect="1"/>
          </p:cNvPicPr>
          <p:nvPr/>
        </p:nvPicPr>
        <p:blipFill>
          <a:blip r:embed="rId3"/>
          <a:stretch>
            <a:fillRect/>
          </a:stretch>
        </p:blipFill>
        <p:spPr>
          <a:xfrm>
            <a:off x="996398" y="1812320"/>
            <a:ext cx="6932288" cy="1001624"/>
          </a:xfrm>
          <a:prstGeom prst="rect">
            <a:avLst/>
          </a:prstGeom>
        </p:spPr>
      </p:pic>
      <p:pic>
        <p:nvPicPr>
          <p:cNvPr id="5" name="Picture 4">
            <a:extLst>
              <a:ext uri="{FF2B5EF4-FFF2-40B4-BE49-F238E27FC236}">
                <a16:creationId xmlns:a16="http://schemas.microsoft.com/office/drawing/2014/main" xmlns="" id="{596634C6-6C37-4B56-AF36-823F1FCD5F61}"/>
              </a:ext>
            </a:extLst>
          </p:cNvPr>
          <p:cNvPicPr>
            <a:picLocks noChangeAspect="1"/>
          </p:cNvPicPr>
          <p:nvPr/>
        </p:nvPicPr>
        <p:blipFill>
          <a:blip r:embed="rId4"/>
          <a:stretch>
            <a:fillRect/>
          </a:stretch>
        </p:blipFill>
        <p:spPr>
          <a:xfrm>
            <a:off x="1828800" y="3647545"/>
            <a:ext cx="4953000" cy="653861"/>
          </a:xfrm>
          <a:prstGeom prst="rect">
            <a:avLst/>
          </a:prstGeom>
        </p:spPr>
      </p:pic>
      <p:pic>
        <p:nvPicPr>
          <p:cNvPr id="6" name="Picture 5">
            <a:extLst>
              <a:ext uri="{FF2B5EF4-FFF2-40B4-BE49-F238E27FC236}">
                <a16:creationId xmlns:a16="http://schemas.microsoft.com/office/drawing/2014/main" xmlns="" id="{536B1A18-4E4B-42A1-AB3F-38880BD4117D}"/>
              </a:ext>
            </a:extLst>
          </p:cNvPr>
          <p:cNvPicPr>
            <a:picLocks noChangeAspect="1"/>
          </p:cNvPicPr>
          <p:nvPr/>
        </p:nvPicPr>
        <p:blipFill>
          <a:blip r:embed="rId5"/>
          <a:stretch>
            <a:fillRect/>
          </a:stretch>
        </p:blipFill>
        <p:spPr>
          <a:xfrm>
            <a:off x="1828800" y="5385398"/>
            <a:ext cx="4953000" cy="691491"/>
          </a:xfrm>
          <a:prstGeom prst="rect">
            <a:avLst/>
          </a:prstGeom>
        </p:spPr>
      </p:pic>
    </p:spTree>
    <p:extLst>
      <p:ext uri="{BB962C8B-B14F-4D97-AF65-F5344CB8AC3E}">
        <p14:creationId xmlns:p14="http://schemas.microsoft.com/office/powerpoint/2010/main" val="97141868"/>
      </p:ext>
    </p:extLst>
  </p:cSld>
  <p:clrMapOvr>
    <a:masterClrMapping/>
  </p:clrMapOvr>
  <p:transition spd="med">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8"/>
          <p:cNvSpPr>
            <a:spLocks noGrp="1" noChangeArrowheads="1"/>
          </p:cNvSpPr>
          <p:nvPr>
            <p:ph type="title"/>
          </p:nvPr>
        </p:nvSpPr>
        <p:spPr>
          <a:xfrm>
            <a:off x="457200" y="685800"/>
            <a:ext cx="8229600" cy="914400"/>
          </a:xfrm>
        </p:spPr>
        <p:txBody>
          <a:bodyPr/>
          <a:lstStyle/>
          <a:p>
            <a:pPr eaLnBrk="1" hangingPunct="1">
              <a:lnSpc>
                <a:spcPct val="90000"/>
              </a:lnSpc>
            </a:pPr>
            <a:r>
              <a:rPr lang="en-US" altLang="en-US" b="1" dirty="0">
                <a:ea typeface="ＭＳ Ｐゴシック" pitchFamily="-107" charset="-128"/>
              </a:rPr>
              <a:t>Cash Flows from Financing: </a:t>
            </a:r>
            <a:br>
              <a:rPr lang="en-US" altLang="en-US" b="1" dirty="0">
                <a:ea typeface="ＭＳ Ｐゴシック" pitchFamily="-107" charset="-128"/>
              </a:rPr>
            </a:br>
            <a:r>
              <a:rPr lang="en-US" altLang="en-US" b="1" dirty="0">
                <a:ea typeface="ＭＳ Ｐゴシック" pitchFamily="-107" charset="-128"/>
              </a:rPr>
              <a:t>Three-Step Analysis</a:t>
            </a:r>
          </a:p>
        </p:txBody>
      </p:sp>
      <p:sp>
        <p:nvSpPr>
          <p:cNvPr id="94212" name="Rounded Rectangle 6"/>
          <p:cNvSpPr>
            <a:spLocks noChangeArrowheads="1"/>
          </p:cNvSpPr>
          <p:nvPr/>
        </p:nvSpPr>
        <p:spPr bwMode="auto">
          <a:xfrm>
            <a:off x="838200" y="2895600"/>
            <a:ext cx="3124200" cy="1600200"/>
          </a:xfrm>
          <a:prstGeom prst="roundRect">
            <a:avLst>
              <a:gd name="adj" fmla="val 16667"/>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dist="20000" dir="5400000" rotWithShape="0">
              <a:srgbClr val="808080">
                <a:alpha val="37999"/>
              </a:srgbClr>
            </a:outerShdw>
          </a:effectLst>
        </p:spPr>
        <p:txBody>
          <a:bodyPr anchor="ctr"/>
          <a:lstStyle/>
          <a:p>
            <a:pPr algn="ctr"/>
            <a:r>
              <a:rPr lang="en-US" altLang="en-US" sz="2400" b="1" dirty="0">
                <a:solidFill>
                  <a:srgbClr val="632523"/>
                </a:solidFill>
                <a:latin typeface="Calibri" pitchFamily="34" charset="0"/>
              </a:rPr>
              <a:t>Identify changes in financing-related accounts</a:t>
            </a:r>
          </a:p>
        </p:txBody>
      </p:sp>
      <p:sp>
        <p:nvSpPr>
          <p:cNvPr id="94213" name="Rounded Rectangle 7"/>
          <p:cNvSpPr>
            <a:spLocks noChangeArrowheads="1"/>
          </p:cNvSpPr>
          <p:nvPr/>
        </p:nvSpPr>
        <p:spPr bwMode="auto">
          <a:xfrm>
            <a:off x="5105400" y="2895600"/>
            <a:ext cx="3124200" cy="1600200"/>
          </a:xfrm>
          <a:prstGeom prst="roundRect">
            <a:avLst>
              <a:gd name="adj" fmla="val 16667"/>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dist="20000" dir="5400000" rotWithShape="0">
              <a:srgbClr val="808080">
                <a:alpha val="37999"/>
              </a:srgbClr>
            </a:outerShdw>
          </a:effectLst>
        </p:spPr>
        <p:txBody>
          <a:bodyPr anchor="ctr"/>
          <a:lstStyle/>
          <a:p>
            <a:pPr algn="ctr"/>
            <a:r>
              <a:rPr lang="en-US" altLang="en-US" sz="2400" b="1" dirty="0">
                <a:solidFill>
                  <a:srgbClr val="632523"/>
                </a:solidFill>
                <a:latin typeface="Calibri" pitchFamily="34" charset="0"/>
              </a:rPr>
              <a:t>Determine the cash effects using T-accounts and reconstructed entries</a:t>
            </a:r>
          </a:p>
        </p:txBody>
      </p:sp>
      <p:sp>
        <p:nvSpPr>
          <p:cNvPr id="94214" name="Rounded Rectangle 8"/>
          <p:cNvSpPr>
            <a:spLocks noChangeArrowheads="1"/>
          </p:cNvSpPr>
          <p:nvPr/>
        </p:nvSpPr>
        <p:spPr bwMode="auto">
          <a:xfrm>
            <a:off x="3009900" y="4724400"/>
            <a:ext cx="3124200" cy="1600200"/>
          </a:xfrm>
          <a:prstGeom prst="roundRect">
            <a:avLst>
              <a:gd name="adj" fmla="val 16667"/>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dist="20000" dir="5400000" rotWithShape="0">
              <a:srgbClr val="808080">
                <a:alpha val="37999"/>
              </a:srgbClr>
            </a:outerShdw>
          </a:effectLst>
        </p:spPr>
        <p:txBody>
          <a:bodyPr anchor="ctr"/>
          <a:lstStyle/>
          <a:p>
            <a:pPr algn="ctr"/>
            <a:r>
              <a:rPr lang="en-US" altLang="en-US" sz="2400" b="1" dirty="0">
                <a:solidFill>
                  <a:srgbClr val="632523"/>
                </a:solidFill>
                <a:latin typeface="Calibri" pitchFamily="34" charset="0"/>
              </a:rPr>
              <a:t>Report the cash flow effects</a:t>
            </a:r>
          </a:p>
        </p:txBody>
      </p:sp>
      <p:sp>
        <p:nvSpPr>
          <p:cNvPr id="94215" name="Rectangle 9"/>
          <p:cNvSpPr>
            <a:spLocks noChangeArrowheads="1"/>
          </p:cNvSpPr>
          <p:nvPr/>
        </p:nvSpPr>
        <p:spPr bwMode="auto">
          <a:xfrm>
            <a:off x="800100" y="1708943"/>
            <a:ext cx="7543800" cy="1077913"/>
          </a:xfrm>
          <a:prstGeom prst="rect">
            <a:avLst/>
          </a:prstGeom>
          <a:noFill/>
          <a:ln w="9525">
            <a:noFill/>
            <a:miter lim="800000"/>
            <a:headEnd/>
            <a:tailEnd/>
          </a:ln>
        </p:spPr>
        <p:txBody>
          <a:bodyPr>
            <a:spAutoFit/>
          </a:bodyPr>
          <a:lstStyle/>
          <a:p>
            <a:pPr algn="ctr"/>
            <a:r>
              <a:rPr lang="en-US" altLang="en-US" sz="3200" dirty="0">
                <a:solidFill>
                  <a:srgbClr val="632523"/>
                </a:solidFill>
                <a:latin typeface="Calibri" pitchFamily="34" charset="0"/>
              </a:rPr>
              <a:t>A three-step process to determine cash provided or used by financing activities:</a:t>
            </a:r>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1" name="Rounded Rectangle 10"/>
          <p:cNvSpPr/>
          <p:nvPr/>
        </p:nvSpPr>
        <p:spPr>
          <a:xfrm>
            <a:off x="138113" y="6553200"/>
            <a:ext cx="55768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P3: </a:t>
            </a:r>
            <a:r>
              <a:rPr lang="en-US" sz="1100" dirty="0"/>
              <a:t>Determine cash flows from both investing and financing activities.</a:t>
            </a:r>
          </a:p>
        </p:txBody>
      </p:sp>
      <p:sp>
        <p:nvSpPr>
          <p:cNvPr id="13" name="Rectangle 12">
            <a:extLst>
              <a:ext uri="{FF2B5EF4-FFF2-40B4-BE49-F238E27FC236}">
                <a16:creationId xmlns:a16="http://schemas.microsoft.com/office/drawing/2014/main" xmlns="" id="{B17AC9D8-8B34-E14E-A81B-72AC9ACE7DE0}"/>
              </a:ext>
            </a:extLst>
          </p:cNvPr>
          <p:cNvSpPr>
            <a:spLocks noGrp="1" noChangeArrowheads="1"/>
          </p:cNvSpPr>
          <p:nvPr/>
        </p:nvSpPr>
        <p:spPr bwMode="auto">
          <a:xfrm>
            <a:off x="6159177" y="6391941"/>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4" name="Slide Number Placeholder 7">
            <a:extLst>
              <a:ext uri="{FF2B5EF4-FFF2-40B4-BE49-F238E27FC236}">
                <a16:creationId xmlns:a16="http://schemas.microsoft.com/office/drawing/2014/main" xmlns="" id="{A33D366A-A42C-6B45-91A4-6BEC2DBD1862}"/>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12-</a:t>
            </a:r>
            <a:fld id="{389021C6-BF4E-47D5-A0FD-A156D54A87E1}" type="slidenum">
              <a:rPr lang="en-US" smtClean="0">
                <a:solidFill>
                  <a:schemeClr val="tx1">
                    <a:lumMod val="50000"/>
                    <a:lumOff val="50000"/>
                  </a:schemeClr>
                </a:solidFill>
              </a:rPr>
              <a:pPr>
                <a:defRPr/>
              </a:pPr>
              <a:t>32</a:t>
            </a:fld>
            <a:endParaRPr lang="en-US" dirty="0">
              <a:solidFill>
                <a:schemeClr val="tx1">
                  <a:lumMod val="50000"/>
                  <a:lumOff val="50000"/>
                </a:schemeClr>
              </a:solidFill>
            </a:endParaRPr>
          </a:p>
        </p:txBody>
      </p:sp>
    </p:spTree>
  </p:cSld>
  <p:clrMapOvr>
    <a:masterClrMapping/>
  </p:clrMapOvr>
  <p:transition spd="med">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6" name="Rectangle 8"/>
          <p:cNvSpPr>
            <a:spLocks noGrp="1" noChangeArrowheads="1"/>
          </p:cNvSpPr>
          <p:nvPr>
            <p:ph type="title"/>
          </p:nvPr>
        </p:nvSpPr>
        <p:spPr>
          <a:xfrm>
            <a:off x="457200" y="545017"/>
            <a:ext cx="8229600" cy="685800"/>
          </a:xfrm>
        </p:spPr>
        <p:txBody>
          <a:bodyPr/>
          <a:lstStyle/>
          <a:p>
            <a:pPr eaLnBrk="1" hangingPunct="1">
              <a:lnSpc>
                <a:spcPct val="90000"/>
              </a:lnSpc>
            </a:pPr>
            <a:r>
              <a:rPr lang="en-US" altLang="en-US" sz="4000" b="1" dirty="0">
                <a:ea typeface="ＭＳ Ｐゴシック" pitchFamily="-107" charset="-128"/>
              </a:rPr>
              <a:t>Cash Flows from Financing: First Step</a:t>
            </a:r>
          </a:p>
        </p:txBody>
      </p:sp>
      <p:sp>
        <p:nvSpPr>
          <p:cNvPr id="75782" name="Rectangle 12"/>
          <p:cNvSpPr>
            <a:spLocks noChangeArrowheads="1"/>
          </p:cNvSpPr>
          <p:nvPr/>
        </p:nvSpPr>
        <p:spPr bwMode="auto">
          <a:xfrm>
            <a:off x="5486400" y="2438400"/>
            <a:ext cx="3124200" cy="1569660"/>
          </a:xfrm>
          <a:prstGeom prst="rect">
            <a:avLst/>
          </a:prstGeom>
          <a:noFill/>
          <a:ln w="9525">
            <a:noFill/>
            <a:miter lim="800000"/>
            <a:headEnd/>
            <a:tailEnd/>
          </a:ln>
        </p:spPr>
        <p:txBody>
          <a:bodyPr wrap="square">
            <a:spAutoFit/>
          </a:bodyPr>
          <a:lstStyle/>
          <a:p>
            <a:pPr>
              <a:defRPr/>
            </a:pPr>
            <a:r>
              <a:rPr lang="en-US" sz="2400" dirty="0"/>
              <a:t>This analysis reveals: an increase in notes payable from $64,000 to $90,000. </a:t>
            </a:r>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1" name="Rounded Rectangle 10"/>
          <p:cNvSpPr/>
          <p:nvPr/>
        </p:nvSpPr>
        <p:spPr>
          <a:xfrm>
            <a:off x="138113" y="6553200"/>
            <a:ext cx="55768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P3: </a:t>
            </a:r>
            <a:r>
              <a:rPr lang="en-US" sz="1100" dirty="0"/>
              <a:t>Determine cash flows from both investing and financing activities.</a:t>
            </a:r>
          </a:p>
        </p:txBody>
      </p:sp>
      <p:sp>
        <p:nvSpPr>
          <p:cNvPr id="14" name="TextBox 13"/>
          <p:cNvSpPr txBox="1"/>
          <p:nvPr/>
        </p:nvSpPr>
        <p:spPr>
          <a:xfrm>
            <a:off x="4338035" y="1471178"/>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12.10</a:t>
            </a:r>
          </a:p>
        </p:txBody>
      </p:sp>
      <p:sp>
        <p:nvSpPr>
          <p:cNvPr id="15" name="Rectangle 14">
            <a:extLst>
              <a:ext uri="{FF2B5EF4-FFF2-40B4-BE49-F238E27FC236}">
                <a16:creationId xmlns:a16="http://schemas.microsoft.com/office/drawing/2014/main" xmlns="" id="{DF1F13F0-BA38-B344-8AAC-6470E31FCCEB}"/>
              </a:ext>
            </a:extLst>
          </p:cNvPr>
          <p:cNvSpPr>
            <a:spLocks noGrp="1" noChangeArrowheads="1"/>
          </p:cNvSpPr>
          <p:nvPr/>
        </p:nvSpPr>
        <p:spPr bwMode="auto">
          <a:xfrm>
            <a:off x="62484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6" name="Slide Number Placeholder 7">
            <a:extLst>
              <a:ext uri="{FF2B5EF4-FFF2-40B4-BE49-F238E27FC236}">
                <a16:creationId xmlns:a16="http://schemas.microsoft.com/office/drawing/2014/main" xmlns="" id="{DAD3A128-77D9-234E-8899-9D8D954C2943}"/>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12-</a:t>
            </a:r>
            <a:fld id="{389021C6-BF4E-47D5-A0FD-A156D54A87E1}" type="slidenum">
              <a:rPr lang="en-US" smtClean="0">
                <a:solidFill>
                  <a:schemeClr val="tx1">
                    <a:lumMod val="50000"/>
                    <a:lumOff val="50000"/>
                  </a:schemeClr>
                </a:solidFill>
              </a:rPr>
              <a:pPr>
                <a:defRPr/>
              </a:pPr>
              <a:t>33</a:t>
            </a:fld>
            <a:endParaRPr lang="en-US" dirty="0">
              <a:solidFill>
                <a:schemeClr val="tx1">
                  <a:lumMod val="50000"/>
                  <a:lumOff val="50000"/>
                </a:schemeClr>
              </a:solidFill>
            </a:endParaRPr>
          </a:p>
        </p:txBody>
      </p:sp>
      <p:pic>
        <p:nvPicPr>
          <p:cNvPr id="2" name="Picture 1">
            <a:extLst>
              <a:ext uri="{FF2B5EF4-FFF2-40B4-BE49-F238E27FC236}">
                <a16:creationId xmlns:a16="http://schemas.microsoft.com/office/drawing/2014/main" xmlns="" id="{8F09C340-8DAA-4794-AD84-10243874B3AB}"/>
              </a:ext>
            </a:extLst>
          </p:cNvPr>
          <p:cNvPicPr>
            <a:picLocks noChangeAspect="1"/>
          </p:cNvPicPr>
          <p:nvPr/>
        </p:nvPicPr>
        <p:blipFill>
          <a:blip r:embed="rId3"/>
          <a:stretch>
            <a:fillRect/>
          </a:stretch>
        </p:blipFill>
        <p:spPr>
          <a:xfrm>
            <a:off x="134574" y="2285060"/>
            <a:ext cx="5270261" cy="1909817"/>
          </a:xfrm>
          <a:prstGeom prst="rect">
            <a:avLst/>
          </a:prstGeom>
        </p:spPr>
      </p:pic>
      <p:sp>
        <p:nvSpPr>
          <p:cNvPr id="12" name="Rectangle 11"/>
          <p:cNvSpPr/>
          <p:nvPr/>
        </p:nvSpPr>
        <p:spPr>
          <a:xfrm>
            <a:off x="228600" y="3683583"/>
            <a:ext cx="5176235" cy="20261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cs typeface="Arial" charset="0"/>
            </a:endParaRPr>
          </a:p>
        </p:txBody>
      </p:sp>
    </p:spTree>
  </p:cSld>
  <p:clrMapOvr>
    <a:masterClrMapping/>
  </p:clrMapOvr>
  <p:transition spd="med">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8"/>
          <p:cNvSpPr>
            <a:spLocks noGrp="1" noChangeArrowheads="1"/>
          </p:cNvSpPr>
          <p:nvPr>
            <p:ph type="title"/>
          </p:nvPr>
        </p:nvSpPr>
        <p:spPr>
          <a:xfrm>
            <a:off x="138113" y="609600"/>
            <a:ext cx="8624886" cy="610177"/>
          </a:xfrm>
        </p:spPr>
        <p:txBody>
          <a:bodyPr/>
          <a:lstStyle/>
          <a:p>
            <a:pPr eaLnBrk="1" hangingPunct="1">
              <a:lnSpc>
                <a:spcPct val="90000"/>
              </a:lnSpc>
            </a:pPr>
            <a:r>
              <a:rPr lang="en-US" altLang="en-US" sz="4000" b="1" dirty="0">
                <a:ea typeface="ＭＳ Ｐゴシック" pitchFamily="-107" charset="-128"/>
              </a:rPr>
              <a:t>Cash Flows from Financing: Second Step </a:t>
            </a:r>
          </a:p>
        </p:txBody>
      </p:sp>
      <p:sp>
        <p:nvSpPr>
          <p:cNvPr id="96260" name="Rectangle 7"/>
          <p:cNvSpPr>
            <a:spLocks noChangeArrowheads="1"/>
          </p:cNvSpPr>
          <p:nvPr/>
        </p:nvSpPr>
        <p:spPr bwMode="auto">
          <a:xfrm>
            <a:off x="381000" y="1167389"/>
            <a:ext cx="8381999" cy="707886"/>
          </a:xfrm>
          <a:prstGeom prst="rect">
            <a:avLst/>
          </a:prstGeom>
          <a:noFill/>
          <a:ln w="9525">
            <a:noFill/>
            <a:miter lim="800000"/>
            <a:headEnd/>
            <a:tailEnd/>
          </a:ln>
        </p:spPr>
        <p:txBody>
          <a:bodyPr wrap="square">
            <a:spAutoFit/>
          </a:bodyPr>
          <a:lstStyle/>
          <a:p>
            <a:r>
              <a:rPr lang="en-US" altLang="en-US" sz="2000" dirty="0"/>
              <a:t>Step two explains the change in item e. Notes with a carrying value of $34,000 are retired for $18,000 cash, resulting in a $16,000 gain. </a:t>
            </a:r>
          </a:p>
        </p:txBody>
      </p:sp>
      <p:pic>
        <p:nvPicPr>
          <p:cNvPr id="96261" name="Picture 2"/>
          <p:cNvPicPr>
            <a:picLocks noChangeAspect="1" noChangeArrowheads="1"/>
          </p:cNvPicPr>
          <p:nvPr/>
        </p:nvPicPr>
        <p:blipFill>
          <a:blip r:embed="rId3" cstate="print"/>
          <a:srcRect/>
          <a:stretch>
            <a:fillRect/>
          </a:stretch>
        </p:blipFill>
        <p:spPr bwMode="auto">
          <a:xfrm>
            <a:off x="547254" y="1915386"/>
            <a:ext cx="8086725" cy="838200"/>
          </a:xfrm>
          <a:prstGeom prst="rect">
            <a:avLst/>
          </a:prstGeom>
          <a:noFill/>
          <a:ln w="9525">
            <a:solidFill>
              <a:schemeClr val="tx1"/>
            </a:solidFill>
            <a:miter lim="800000"/>
            <a:headEnd/>
            <a:tailEnd/>
          </a:ln>
        </p:spPr>
      </p:pic>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9" name="Rounded Rectangle 8"/>
          <p:cNvSpPr/>
          <p:nvPr/>
        </p:nvSpPr>
        <p:spPr>
          <a:xfrm>
            <a:off x="138113" y="6553200"/>
            <a:ext cx="55768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P3: </a:t>
            </a:r>
            <a:r>
              <a:rPr lang="en-US" sz="1100" dirty="0"/>
              <a:t>Determine cash flows from both investing and financing activities.</a:t>
            </a:r>
          </a:p>
        </p:txBody>
      </p:sp>
      <p:sp>
        <p:nvSpPr>
          <p:cNvPr id="11" name="Rectangle 8"/>
          <p:cNvSpPr txBox="1">
            <a:spLocks noChangeArrowheads="1"/>
          </p:cNvSpPr>
          <p:nvPr/>
        </p:nvSpPr>
        <p:spPr bwMode="auto">
          <a:xfrm>
            <a:off x="260534" y="2898793"/>
            <a:ext cx="8883466" cy="37679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lnSpc>
                <a:spcPct val="90000"/>
              </a:lnSpc>
            </a:pPr>
            <a:r>
              <a:rPr lang="en-US" altLang="en-US" sz="4000" b="1" dirty="0">
                <a:ea typeface="ＭＳ Ｐゴシック" pitchFamily="-107" charset="-128"/>
              </a:rPr>
              <a:t>Cash Flows from Financing: Third Step </a:t>
            </a:r>
          </a:p>
        </p:txBody>
      </p:sp>
      <p:sp>
        <p:nvSpPr>
          <p:cNvPr id="14" name="Rectangle 7"/>
          <p:cNvSpPr>
            <a:spLocks noChangeArrowheads="1"/>
          </p:cNvSpPr>
          <p:nvPr/>
        </p:nvSpPr>
        <p:spPr bwMode="auto">
          <a:xfrm>
            <a:off x="260534" y="3344341"/>
            <a:ext cx="8426266" cy="707886"/>
          </a:xfrm>
          <a:prstGeom prst="rect">
            <a:avLst/>
          </a:prstGeom>
          <a:noFill/>
          <a:ln w="9525">
            <a:noFill/>
            <a:miter lim="800000"/>
            <a:headEnd/>
            <a:tailEnd/>
          </a:ln>
        </p:spPr>
        <p:txBody>
          <a:bodyPr wrap="square">
            <a:spAutoFit/>
          </a:bodyPr>
          <a:lstStyle/>
          <a:p>
            <a:r>
              <a:rPr lang="en-US" altLang="en-US" sz="2000" dirty="0"/>
              <a:t>Step three reports cash paid for the notes retirement in the financing activities section.</a:t>
            </a:r>
          </a:p>
        </p:txBody>
      </p:sp>
      <p:sp>
        <p:nvSpPr>
          <p:cNvPr id="15" name="Rectangle 14">
            <a:extLst>
              <a:ext uri="{FF2B5EF4-FFF2-40B4-BE49-F238E27FC236}">
                <a16:creationId xmlns:a16="http://schemas.microsoft.com/office/drawing/2014/main" xmlns="" id="{EE4C11B5-75E3-BA49-B70F-6229E5EBD0D1}"/>
              </a:ext>
            </a:extLst>
          </p:cNvPr>
          <p:cNvSpPr>
            <a:spLocks noGrp="1" noChangeArrowheads="1"/>
          </p:cNvSpPr>
          <p:nvPr/>
        </p:nvSpPr>
        <p:spPr bwMode="auto">
          <a:xfrm>
            <a:off x="6248400" y="6386094"/>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6" name="Slide Number Placeholder 7">
            <a:extLst>
              <a:ext uri="{FF2B5EF4-FFF2-40B4-BE49-F238E27FC236}">
                <a16:creationId xmlns:a16="http://schemas.microsoft.com/office/drawing/2014/main" xmlns="" id="{0FF7BD7D-3E42-8C4F-BD8D-35EB173DDBC8}"/>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12-</a:t>
            </a:r>
            <a:fld id="{389021C6-BF4E-47D5-A0FD-A156D54A87E1}" type="slidenum">
              <a:rPr lang="en-US" smtClean="0">
                <a:solidFill>
                  <a:schemeClr val="tx1">
                    <a:lumMod val="50000"/>
                    <a:lumOff val="50000"/>
                  </a:schemeClr>
                </a:solidFill>
              </a:rPr>
              <a:pPr>
                <a:defRPr/>
              </a:pPr>
              <a:t>34</a:t>
            </a:fld>
            <a:endParaRPr lang="en-US" dirty="0">
              <a:solidFill>
                <a:schemeClr val="tx1">
                  <a:lumMod val="50000"/>
                  <a:lumOff val="50000"/>
                </a:schemeClr>
              </a:solidFill>
            </a:endParaRPr>
          </a:p>
        </p:txBody>
      </p:sp>
      <p:pic>
        <p:nvPicPr>
          <p:cNvPr id="4" name="Picture 3">
            <a:extLst>
              <a:ext uri="{FF2B5EF4-FFF2-40B4-BE49-F238E27FC236}">
                <a16:creationId xmlns:a16="http://schemas.microsoft.com/office/drawing/2014/main" xmlns="" id="{5AEEC7AB-6228-4305-96D2-0D09C23BDB8D}"/>
              </a:ext>
            </a:extLst>
          </p:cNvPr>
          <p:cNvPicPr>
            <a:picLocks noChangeAspect="1"/>
          </p:cNvPicPr>
          <p:nvPr/>
        </p:nvPicPr>
        <p:blipFill>
          <a:blip r:embed="rId4"/>
          <a:stretch>
            <a:fillRect/>
          </a:stretch>
        </p:blipFill>
        <p:spPr>
          <a:xfrm>
            <a:off x="1905000" y="5169578"/>
            <a:ext cx="5252565" cy="914694"/>
          </a:xfrm>
          <a:prstGeom prst="rect">
            <a:avLst/>
          </a:prstGeom>
        </p:spPr>
      </p:pic>
      <p:pic>
        <p:nvPicPr>
          <p:cNvPr id="2" name="Picture 1">
            <a:extLst>
              <a:ext uri="{FF2B5EF4-FFF2-40B4-BE49-F238E27FC236}">
                <a16:creationId xmlns:a16="http://schemas.microsoft.com/office/drawing/2014/main" xmlns="" id="{AF5ACA13-7AAE-471A-A247-6039CC20BD12}"/>
              </a:ext>
            </a:extLst>
          </p:cNvPr>
          <p:cNvPicPr>
            <a:picLocks noChangeAspect="1"/>
          </p:cNvPicPr>
          <p:nvPr/>
        </p:nvPicPr>
        <p:blipFill>
          <a:blip r:embed="rId5"/>
          <a:stretch>
            <a:fillRect/>
          </a:stretch>
        </p:blipFill>
        <p:spPr>
          <a:xfrm>
            <a:off x="2006768" y="3986364"/>
            <a:ext cx="5130462" cy="1048460"/>
          </a:xfrm>
          <a:prstGeom prst="rect">
            <a:avLst/>
          </a:prstGeom>
        </p:spPr>
      </p:pic>
    </p:spTree>
  </p:cSld>
  <p:clrMapOvr>
    <a:masterClrMapping/>
  </p:clrMapOvr>
  <p:transition spd="med">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8"/>
          <p:cNvSpPr>
            <a:spLocks noGrp="1" noChangeArrowheads="1"/>
          </p:cNvSpPr>
          <p:nvPr>
            <p:ph type="title"/>
          </p:nvPr>
        </p:nvSpPr>
        <p:spPr>
          <a:xfrm>
            <a:off x="457200" y="838200"/>
            <a:ext cx="8229600" cy="990600"/>
          </a:xfrm>
        </p:spPr>
        <p:txBody>
          <a:bodyPr/>
          <a:lstStyle/>
          <a:p>
            <a:pPr eaLnBrk="1" hangingPunct="1">
              <a:lnSpc>
                <a:spcPct val="90000"/>
              </a:lnSpc>
            </a:pPr>
            <a:r>
              <a:rPr lang="en-US" altLang="en-US" b="1" dirty="0">
                <a:ea typeface="ＭＳ Ｐゴシック" pitchFamily="-107" charset="-128"/>
              </a:rPr>
              <a:t>Cash Flows from Financing: Common Stock Transactions</a:t>
            </a:r>
          </a:p>
        </p:txBody>
      </p:sp>
      <p:sp>
        <p:nvSpPr>
          <p:cNvPr id="97284" name="Rectangle 7"/>
          <p:cNvSpPr>
            <a:spLocks noChangeArrowheads="1"/>
          </p:cNvSpPr>
          <p:nvPr/>
        </p:nvSpPr>
        <p:spPr bwMode="auto">
          <a:xfrm>
            <a:off x="609600" y="1933575"/>
            <a:ext cx="8077200" cy="2246769"/>
          </a:xfrm>
          <a:prstGeom prst="rect">
            <a:avLst/>
          </a:prstGeom>
          <a:noFill/>
          <a:ln w="9525">
            <a:noFill/>
            <a:miter lim="800000"/>
            <a:headEnd/>
            <a:tailEnd/>
          </a:ln>
        </p:spPr>
        <p:txBody>
          <a:bodyPr>
            <a:spAutoFit/>
          </a:bodyPr>
          <a:lstStyle/>
          <a:p>
            <a:pPr marL="342900" indent="-342900">
              <a:buFont typeface="Arial" panose="020B0604020202020204" pitchFamily="34" charset="0"/>
              <a:buChar char="•"/>
            </a:pPr>
            <a:r>
              <a:rPr lang="en-US" altLang="en-US" sz="2000" b="1" dirty="0"/>
              <a:t>Step one </a:t>
            </a:r>
            <a:r>
              <a:rPr lang="en-US" altLang="en-US" sz="2000" dirty="0"/>
              <a:t>in analyzing stock reviews comparative balance sheets. Show an increase in common stock from $80,000 to $95,000.</a:t>
            </a:r>
          </a:p>
          <a:p>
            <a:pPr marL="342900" indent="-342900">
              <a:buFont typeface="Arial" panose="020B0604020202020204" pitchFamily="34" charset="0"/>
              <a:buChar char="•"/>
            </a:pPr>
            <a:r>
              <a:rPr lang="en-US" altLang="en-US" sz="2000" b="1" dirty="0"/>
              <a:t>Step two </a:t>
            </a:r>
            <a:r>
              <a:rPr lang="en-US" altLang="en-US" sz="2000" dirty="0"/>
              <a:t>explains change of item d which reports 3,000 shares of common stock are issued at par for $5 per share.</a:t>
            </a:r>
          </a:p>
          <a:p>
            <a:pPr marL="342900" indent="-342900">
              <a:buFont typeface="Arial" panose="020B0604020202020204" pitchFamily="34" charset="0"/>
              <a:buChar char="•"/>
            </a:pPr>
            <a:r>
              <a:rPr lang="en-US" altLang="en-US" sz="2000" b="1" dirty="0"/>
              <a:t>Step three </a:t>
            </a:r>
            <a:r>
              <a:rPr lang="en-US" altLang="en-US" sz="2000" dirty="0"/>
              <a:t>reports cash received from stock issuance in financing activities section.</a:t>
            </a:r>
            <a:endParaRPr lang="en-US" altLang="en-US" sz="2000" b="1" dirty="0"/>
          </a:p>
          <a:p>
            <a:endParaRPr lang="en-US" altLang="en-US" sz="2000" dirty="0"/>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1" name="Rounded Rectangle 10"/>
          <p:cNvSpPr/>
          <p:nvPr/>
        </p:nvSpPr>
        <p:spPr>
          <a:xfrm>
            <a:off x="138113" y="6553200"/>
            <a:ext cx="55768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P3: </a:t>
            </a:r>
            <a:r>
              <a:rPr lang="en-US" sz="1100" dirty="0"/>
              <a:t>Determine cash flows from both investing and financing activities.</a:t>
            </a:r>
          </a:p>
        </p:txBody>
      </p:sp>
      <p:sp>
        <p:nvSpPr>
          <p:cNvPr id="13" name="Rectangle 12">
            <a:extLst>
              <a:ext uri="{FF2B5EF4-FFF2-40B4-BE49-F238E27FC236}">
                <a16:creationId xmlns:a16="http://schemas.microsoft.com/office/drawing/2014/main" xmlns="" id="{C264706D-07B2-1D49-8D46-4685C43D5276}"/>
              </a:ext>
            </a:extLst>
          </p:cNvPr>
          <p:cNvSpPr>
            <a:spLocks noGrp="1" noChangeArrowheads="1"/>
          </p:cNvSpPr>
          <p:nvPr/>
        </p:nvSpPr>
        <p:spPr bwMode="auto">
          <a:xfrm>
            <a:off x="6572559" y="6382439"/>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4" name="Slide Number Placeholder 7">
            <a:extLst>
              <a:ext uri="{FF2B5EF4-FFF2-40B4-BE49-F238E27FC236}">
                <a16:creationId xmlns:a16="http://schemas.microsoft.com/office/drawing/2014/main" xmlns="" id="{DCA8E4F0-5FC8-0846-9DFC-CB3035224F81}"/>
              </a:ext>
            </a:extLst>
          </p:cNvPr>
          <p:cNvSpPr txBox="1">
            <a:spLocks/>
          </p:cNvSpPr>
          <p:nvPr/>
        </p:nvSpPr>
        <p:spPr>
          <a:xfrm>
            <a:off x="6858000" y="6382439"/>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12-</a:t>
            </a:r>
            <a:fld id="{389021C6-BF4E-47D5-A0FD-A156D54A87E1}" type="slidenum">
              <a:rPr lang="en-US" smtClean="0">
                <a:solidFill>
                  <a:schemeClr val="tx1">
                    <a:lumMod val="50000"/>
                    <a:lumOff val="50000"/>
                  </a:schemeClr>
                </a:solidFill>
              </a:rPr>
              <a:pPr>
                <a:defRPr/>
              </a:pPr>
              <a:t>35</a:t>
            </a:fld>
            <a:endParaRPr lang="en-US" dirty="0">
              <a:solidFill>
                <a:schemeClr val="tx1">
                  <a:lumMod val="50000"/>
                  <a:lumOff val="50000"/>
                </a:schemeClr>
              </a:solidFill>
            </a:endParaRPr>
          </a:p>
        </p:txBody>
      </p:sp>
      <p:pic>
        <p:nvPicPr>
          <p:cNvPr id="3" name="Picture 2">
            <a:extLst>
              <a:ext uri="{FF2B5EF4-FFF2-40B4-BE49-F238E27FC236}">
                <a16:creationId xmlns:a16="http://schemas.microsoft.com/office/drawing/2014/main" xmlns="" id="{735DF0E1-B7D8-4B83-B2A7-FF39D413A278}"/>
              </a:ext>
            </a:extLst>
          </p:cNvPr>
          <p:cNvPicPr>
            <a:picLocks noChangeAspect="1"/>
          </p:cNvPicPr>
          <p:nvPr/>
        </p:nvPicPr>
        <p:blipFill>
          <a:blip r:embed="rId3"/>
          <a:stretch>
            <a:fillRect/>
          </a:stretch>
        </p:blipFill>
        <p:spPr>
          <a:xfrm>
            <a:off x="2585611" y="5605436"/>
            <a:ext cx="4125177" cy="761396"/>
          </a:xfrm>
          <a:prstGeom prst="rect">
            <a:avLst/>
          </a:prstGeom>
        </p:spPr>
      </p:pic>
      <p:pic>
        <p:nvPicPr>
          <p:cNvPr id="2" name="Picture 1">
            <a:extLst>
              <a:ext uri="{FF2B5EF4-FFF2-40B4-BE49-F238E27FC236}">
                <a16:creationId xmlns:a16="http://schemas.microsoft.com/office/drawing/2014/main" xmlns="" id="{7F2E73B1-D605-4D7C-9CBD-59763E4621FB}"/>
              </a:ext>
            </a:extLst>
          </p:cNvPr>
          <p:cNvPicPr>
            <a:picLocks noChangeAspect="1"/>
          </p:cNvPicPr>
          <p:nvPr/>
        </p:nvPicPr>
        <p:blipFill>
          <a:blip r:embed="rId4"/>
          <a:stretch>
            <a:fillRect/>
          </a:stretch>
        </p:blipFill>
        <p:spPr>
          <a:xfrm>
            <a:off x="1254182" y="3886200"/>
            <a:ext cx="6635636" cy="1609389"/>
          </a:xfrm>
          <a:prstGeom prst="rect">
            <a:avLst/>
          </a:prstGeom>
        </p:spPr>
      </p:pic>
    </p:spTree>
  </p:cSld>
  <p:clrMapOvr>
    <a:masterClrMapping/>
  </p:clrMapOvr>
  <p:transition spd="med">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8"/>
          <p:cNvSpPr>
            <a:spLocks noGrp="1" noChangeArrowheads="1"/>
          </p:cNvSpPr>
          <p:nvPr>
            <p:ph type="title"/>
          </p:nvPr>
        </p:nvSpPr>
        <p:spPr>
          <a:xfrm>
            <a:off x="443345" y="690232"/>
            <a:ext cx="8229600" cy="990600"/>
          </a:xfrm>
        </p:spPr>
        <p:txBody>
          <a:bodyPr/>
          <a:lstStyle/>
          <a:p>
            <a:pPr eaLnBrk="1" hangingPunct="1">
              <a:lnSpc>
                <a:spcPct val="90000"/>
              </a:lnSpc>
            </a:pPr>
            <a:r>
              <a:rPr lang="en-US" altLang="en-US" b="1" dirty="0">
                <a:ea typeface="ＭＳ Ｐゴシック" pitchFamily="-107" charset="-128"/>
              </a:rPr>
              <a:t>Cash Flows from Financing: Retained Earnings Transactions</a:t>
            </a:r>
          </a:p>
        </p:txBody>
      </p:sp>
      <p:sp>
        <p:nvSpPr>
          <p:cNvPr id="97284" name="Rectangle 7"/>
          <p:cNvSpPr>
            <a:spLocks noChangeArrowheads="1"/>
          </p:cNvSpPr>
          <p:nvPr/>
        </p:nvSpPr>
        <p:spPr bwMode="auto">
          <a:xfrm>
            <a:off x="304800" y="1778792"/>
            <a:ext cx="8382000" cy="2554545"/>
          </a:xfrm>
          <a:prstGeom prst="rect">
            <a:avLst/>
          </a:prstGeom>
          <a:noFill/>
          <a:ln w="9525">
            <a:noFill/>
            <a:miter lim="800000"/>
            <a:headEnd/>
            <a:tailEnd/>
          </a:ln>
        </p:spPr>
        <p:txBody>
          <a:bodyPr wrap="square">
            <a:spAutoFit/>
          </a:bodyPr>
          <a:lstStyle/>
          <a:p>
            <a:pPr marL="342900" indent="-342900">
              <a:buFont typeface="Arial" panose="020B0604020202020204" pitchFamily="34" charset="0"/>
              <a:buChar char="•"/>
            </a:pPr>
            <a:r>
              <a:rPr lang="en-US" altLang="en-US" sz="2000" b="1" dirty="0"/>
              <a:t>Step one </a:t>
            </a:r>
            <a:r>
              <a:rPr lang="en-US" altLang="en-US" sz="2000" dirty="0"/>
              <a:t>in analyzing Retained Earnings reviews comparative balance sheets. Show an increase in retained earnings from $88,000 to $112,000.</a:t>
            </a:r>
          </a:p>
          <a:p>
            <a:pPr marL="342900" indent="-342900">
              <a:buFont typeface="Arial" panose="020B0604020202020204" pitchFamily="34" charset="0"/>
              <a:buChar char="•"/>
            </a:pPr>
            <a:r>
              <a:rPr lang="en-US" altLang="en-US" sz="2000" b="1" dirty="0"/>
              <a:t>Step two </a:t>
            </a:r>
            <a:r>
              <a:rPr lang="en-US" altLang="en-US" sz="2000" dirty="0"/>
              <a:t>explains change of item f which reports cash dividends of $14,000 are paid.</a:t>
            </a:r>
          </a:p>
          <a:p>
            <a:pPr marL="342900" indent="-342900">
              <a:buFont typeface="Arial" panose="020B0604020202020204" pitchFamily="34" charset="0"/>
              <a:buChar char="•"/>
            </a:pPr>
            <a:r>
              <a:rPr lang="en-US" altLang="en-US" sz="2000" b="1" dirty="0"/>
              <a:t>Step three </a:t>
            </a:r>
            <a:r>
              <a:rPr lang="en-US" altLang="en-US" sz="2000" dirty="0"/>
              <a:t>reports cash paid for dividends in the financing activities section.</a:t>
            </a:r>
            <a:endParaRPr lang="en-US" altLang="en-US" sz="2000" b="1" dirty="0"/>
          </a:p>
          <a:p>
            <a:endParaRPr lang="en-US" altLang="en-US" sz="2000" dirty="0"/>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1" name="Rounded Rectangle 10"/>
          <p:cNvSpPr/>
          <p:nvPr/>
        </p:nvSpPr>
        <p:spPr>
          <a:xfrm>
            <a:off x="138113" y="6553200"/>
            <a:ext cx="55768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P3: </a:t>
            </a:r>
            <a:r>
              <a:rPr lang="en-US" sz="1100" dirty="0"/>
              <a:t>Determine cash flows from both investing and financing activities.</a:t>
            </a:r>
          </a:p>
        </p:txBody>
      </p:sp>
      <p:pic>
        <p:nvPicPr>
          <p:cNvPr id="2" name="Picture 1"/>
          <p:cNvPicPr>
            <a:picLocks noChangeAspect="1"/>
          </p:cNvPicPr>
          <p:nvPr/>
        </p:nvPicPr>
        <p:blipFill>
          <a:blip r:embed="rId3"/>
          <a:stretch>
            <a:fillRect/>
          </a:stretch>
        </p:blipFill>
        <p:spPr>
          <a:xfrm>
            <a:off x="607014" y="3993546"/>
            <a:ext cx="7777569" cy="616180"/>
          </a:xfrm>
          <a:prstGeom prst="rect">
            <a:avLst/>
          </a:prstGeom>
        </p:spPr>
      </p:pic>
      <p:sp>
        <p:nvSpPr>
          <p:cNvPr id="13" name="Rectangle 12">
            <a:extLst>
              <a:ext uri="{FF2B5EF4-FFF2-40B4-BE49-F238E27FC236}">
                <a16:creationId xmlns:a16="http://schemas.microsoft.com/office/drawing/2014/main" xmlns="" id="{C7C14D5E-5315-D844-B528-3DB26F8F01DA}"/>
              </a:ext>
            </a:extLst>
          </p:cNvPr>
          <p:cNvSpPr>
            <a:spLocks noGrp="1" noChangeArrowheads="1"/>
          </p:cNvSpPr>
          <p:nvPr/>
        </p:nvSpPr>
        <p:spPr bwMode="auto">
          <a:xfrm>
            <a:off x="6370145" y="6430036"/>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4" name="Slide Number Placeholder 7">
            <a:extLst>
              <a:ext uri="{FF2B5EF4-FFF2-40B4-BE49-F238E27FC236}">
                <a16:creationId xmlns:a16="http://schemas.microsoft.com/office/drawing/2014/main" xmlns="" id="{E63FE1DE-7119-EC46-82CD-DC979A872CE7}"/>
              </a:ext>
            </a:extLst>
          </p:cNvPr>
          <p:cNvSpPr txBox="1">
            <a:spLocks/>
          </p:cNvSpPr>
          <p:nvPr/>
        </p:nvSpPr>
        <p:spPr>
          <a:xfrm>
            <a:off x="6541927" y="6430036"/>
            <a:ext cx="224143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12-</a:t>
            </a:r>
            <a:fld id="{389021C6-BF4E-47D5-A0FD-A156D54A87E1}" type="slidenum">
              <a:rPr lang="en-US" smtClean="0">
                <a:solidFill>
                  <a:schemeClr val="tx1">
                    <a:lumMod val="50000"/>
                    <a:lumOff val="50000"/>
                  </a:schemeClr>
                </a:solidFill>
              </a:rPr>
              <a:pPr>
                <a:defRPr/>
              </a:pPr>
              <a:t>36</a:t>
            </a:fld>
            <a:endParaRPr lang="en-US" dirty="0">
              <a:solidFill>
                <a:schemeClr val="tx1">
                  <a:lumMod val="50000"/>
                  <a:lumOff val="50000"/>
                </a:schemeClr>
              </a:solidFill>
            </a:endParaRPr>
          </a:p>
        </p:txBody>
      </p:sp>
      <p:pic>
        <p:nvPicPr>
          <p:cNvPr id="5" name="Picture 4">
            <a:extLst>
              <a:ext uri="{FF2B5EF4-FFF2-40B4-BE49-F238E27FC236}">
                <a16:creationId xmlns:a16="http://schemas.microsoft.com/office/drawing/2014/main" xmlns="" id="{8B5FEDB0-37CF-453C-856A-704AB45D10EF}"/>
              </a:ext>
            </a:extLst>
          </p:cNvPr>
          <p:cNvPicPr>
            <a:picLocks noChangeAspect="1"/>
          </p:cNvPicPr>
          <p:nvPr/>
        </p:nvPicPr>
        <p:blipFill>
          <a:blip r:embed="rId4"/>
          <a:stretch>
            <a:fillRect/>
          </a:stretch>
        </p:blipFill>
        <p:spPr>
          <a:xfrm>
            <a:off x="2042530" y="5656904"/>
            <a:ext cx="4723420" cy="833544"/>
          </a:xfrm>
          <a:prstGeom prst="rect">
            <a:avLst/>
          </a:prstGeom>
        </p:spPr>
      </p:pic>
      <p:pic>
        <p:nvPicPr>
          <p:cNvPr id="3" name="Picture 2">
            <a:extLst>
              <a:ext uri="{FF2B5EF4-FFF2-40B4-BE49-F238E27FC236}">
                <a16:creationId xmlns:a16="http://schemas.microsoft.com/office/drawing/2014/main" xmlns="" id="{3AAD1C0A-16B4-4A23-A1C5-9C0BD1CCC329}"/>
              </a:ext>
            </a:extLst>
          </p:cNvPr>
          <p:cNvPicPr>
            <a:picLocks noChangeAspect="1"/>
          </p:cNvPicPr>
          <p:nvPr/>
        </p:nvPicPr>
        <p:blipFill>
          <a:blip r:embed="rId5"/>
          <a:stretch>
            <a:fillRect/>
          </a:stretch>
        </p:blipFill>
        <p:spPr>
          <a:xfrm>
            <a:off x="1890128" y="4585276"/>
            <a:ext cx="5211342" cy="1071628"/>
          </a:xfrm>
          <a:prstGeom prst="rect">
            <a:avLst/>
          </a:prstGeom>
        </p:spPr>
      </p:pic>
    </p:spTree>
    <p:extLst>
      <p:ext uri="{BB962C8B-B14F-4D97-AF65-F5344CB8AC3E}">
        <p14:creationId xmlns:p14="http://schemas.microsoft.com/office/powerpoint/2010/main" val="81901986"/>
      </p:ext>
    </p:extLst>
  </p:cSld>
  <p:clrMapOvr>
    <a:masterClrMapping/>
  </p:clrMapOvr>
  <p:transition spd="med">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2" name="Title 1"/>
          <p:cNvSpPr>
            <a:spLocks noGrp="1"/>
          </p:cNvSpPr>
          <p:nvPr>
            <p:ph type="title"/>
          </p:nvPr>
        </p:nvSpPr>
        <p:spPr>
          <a:xfrm>
            <a:off x="228600" y="228600"/>
            <a:ext cx="8763000" cy="1143000"/>
          </a:xfrm>
        </p:spPr>
        <p:txBody>
          <a:bodyPr/>
          <a:lstStyle/>
          <a:p>
            <a:r>
              <a:rPr lang="en-US" altLang="en-US" b="1" dirty="0">
                <a:ea typeface="ＭＳ Ｐゴシック" pitchFamily="-107" charset="-128"/>
              </a:rPr>
              <a:t>Proving Cash Balances</a:t>
            </a:r>
            <a:endParaRPr lang="en-US" dirty="0"/>
          </a:p>
        </p:txBody>
      </p:sp>
      <p:sp>
        <p:nvSpPr>
          <p:cNvPr id="10" name="Rounded Rectangle 9"/>
          <p:cNvSpPr/>
          <p:nvPr/>
        </p:nvSpPr>
        <p:spPr>
          <a:xfrm>
            <a:off x="138113" y="6553200"/>
            <a:ext cx="55768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P3: </a:t>
            </a:r>
            <a:r>
              <a:rPr lang="en-US" sz="1100" dirty="0"/>
              <a:t>Determine cash flows from both investing and financing activities.</a:t>
            </a:r>
          </a:p>
        </p:txBody>
      </p:sp>
      <p:sp>
        <p:nvSpPr>
          <p:cNvPr id="11" name="TextBox 10"/>
          <p:cNvSpPr txBox="1"/>
          <p:nvPr/>
        </p:nvSpPr>
        <p:spPr>
          <a:xfrm>
            <a:off x="7572607" y="1369695"/>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12.13</a:t>
            </a:r>
          </a:p>
        </p:txBody>
      </p:sp>
      <p:sp>
        <p:nvSpPr>
          <p:cNvPr id="12" name="Rectangle 11">
            <a:extLst>
              <a:ext uri="{FF2B5EF4-FFF2-40B4-BE49-F238E27FC236}">
                <a16:creationId xmlns:a16="http://schemas.microsoft.com/office/drawing/2014/main" xmlns="" id="{2572D8CE-9FAD-9846-BA19-CC334E4591C4}"/>
              </a:ext>
            </a:extLst>
          </p:cNvPr>
          <p:cNvSpPr>
            <a:spLocks noGrp="1" noChangeArrowheads="1"/>
          </p:cNvSpPr>
          <p:nvPr/>
        </p:nvSpPr>
        <p:spPr bwMode="auto">
          <a:xfrm>
            <a:off x="6275900" y="6391941"/>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a16="http://schemas.microsoft.com/office/drawing/2014/main" xmlns="" id="{6FB64315-7E39-B944-9F28-06B2AD045A2F}"/>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12-</a:t>
            </a:r>
            <a:fld id="{389021C6-BF4E-47D5-A0FD-A156D54A87E1}" type="slidenum">
              <a:rPr lang="en-US" smtClean="0">
                <a:solidFill>
                  <a:schemeClr val="tx1">
                    <a:lumMod val="50000"/>
                    <a:lumOff val="50000"/>
                  </a:schemeClr>
                </a:solidFill>
              </a:rPr>
              <a:pPr>
                <a:defRPr/>
              </a:pPr>
              <a:t>37</a:t>
            </a:fld>
            <a:endParaRPr lang="en-US" dirty="0">
              <a:solidFill>
                <a:schemeClr val="tx1">
                  <a:lumMod val="50000"/>
                  <a:lumOff val="50000"/>
                </a:schemeClr>
              </a:solidFill>
            </a:endParaRPr>
          </a:p>
        </p:txBody>
      </p:sp>
      <p:pic>
        <p:nvPicPr>
          <p:cNvPr id="3" name="Picture 2">
            <a:extLst>
              <a:ext uri="{FF2B5EF4-FFF2-40B4-BE49-F238E27FC236}">
                <a16:creationId xmlns:a16="http://schemas.microsoft.com/office/drawing/2014/main" xmlns="" id="{42786AD1-4296-402E-B87D-DF31FA0C924A}"/>
              </a:ext>
            </a:extLst>
          </p:cNvPr>
          <p:cNvPicPr>
            <a:picLocks noChangeAspect="1"/>
          </p:cNvPicPr>
          <p:nvPr/>
        </p:nvPicPr>
        <p:blipFill>
          <a:blip r:embed="rId3"/>
          <a:stretch>
            <a:fillRect/>
          </a:stretch>
        </p:blipFill>
        <p:spPr>
          <a:xfrm>
            <a:off x="1875012" y="1085931"/>
            <a:ext cx="5211588" cy="5221571"/>
          </a:xfrm>
          <a:prstGeom prst="rect">
            <a:avLst/>
          </a:prstGeom>
        </p:spPr>
      </p:pic>
      <p:sp>
        <p:nvSpPr>
          <p:cNvPr id="9" name="Rectangle 8"/>
          <p:cNvSpPr/>
          <p:nvPr/>
        </p:nvSpPr>
        <p:spPr>
          <a:xfrm>
            <a:off x="1981200" y="5728771"/>
            <a:ext cx="4953000" cy="5863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cs typeface="Arial" charset="0"/>
            </a:endParaRPr>
          </a:p>
        </p:txBody>
      </p:sp>
    </p:spTree>
  </p:cSld>
  <p:clrMapOvr>
    <a:masterClrMapping/>
  </p:clrMapOvr>
  <p:transition spd="med">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8"/>
          <p:cNvSpPr>
            <a:spLocks noGrp="1" noChangeArrowheads="1"/>
          </p:cNvSpPr>
          <p:nvPr>
            <p:ph type="title"/>
          </p:nvPr>
        </p:nvSpPr>
        <p:spPr>
          <a:xfrm>
            <a:off x="166688" y="571500"/>
            <a:ext cx="8548687" cy="990600"/>
          </a:xfrm>
        </p:spPr>
        <p:txBody>
          <a:bodyPr/>
          <a:lstStyle/>
          <a:p>
            <a:pPr eaLnBrk="1" hangingPunct="1">
              <a:lnSpc>
                <a:spcPct val="90000"/>
              </a:lnSpc>
            </a:pPr>
            <a:r>
              <a:rPr lang="en-US" altLang="en-US" b="1" dirty="0">
                <a:ea typeface="ＭＳ Ｐゴシック" pitchFamily="-107" charset="-128"/>
              </a:rPr>
              <a:t>Summary Using T-Accounts</a:t>
            </a:r>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Rounded Rectangle 6"/>
          <p:cNvSpPr/>
          <p:nvPr/>
        </p:nvSpPr>
        <p:spPr>
          <a:xfrm>
            <a:off x="138113" y="6553200"/>
            <a:ext cx="55768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P3: </a:t>
            </a:r>
            <a:r>
              <a:rPr lang="en-US" sz="1100" dirty="0"/>
              <a:t>Determine cash flows from both investing and financing activities.</a:t>
            </a:r>
          </a:p>
        </p:txBody>
      </p:sp>
      <p:sp>
        <p:nvSpPr>
          <p:cNvPr id="9" name="TextBox 8"/>
          <p:cNvSpPr txBox="1"/>
          <p:nvPr/>
        </p:nvSpPr>
        <p:spPr>
          <a:xfrm>
            <a:off x="7620000" y="1375799"/>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12.14</a:t>
            </a:r>
          </a:p>
        </p:txBody>
      </p:sp>
      <p:sp>
        <p:nvSpPr>
          <p:cNvPr id="12" name="Rectangle 11">
            <a:extLst>
              <a:ext uri="{FF2B5EF4-FFF2-40B4-BE49-F238E27FC236}">
                <a16:creationId xmlns:a16="http://schemas.microsoft.com/office/drawing/2014/main" xmlns="" id="{CF16D31D-6E6D-9D45-A5D8-43D72BAE535C}"/>
              </a:ext>
            </a:extLst>
          </p:cNvPr>
          <p:cNvSpPr>
            <a:spLocks noGrp="1" noChangeArrowheads="1"/>
          </p:cNvSpPr>
          <p:nvPr/>
        </p:nvSpPr>
        <p:spPr bwMode="auto">
          <a:xfrm>
            <a:off x="6248400" y="639499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a16="http://schemas.microsoft.com/office/drawing/2014/main" xmlns="" id="{540D6236-4FA8-644E-ADC5-BDCF7195CDF1}"/>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12-</a:t>
            </a:r>
            <a:fld id="{389021C6-BF4E-47D5-A0FD-A156D54A87E1}" type="slidenum">
              <a:rPr lang="en-US" smtClean="0">
                <a:solidFill>
                  <a:schemeClr val="tx1">
                    <a:lumMod val="50000"/>
                    <a:lumOff val="50000"/>
                  </a:schemeClr>
                </a:solidFill>
              </a:rPr>
              <a:pPr>
                <a:defRPr/>
              </a:pPr>
              <a:t>38</a:t>
            </a:fld>
            <a:endParaRPr lang="en-US" dirty="0">
              <a:solidFill>
                <a:schemeClr val="tx1">
                  <a:lumMod val="50000"/>
                  <a:lumOff val="50000"/>
                </a:schemeClr>
              </a:solidFill>
            </a:endParaRPr>
          </a:p>
        </p:txBody>
      </p:sp>
      <p:pic>
        <p:nvPicPr>
          <p:cNvPr id="3" name="Picture 2">
            <a:extLst>
              <a:ext uri="{FF2B5EF4-FFF2-40B4-BE49-F238E27FC236}">
                <a16:creationId xmlns:a16="http://schemas.microsoft.com/office/drawing/2014/main" xmlns="" id="{1F257BE7-C8C7-4B85-AB8E-84068CB2E88E}"/>
              </a:ext>
            </a:extLst>
          </p:cNvPr>
          <p:cNvPicPr>
            <a:picLocks noChangeAspect="1"/>
          </p:cNvPicPr>
          <p:nvPr/>
        </p:nvPicPr>
        <p:blipFill>
          <a:blip r:embed="rId3"/>
          <a:stretch>
            <a:fillRect/>
          </a:stretch>
        </p:blipFill>
        <p:spPr>
          <a:xfrm>
            <a:off x="1436117" y="1346758"/>
            <a:ext cx="6009828" cy="5032229"/>
          </a:xfrm>
          <a:prstGeom prst="rect">
            <a:avLst/>
          </a:prstGeom>
        </p:spPr>
      </p:pic>
    </p:spTree>
    <p:extLst>
      <p:ext uri="{BB962C8B-B14F-4D97-AF65-F5344CB8AC3E}">
        <p14:creationId xmlns:p14="http://schemas.microsoft.com/office/powerpoint/2010/main" val="3318302235"/>
      </p:ext>
    </p:extLst>
  </p:cSld>
  <p:clrMapOvr>
    <a:masterClrMapping/>
  </p:clrMapOvr>
  <p:transition spd="med">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478561"/>
            <a:ext cx="7315200" cy="3124200"/>
          </a:xfrm>
        </p:spPr>
        <p:txBody>
          <a:bodyPr/>
          <a:lstStyle/>
          <a:p>
            <a:r>
              <a:rPr lang="en-US" altLang="en-US" dirty="0"/>
              <a:t/>
            </a:r>
            <a:br>
              <a:rPr lang="en-US" altLang="en-US" dirty="0"/>
            </a:br>
            <a:r>
              <a:rPr lang="en-US" altLang="en-US" dirty="0"/>
              <a:t/>
            </a:r>
            <a:br>
              <a:rPr lang="en-US" altLang="en-US" dirty="0"/>
            </a:br>
            <a:r>
              <a:rPr lang="en-US" altLang="en-US" dirty="0"/>
              <a:t> </a:t>
            </a:r>
            <a:r>
              <a:rPr lang="en-US" dirty="0"/>
              <a:t>Analyze the statement of cash flows and apply the cash flow on total assets ratio.</a:t>
            </a:r>
            <a:br>
              <a:rPr 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936749"/>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973636"/>
            <a:ext cx="7315200" cy="87313"/>
          </a:xfrm>
          <a:prstGeom prst="rect">
            <a:avLst/>
          </a:prstGeom>
          <a:noFill/>
          <a:ln w="9525">
            <a:noFill/>
            <a:miter lim="800000"/>
            <a:headEnd/>
            <a:tailEnd/>
          </a:ln>
        </p:spPr>
      </p:pic>
      <p:sp>
        <p:nvSpPr>
          <p:cNvPr id="8" name="TextBox 7"/>
          <p:cNvSpPr txBox="1"/>
          <p:nvPr/>
        </p:nvSpPr>
        <p:spPr>
          <a:xfrm>
            <a:off x="1920815" y="981870"/>
            <a:ext cx="5486400" cy="769441"/>
          </a:xfrm>
          <a:prstGeom prst="rect">
            <a:avLst/>
          </a:prstGeom>
          <a:noFill/>
        </p:spPr>
        <p:txBody>
          <a:bodyPr wrap="square" rtlCol="0">
            <a:spAutoFit/>
          </a:bodyPr>
          <a:lstStyle/>
          <a:p>
            <a:r>
              <a:rPr lang="en-US" altLang="en-US" sz="4400" b="1" dirty="0">
                <a:latin typeface="+mj-lt"/>
              </a:rPr>
              <a:t>Learning Objective A1</a:t>
            </a:r>
            <a:endParaRPr lang="en-US" sz="4400" dirty="0">
              <a:latin typeface="+mj-lt"/>
            </a:endParaRPr>
          </a:p>
        </p:txBody>
      </p:sp>
      <p:sp>
        <p:nvSpPr>
          <p:cNvPr id="10" name="Rectangle 9">
            <a:extLst>
              <a:ext uri="{FF2B5EF4-FFF2-40B4-BE49-F238E27FC236}">
                <a16:creationId xmlns:a16="http://schemas.microsoft.com/office/drawing/2014/main" xmlns="" id="{9F73271D-03CC-7B42-857C-91A36DE0F656}"/>
              </a:ext>
            </a:extLst>
          </p:cNvPr>
          <p:cNvSpPr>
            <a:spLocks noGrp="1" noChangeArrowheads="1"/>
          </p:cNvSpPr>
          <p:nvPr/>
        </p:nvSpPr>
        <p:spPr bwMode="auto">
          <a:xfrm>
            <a:off x="62484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5399FF05-A7AC-8D4E-A558-7CF3787E2843}"/>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12-</a:t>
            </a:r>
            <a:fld id="{389021C6-BF4E-47D5-A0FD-A156D54A87E1}" type="slidenum">
              <a:rPr lang="en-US" smtClean="0">
                <a:solidFill>
                  <a:schemeClr val="tx1">
                    <a:lumMod val="50000"/>
                    <a:lumOff val="50000"/>
                  </a:schemeClr>
                </a:solidFill>
              </a:rPr>
              <a:pPr>
                <a:defRPr/>
              </a:pPr>
              <a:t>39</a:t>
            </a:fld>
            <a:endParaRPr lang="en-US" dirty="0">
              <a:solidFill>
                <a:schemeClr val="tx1">
                  <a:lumMod val="50000"/>
                  <a:lumOff val="50000"/>
                </a:schemeClr>
              </a:solidFill>
            </a:endParaR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1807342" y="2106244"/>
            <a:ext cx="2307858" cy="1663700"/>
          </a:xfrm>
          <a:prstGeom prst="rect">
            <a:avLst/>
          </a:prstGeom>
          <a:solidFill>
            <a:srgbClr val="F6E9B4"/>
          </a:solidFill>
          <a:ln w="12700">
            <a:solidFill>
              <a:srgbClr val="414141"/>
            </a:solidFill>
            <a:miter lim="800000"/>
            <a:headEnd/>
            <a:tailEnd/>
          </a:ln>
          <a:effectLst>
            <a:outerShdw dist="107763" dir="2700000" algn="ctr" rotWithShape="0">
              <a:srgbClr val="414141"/>
            </a:outerShdw>
          </a:effectLst>
        </p:spPr>
        <p:txBody>
          <a:bodyPr lIns="90488" tIns="44450" rIns="90488" bIns="44450" anchor="ctr"/>
          <a:lstStyle/>
          <a:p>
            <a:pPr algn="ctr">
              <a:spcBef>
                <a:spcPct val="50000"/>
              </a:spcBef>
            </a:pPr>
            <a:r>
              <a:rPr lang="en-US" altLang="en-US" sz="2400" b="1" dirty="0"/>
              <a:t>How does a company receive its cash?</a:t>
            </a:r>
          </a:p>
        </p:txBody>
      </p:sp>
      <p:sp>
        <p:nvSpPr>
          <p:cNvPr id="11267" name="Rectangle 3"/>
          <p:cNvSpPr>
            <a:spLocks noChangeArrowheads="1"/>
          </p:cNvSpPr>
          <p:nvPr/>
        </p:nvSpPr>
        <p:spPr bwMode="auto">
          <a:xfrm>
            <a:off x="5074648" y="4114800"/>
            <a:ext cx="2298700" cy="1587500"/>
          </a:xfrm>
          <a:prstGeom prst="rect">
            <a:avLst/>
          </a:prstGeom>
          <a:solidFill>
            <a:srgbClr val="F6E9B4"/>
          </a:solidFill>
          <a:ln w="12700">
            <a:solidFill>
              <a:srgbClr val="414141"/>
            </a:solidFill>
            <a:miter lim="800000"/>
            <a:headEnd/>
            <a:tailEnd/>
          </a:ln>
          <a:effectLst>
            <a:outerShdw dist="107763" dir="2700000" algn="ctr" rotWithShape="0">
              <a:srgbClr val="414141"/>
            </a:outerShdw>
          </a:effectLst>
        </p:spPr>
        <p:txBody>
          <a:bodyPr lIns="90488" tIns="44450" rIns="90488" bIns="44450" anchor="ctr"/>
          <a:lstStyle/>
          <a:p>
            <a:pPr algn="ctr">
              <a:spcBef>
                <a:spcPct val="50000"/>
              </a:spcBef>
            </a:pPr>
            <a:r>
              <a:rPr lang="en-US" altLang="en-US" sz="2400" b="1" dirty="0"/>
              <a:t>Where does a company spend its cash?</a:t>
            </a:r>
          </a:p>
        </p:txBody>
      </p:sp>
      <p:sp>
        <p:nvSpPr>
          <p:cNvPr id="11268" name="Rectangle 4"/>
          <p:cNvSpPr>
            <a:spLocks noChangeArrowheads="1"/>
          </p:cNvSpPr>
          <p:nvPr/>
        </p:nvSpPr>
        <p:spPr bwMode="auto">
          <a:xfrm>
            <a:off x="1770653" y="4114800"/>
            <a:ext cx="2298700" cy="1587500"/>
          </a:xfrm>
          <a:prstGeom prst="rect">
            <a:avLst/>
          </a:prstGeom>
          <a:solidFill>
            <a:srgbClr val="F6E9B4"/>
          </a:solidFill>
          <a:ln w="12700">
            <a:solidFill>
              <a:srgbClr val="414141"/>
            </a:solidFill>
            <a:miter lim="800000"/>
            <a:headEnd/>
            <a:tailEnd/>
          </a:ln>
          <a:effectLst>
            <a:outerShdw dist="107763" dir="2700000" algn="ctr" rotWithShape="0">
              <a:srgbClr val="414141"/>
            </a:outerShdw>
          </a:effectLst>
        </p:spPr>
        <p:txBody>
          <a:bodyPr lIns="90488" tIns="44450" rIns="90488" bIns="44450" anchor="ctr"/>
          <a:lstStyle/>
          <a:p>
            <a:pPr algn="ctr">
              <a:spcBef>
                <a:spcPct val="50000"/>
              </a:spcBef>
            </a:pPr>
            <a:r>
              <a:rPr lang="en-US" altLang="en-US" sz="2400" b="1" dirty="0"/>
              <a:t>Why do income and cash flows differ?</a:t>
            </a:r>
          </a:p>
        </p:txBody>
      </p:sp>
      <p:sp>
        <p:nvSpPr>
          <p:cNvPr id="6149" name="Rectangle 5"/>
          <p:cNvSpPr>
            <a:spLocks noGrp="1" noChangeArrowheads="1"/>
          </p:cNvSpPr>
          <p:nvPr>
            <p:ph type="title"/>
          </p:nvPr>
        </p:nvSpPr>
        <p:spPr>
          <a:xfrm>
            <a:off x="457200" y="762000"/>
            <a:ext cx="8229600" cy="1219200"/>
          </a:xfrm>
        </p:spPr>
        <p:txBody>
          <a:bodyPr rtlCol="0">
            <a:normAutofit fontScale="90000"/>
          </a:bodyPr>
          <a:lstStyle/>
          <a:p>
            <a:pPr eaLnBrk="1" fontAlgn="auto" hangingPunct="1">
              <a:spcAft>
                <a:spcPts val="0"/>
              </a:spcAft>
              <a:defRPr/>
            </a:pPr>
            <a:r>
              <a:rPr lang="en-US" altLang="en-US" b="1" dirty="0">
                <a:ea typeface="ＭＳ Ｐゴシック" pitchFamily="-107" charset="-128"/>
              </a:rPr>
              <a:t>Purpose of the Statement</a:t>
            </a:r>
            <a:br>
              <a:rPr lang="en-US" altLang="en-US" b="1" dirty="0">
                <a:ea typeface="ＭＳ Ｐゴシック" pitchFamily="-107" charset="-128"/>
              </a:rPr>
            </a:br>
            <a:r>
              <a:rPr lang="en-US" altLang="en-US" b="1" dirty="0">
                <a:ea typeface="ＭＳ Ｐゴシック" pitchFamily="-107" charset="-128"/>
              </a:rPr>
              <a:t>of Cash Flows</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0" name="Rectangle 4"/>
          <p:cNvSpPr>
            <a:spLocks noChangeArrowheads="1"/>
          </p:cNvSpPr>
          <p:nvPr/>
        </p:nvSpPr>
        <p:spPr bwMode="auto">
          <a:xfrm>
            <a:off x="5105693" y="2182444"/>
            <a:ext cx="2298700" cy="1587500"/>
          </a:xfrm>
          <a:prstGeom prst="rect">
            <a:avLst/>
          </a:prstGeom>
          <a:solidFill>
            <a:srgbClr val="F6E9B4"/>
          </a:solidFill>
          <a:ln w="12700">
            <a:solidFill>
              <a:srgbClr val="414141"/>
            </a:solidFill>
            <a:miter lim="800000"/>
            <a:headEnd/>
            <a:tailEnd/>
          </a:ln>
          <a:effectLst>
            <a:outerShdw dist="107763" dir="2700000" algn="ctr" rotWithShape="0">
              <a:srgbClr val="414141"/>
            </a:outerShdw>
          </a:effectLst>
        </p:spPr>
        <p:txBody>
          <a:bodyPr lIns="90488" tIns="44450" rIns="90488" bIns="44450" anchor="ctr"/>
          <a:lstStyle/>
          <a:p>
            <a:pPr algn="ctr">
              <a:spcBef>
                <a:spcPct val="50000"/>
              </a:spcBef>
            </a:pPr>
            <a:r>
              <a:rPr lang="en-US" altLang="en-US" sz="2400" b="1" dirty="0"/>
              <a:t>What explains the change in cash balance?</a:t>
            </a:r>
          </a:p>
        </p:txBody>
      </p:sp>
      <p:sp>
        <p:nvSpPr>
          <p:cNvPr id="11" name="Rectangle 10">
            <a:extLst>
              <a:ext uri="{FF2B5EF4-FFF2-40B4-BE49-F238E27FC236}">
                <a16:creationId xmlns:a16="http://schemas.microsoft.com/office/drawing/2014/main" xmlns="" id="{DE1FF7EC-9CA5-844C-857E-EDB82DBCE25D}"/>
              </a:ext>
            </a:extLst>
          </p:cNvPr>
          <p:cNvSpPr>
            <a:spLocks noGrp="1" noChangeArrowheads="1"/>
          </p:cNvSpPr>
          <p:nvPr/>
        </p:nvSpPr>
        <p:spPr bwMode="auto">
          <a:xfrm>
            <a:off x="6321778"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xmlns="" id="{3C49CA60-D46C-BF45-B249-CDD6E4BDDC47}"/>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12-</a:t>
            </a:r>
            <a:fld id="{389021C6-BF4E-47D5-A0FD-A156D54A87E1}" type="slidenum">
              <a:rPr lang="en-US" smtClean="0">
                <a:solidFill>
                  <a:schemeClr val="tx1">
                    <a:lumMod val="50000"/>
                    <a:lumOff val="50000"/>
                  </a:schemeClr>
                </a:solidFill>
              </a:rPr>
              <a:pPr>
                <a:defRPr/>
              </a:pPr>
              <a:t>4</a:t>
            </a:fld>
            <a:endParaRPr lang="en-US" dirty="0">
              <a:solidFill>
                <a:schemeClr val="tx1">
                  <a:lumMod val="50000"/>
                  <a:lumOff val="50000"/>
                </a:schemeClr>
              </a:solidFill>
            </a:endParaRPr>
          </a:p>
        </p:txBody>
      </p:sp>
      <p:sp>
        <p:nvSpPr>
          <p:cNvPr id="13" name="Rounded Rectangle 8">
            <a:extLst>
              <a:ext uri="{FF2B5EF4-FFF2-40B4-BE49-F238E27FC236}">
                <a16:creationId xmlns:a16="http://schemas.microsoft.com/office/drawing/2014/main" xmlns="" id="{B1CC729E-CB81-409F-AA3B-8CF17F726FAF}"/>
              </a:ext>
            </a:extLst>
          </p:cNvPr>
          <p:cNvSpPr/>
          <p:nvPr/>
        </p:nvSpPr>
        <p:spPr>
          <a:xfrm>
            <a:off x="138113" y="6356350"/>
            <a:ext cx="5576887" cy="42276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sz="1100" dirty="0"/>
              <a:t>Distinguish between operating, investing, and financing activities, and describe how noncash investing and financing activities are disclosed.</a:t>
            </a: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slide(fromTop)">
                                      <p:cBhvr>
                                        <p:cTn id="7" dur="500"/>
                                        <p:tgtEl>
                                          <p:spTgt spid="11266"/>
                                        </p:tgtEl>
                                      </p:cBhvr>
                                    </p:animEffect>
                                  </p:childTnLst>
                                </p:cTn>
                              </p:par>
                            </p:childTnLst>
                          </p:cTn>
                        </p:par>
                        <p:par>
                          <p:cTn id="8" fill="hold" nodeType="afterGroup">
                            <p:stCondLst>
                              <p:cond delay="500"/>
                            </p:stCondLst>
                            <p:childTnLst>
                              <p:par>
                                <p:cTn id="9" presetID="12" presetClass="entr" presetSubtype="1" fill="hold" grpId="0" nodeType="afterEffect">
                                  <p:stCondLst>
                                    <p:cond delay="0"/>
                                  </p:stCondLst>
                                  <p:childTnLst>
                                    <p:set>
                                      <p:cBhvr>
                                        <p:cTn id="10" dur="1" fill="hold">
                                          <p:stCondLst>
                                            <p:cond delay="0"/>
                                          </p:stCondLst>
                                        </p:cTn>
                                        <p:tgtEl>
                                          <p:spTgt spid="11268"/>
                                        </p:tgtEl>
                                        <p:attrNameLst>
                                          <p:attrName>style.visibility</p:attrName>
                                        </p:attrNameLst>
                                      </p:cBhvr>
                                      <p:to>
                                        <p:strVal val="visible"/>
                                      </p:to>
                                    </p:set>
                                    <p:animEffect transition="in" filter="slide(fromTop)">
                                      <p:cBhvr>
                                        <p:cTn id="11" dur="500"/>
                                        <p:tgtEl>
                                          <p:spTgt spid="11268"/>
                                        </p:tgtEl>
                                      </p:cBhvr>
                                    </p:animEffect>
                                  </p:childTnLst>
                                </p:cTn>
                              </p:par>
                            </p:childTnLst>
                          </p:cTn>
                        </p:par>
                        <p:par>
                          <p:cTn id="12" fill="hold" nodeType="afterGroup">
                            <p:stCondLst>
                              <p:cond delay="1000"/>
                            </p:stCondLst>
                            <p:childTnLst>
                              <p:par>
                                <p:cTn id="13" presetID="12" presetClass="entr" presetSubtype="1" fill="hold" grpId="0" nodeType="afterEffect">
                                  <p:stCondLst>
                                    <p:cond delay="0"/>
                                  </p:stCondLst>
                                  <p:childTnLst>
                                    <p:set>
                                      <p:cBhvr>
                                        <p:cTn id="14" dur="1" fill="hold">
                                          <p:stCondLst>
                                            <p:cond delay="0"/>
                                          </p:stCondLst>
                                        </p:cTn>
                                        <p:tgtEl>
                                          <p:spTgt spid="11267"/>
                                        </p:tgtEl>
                                        <p:attrNameLst>
                                          <p:attrName>style.visibility</p:attrName>
                                        </p:attrNameLst>
                                      </p:cBhvr>
                                      <p:to>
                                        <p:strVal val="visible"/>
                                      </p:to>
                                    </p:set>
                                    <p:animEffect transition="in" filter="slide(fromTop)">
                                      <p:cBhvr>
                                        <p:cTn id="15" dur="500"/>
                                        <p:tgtEl>
                                          <p:spTgt spid="11267"/>
                                        </p:tgtEl>
                                      </p:cBhvr>
                                    </p:animEffect>
                                  </p:childTnLst>
                                </p:cTn>
                              </p:par>
                            </p:childTnLst>
                          </p:cTn>
                        </p:par>
                        <p:par>
                          <p:cTn id="16" fill="hold">
                            <p:stCondLst>
                              <p:cond delay="1500"/>
                            </p:stCondLst>
                            <p:childTnLst>
                              <p:par>
                                <p:cTn id="17" presetID="12" presetClass="entr" presetSubtype="1"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slide(fromTop)">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autoUpdateAnimBg="0"/>
      <p:bldP spid="11267" grpId="0" animBg="1" autoUpdateAnimBg="0"/>
      <p:bldP spid="11268" grpId="0" animBg="1" autoUpdateAnimBg="0"/>
      <p:bldP spid="10" grpId="0" animBg="1"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13"/>
          <p:cNvSpPr>
            <a:spLocks noGrp="1" noChangeArrowheads="1"/>
          </p:cNvSpPr>
          <p:nvPr>
            <p:ph type="title"/>
          </p:nvPr>
        </p:nvSpPr>
        <p:spPr>
          <a:xfrm>
            <a:off x="304800" y="533400"/>
            <a:ext cx="8839200" cy="762000"/>
          </a:xfrm>
        </p:spPr>
        <p:txBody>
          <a:bodyPr/>
          <a:lstStyle/>
          <a:p>
            <a:pPr eaLnBrk="1" hangingPunct="1"/>
            <a:r>
              <a:rPr lang="en-US" altLang="en-US" b="1" dirty="0">
                <a:ea typeface="ＭＳ Ｐゴシック" pitchFamily="-107" charset="-128"/>
              </a:rPr>
              <a:t>Analyzing Cash Sources and Uses</a:t>
            </a:r>
          </a:p>
        </p:txBody>
      </p:sp>
      <p:pic>
        <p:nvPicPr>
          <p:cNvPr id="123906" name="Picture 2"/>
          <p:cNvPicPr>
            <a:picLocks noChangeAspect="1" noChangeArrowheads="1"/>
          </p:cNvPicPr>
          <p:nvPr/>
        </p:nvPicPr>
        <p:blipFill>
          <a:blip r:embed="rId3" cstate="print"/>
          <a:srcRect/>
          <a:stretch>
            <a:fillRect/>
          </a:stretch>
        </p:blipFill>
        <p:spPr bwMode="auto">
          <a:xfrm>
            <a:off x="524146" y="3507721"/>
            <a:ext cx="6987296" cy="2571808"/>
          </a:xfrm>
          <a:prstGeom prst="rect">
            <a:avLst/>
          </a:prstGeom>
          <a:noFill/>
          <a:ln w="9525">
            <a:solidFill>
              <a:schemeClr val="accent2">
                <a:lumMod val="50000"/>
              </a:schemeClr>
            </a:solidFill>
            <a:miter lim="800000"/>
            <a:headEnd/>
            <a:tailEnd/>
          </a:ln>
          <a:effectLst/>
        </p:spPr>
      </p:pic>
      <p:sp>
        <p:nvSpPr>
          <p:cNvPr id="18" name="Rectangle 17"/>
          <p:cNvSpPr/>
          <p:nvPr/>
        </p:nvSpPr>
        <p:spPr>
          <a:xfrm>
            <a:off x="523009" y="1312864"/>
            <a:ext cx="8229600" cy="1938992"/>
          </a:xfrm>
          <a:prstGeom prst="rect">
            <a:avLst/>
          </a:prstGeom>
          <a:solidFill>
            <a:schemeClr val="accent4">
              <a:lumMod val="20000"/>
              <a:lumOff val="80000"/>
            </a:schemeClr>
          </a:solidFill>
          <a:ln>
            <a:solidFill>
              <a:schemeClr val="accent2">
                <a:lumMod val="50000"/>
              </a:schemeClr>
            </a:solidFill>
          </a:ln>
        </p:spPr>
        <p:txBody>
          <a:bodyPr>
            <a:spAutoFit/>
          </a:bodyPr>
          <a:lstStyle/>
          <a:p>
            <a:pPr marL="342900" indent="-342900">
              <a:buFont typeface="Arial" panose="020B0604020202020204" pitchFamily="34" charset="0"/>
              <a:buChar char="•"/>
              <a:defRPr/>
            </a:pPr>
            <a:r>
              <a:rPr lang="en-US" sz="2400" b="1" dirty="0">
                <a:solidFill>
                  <a:srgbClr val="632523"/>
                </a:solidFill>
              </a:rPr>
              <a:t>Managers review cash flows for business decisions.</a:t>
            </a:r>
          </a:p>
          <a:p>
            <a:pPr marL="342900" indent="-342900">
              <a:buFont typeface="Arial" panose="020B0604020202020204" pitchFamily="34" charset="0"/>
              <a:buChar char="•"/>
              <a:defRPr/>
            </a:pPr>
            <a:r>
              <a:rPr lang="en-US" sz="2400" b="1" dirty="0">
                <a:solidFill>
                  <a:srgbClr val="632523"/>
                </a:solidFill>
              </a:rPr>
              <a:t>Creditors evaluate a company’s ability to generate enough cash to pay debt.</a:t>
            </a:r>
          </a:p>
          <a:p>
            <a:pPr marL="342900" indent="-342900">
              <a:buFont typeface="Arial" panose="020B0604020202020204" pitchFamily="34" charset="0"/>
              <a:buChar char="•"/>
              <a:defRPr/>
            </a:pPr>
            <a:r>
              <a:rPr lang="en-US" sz="2400" b="1" dirty="0">
                <a:solidFill>
                  <a:srgbClr val="632523"/>
                </a:solidFill>
              </a:rPr>
              <a:t>Investors assess cash flows before buying and selling stock.</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9" name="Rounded Rectangle 8"/>
          <p:cNvSpPr/>
          <p:nvPr/>
        </p:nvSpPr>
        <p:spPr>
          <a:xfrm>
            <a:off x="138113" y="6384322"/>
            <a:ext cx="5500687" cy="394795"/>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A1: </a:t>
            </a:r>
            <a:r>
              <a:rPr lang="en-US" sz="1100" dirty="0"/>
              <a:t>Analyze the statement of cash flows and apply the cash flow on total assets ratio.</a:t>
            </a:r>
          </a:p>
        </p:txBody>
      </p:sp>
      <p:sp>
        <p:nvSpPr>
          <p:cNvPr id="10" name="TextBox 9"/>
          <p:cNvSpPr txBox="1"/>
          <p:nvPr/>
        </p:nvSpPr>
        <p:spPr>
          <a:xfrm>
            <a:off x="7685809" y="3547926"/>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12.15</a:t>
            </a:r>
          </a:p>
        </p:txBody>
      </p:sp>
      <p:sp>
        <p:nvSpPr>
          <p:cNvPr id="12" name="Rectangle 11">
            <a:extLst>
              <a:ext uri="{FF2B5EF4-FFF2-40B4-BE49-F238E27FC236}">
                <a16:creationId xmlns:a16="http://schemas.microsoft.com/office/drawing/2014/main" xmlns="" id="{5F71A635-95AD-AA4F-B4EA-7AC1C86C5789}"/>
              </a:ext>
            </a:extLst>
          </p:cNvPr>
          <p:cNvSpPr>
            <a:spLocks noGrp="1" noChangeArrowheads="1"/>
          </p:cNvSpPr>
          <p:nvPr/>
        </p:nvSpPr>
        <p:spPr bwMode="auto">
          <a:xfrm>
            <a:off x="62484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a16="http://schemas.microsoft.com/office/drawing/2014/main" xmlns="" id="{53B2AED1-1E5B-0149-B152-AAB5D0C2EF11}"/>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12-</a:t>
            </a:r>
            <a:fld id="{389021C6-BF4E-47D5-A0FD-A156D54A87E1}" type="slidenum">
              <a:rPr lang="en-US" smtClean="0">
                <a:solidFill>
                  <a:schemeClr val="tx1">
                    <a:lumMod val="50000"/>
                    <a:lumOff val="50000"/>
                  </a:schemeClr>
                </a:solidFill>
              </a:rPr>
              <a:pPr>
                <a:defRPr/>
              </a:pPr>
              <a:t>40</a:t>
            </a:fld>
            <a:endParaRPr lang="en-US" dirty="0">
              <a:solidFill>
                <a:schemeClr val="tx1">
                  <a:lumMod val="50000"/>
                  <a:lumOff val="50000"/>
                </a:schemeClr>
              </a:solidFill>
            </a:endParaRPr>
          </a:p>
        </p:txBody>
      </p:sp>
    </p:spTree>
  </p:cSld>
  <p:clrMapOvr>
    <a:masterClrMapping/>
  </p:clrMapOvr>
  <p:transition spd="med">
    <p:zoom dir="in"/>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ChangeArrowheads="1"/>
          </p:cNvSpPr>
          <p:nvPr/>
        </p:nvSpPr>
        <p:spPr bwMode="auto">
          <a:xfrm>
            <a:off x="296863" y="1828800"/>
            <a:ext cx="8389937" cy="1219200"/>
          </a:xfrm>
          <a:prstGeom prst="rect">
            <a:avLst/>
          </a:prstGeom>
          <a:solidFill>
            <a:srgbClr val="F2DCDB"/>
          </a:solidFill>
          <a:ln w="12700">
            <a:solidFill>
              <a:srgbClr val="414141"/>
            </a:solidFill>
            <a:miter lim="800000"/>
            <a:headEnd/>
            <a:tailEnd/>
          </a:ln>
          <a:effectLst>
            <a:outerShdw dist="107763" dir="2700000" algn="ctr" rotWithShape="0">
              <a:srgbClr val="414141"/>
            </a:outerShdw>
          </a:effectLst>
        </p:spPr>
        <p:txBody>
          <a:bodyPr lIns="90488" tIns="44450" rIns="90488" bIns="44450"/>
          <a:lstStyle/>
          <a:p>
            <a:pPr marL="342900" indent="-342900" algn="ctr">
              <a:spcBef>
                <a:spcPct val="20000"/>
              </a:spcBef>
            </a:pPr>
            <a:r>
              <a:rPr lang="en-US" altLang="en-US" sz="3200" dirty="0"/>
              <a:t>  Used, along with income-based ratios, to assess company performance.</a:t>
            </a:r>
          </a:p>
        </p:txBody>
      </p:sp>
      <p:grpSp>
        <p:nvGrpSpPr>
          <p:cNvPr id="102403" name="Group 3"/>
          <p:cNvGrpSpPr>
            <a:grpSpLocks/>
          </p:cNvGrpSpPr>
          <p:nvPr/>
        </p:nvGrpSpPr>
        <p:grpSpPr bwMode="auto">
          <a:xfrm>
            <a:off x="288925" y="4194175"/>
            <a:ext cx="8475663" cy="1901825"/>
            <a:chOff x="258" y="2207"/>
            <a:chExt cx="5339" cy="1198"/>
          </a:xfrm>
        </p:grpSpPr>
        <p:sp>
          <p:nvSpPr>
            <p:cNvPr id="102406" name="Rectangle 4"/>
            <p:cNvSpPr>
              <a:spLocks noChangeArrowheads="1"/>
            </p:cNvSpPr>
            <p:nvPr/>
          </p:nvSpPr>
          <p:spPr bwMode="auto">
            <a:xfrm>
              <a:off x="258" y="2207"/>
              <a:ext cx="5292" cy="1151"/>
            </a:xfrm>
            <a:prstGeom prst="rect">
              <a:avLst/>
            </a:prstGeom>
            <a:solidFill>
              <a:srgbClr val="EAEAEA"/>
            </a:solidFill>
            <a:ln w="12700">
              <a:solidFill>
                <a:srgbClr val="414141"/>
              </a:solidFill>
              <a:miter lim="800000"/>
              <a:headEnd/>
              <a:tailEnd/>
            </a:ln>
          </p:spPr>
          <p:txBody>
            <a:bodyPr wrap="none" anchor="ctr"/>
            <a:lstStyle/>
            <a:p>
              <a:endParaRPr lang="en-US" altLang="en-US" dirty="0"/>
            </a:p>
          </p:txBody>
        </p:sp>
        <p:sp>
          <p:nvSpPr>
            <p:cNvPr id="102407" name="Rectangle 5"/>
            <p:cNvSpPr>
              <a:spLocks noChangeArrowheads="1"/>
            </p:cNvSpPr>
            <p:nvPr/>
          </p:nvSpPr>
          <p:spPr bwMode="auto">
            <a:xfrm>
              <a:off x="306" y="2255"/>
              <a:ext cx="5291" cy="1150"/>
            </a:xfrm>
            <a:prstGeom prst="rect">
              <a:avLst/>
            </a:prstGeom>
            <a:solidFill>
              <a:srgbClr val="414141"/>
            </a:solidFill>
            <a:ln w="12700">
              <a:noFill/>
              <a:miter lim="800000"/>
              <a:headEnd/>
              <a:tailEnd/>
            </a:ln>
          </p:spPr>
          <p:txBody>
            <a:bodyPr wrap="none" anchor="ctr"/>
            <a:lstStyle/>
            <a:p>
              <a:endParaRPr lang="en-US" altLang="en-US" dirty="0"/>
            </a:p>
          </p:txBody>
        </p:sp>
        <p:sp>
          <p:nvSpPr>
            <p:cNvPr id="102408" name="Rectangle 6"/>
            <p:cNvSpPr>
              <a:spLocks noChangeArrowheads="1"/>
            </p:cNvSpPr>
            <p:nvPr/>
          </p:nvSpPr>
          <p:spPr bwMode="auto">
            <a:xfrm>
              <a:off x="258" y="2207"/>
              <a:ext cx="5291" cy="1150"/>
            </a:xfrm>
            <a:prstGeom prst="rect">
              <a:avLst/>
            </a:prstGeom>
            <a:solidFill>
              <a:srgbClr val="EAEAEA"/>
            </a:solidFill>
            <a:ln w="12700">
              <a:solidFill>
                <a:schemeClr val="tx1"/>
              </a:solidFill>
              <a:miter lim="800000"/>
              <a:headEnd/>
              <a:tailEnd/>
            </a:ln>
          </p:spPr>
          <p:txBody>
            <a:bodyPr wrap="none" anchor="ctr"/>
            <a:lstStyle/>
            <a:p>
              <a:endParaRPr lang="en-US" altLang="en-US" dirty="0"/>
            </a:p>
          </p:txBody>
        </p:sp>
        <p:sp>
          <p:nvSpPr>
            <p:cNvPr id="102409" name="Rectangle 7"/>
            <p:cNvSpPr>
              <a:spLocks noChangeArrowheads="1"/>
            </p:cNvSpPr>
            <p:nvPr/>
          </p:nvSpPr>
          <p:spPr bwMode="auto">
            <a:xfrm>
              <a:off x="777" y="2437"/>
              <a:ext cx="1566" cy="344"/>
            </a:xfrm>
            <a:prstGeom prst="rect">
              <a:avLst/>
            </a:prstGeom>
            <a:noFill/>
            <a:ln w="12700">
              <a:noFill/>
              <a:miter lim="800000"/>
              <a:headEnd/>
              <a:tailEnd/>
            </a:ln>
          </p:spPr>
          <p:txBody>
            <a:bodyPr wrap="none" lIns="90488" tIns="44450" rIns="90488" bIns="44450">
              <a:spAutoFit/>
            </a:bodyPr>
            <a:lstStyle/>
            <a:p>
              <a:r>
                <a:rPr lang="en-US" altLang="en-US" sz="3000" dirty="0">
                  <a:solidFill>
                    <a:srgbClr val="000000"/>
                  </a:solidFill>
                </a:rPr>
                <a:t>Cash flow on </a:t>
              </a:r>
            </a:p>
          </p:txBody>
        </p:sp>
        <p:sp>
          <p:nvSpPr>
            <p:cNvPr id="102410" name="Rectangle 8"/>
            <p:cNvSpPr>
              <a:spLocks noChangeArrowheads="1"/>
            </p:cNvSpPr>
            <p:nvPr/>
          </p:nvSpPr>
          <p:spPr bwMode="auto">
            <a:xfrm>
              <a:off x="832" y="2748"/>
              <a:ext cx="1327" cy="344"/>
            </a:xfrm>
            <a:prstGeom prst="rect">
              <a:avLst/>
            </a:prstGeom>
            <a:noFill/>
            <a:ln w="12700">
              <a:noFill/>
              <a:miter lim="800000"/>
              <a:headEnd/>
              <a:tailEnd/>
            </a:ln>
          </p:spPr>
          <p:txBody>
            <a:bodyPr wrap="none" lIns="90488" tIns="44450" rIns="90488" bIns="44450">
              <a:spAutoFit/>
            </a:bodyPr>
            <a:lstStyle/>
            <a:p>
              <a:r>
                <a:rPr lang="en-US" altLang="en-US" sz="3000" dirty="0">
                  <a:solidFill>
                    <a:srgbClr val="000000"/>
                  </a:solidFill>
                </a:rPr>
                <a:t>total assets</a:t>
              </a:r>
            </a:p>
          </p:txBody>
        </p:sp>
        <p:sp>
          <p:nvSpPr>
            <p:cNvPr id="102411" name="Rectangle 9"/>
            <p:cNvSpPr>
              <a:spLocks noChangeArrowheads="1"/>
            </p:cNvSpPr>
            <p:nvPr/>
          </p:nvSpPr>
          <p:spPr bwMode="auto">
            <a:xfrm>
              <a:off x="2344" y="2546"/>
              <a:ext cx="418" cy="478"/>
            </a:xfrm>
            <a:prstGeom prst="rect">
              <a:avLst/>
            </a:prstGeom>
            <a:noFill/>
            <a:ln w="12700">
              <a:noFill/>
              <a:miter lim="800000"/>
              <a:headEnd/>
              <a:tailEnd/>
            </a:ln>
          </p:spPr>
          <p:txBody>
            <a:bodyPr wrap="none" lIns="90488" tIns="44450" rIns="90488" bIns="44450">
              <a:spAutoFit/>
            </a:bodyPr>
            <a:lstStyle/>
            <a:p>
              <a:r>
                <a:rPr lang="en-US" altLang="en-US" sz="4400" dirty="0">
                  <a:solidFill>
                    <a:srgbClr val="000000"/>
                  </a:solidFill>
                </a:rPr>
                <a:t> =</a:t>
              </a:r>
            </a:p>
          </p:txBody>
        </p:sp>
        <p:sp>
          <p:nvSpPr>
            <p:cNvPr id="102412" name="Rectangle 10"/>
            <p:cNvSpPr>
              <a:spLocks noChangeArrowheads="1"/>
            </p:cNvSpPr>
            <p:nvPr/>
          </p:nvSpPr>
          <p:spPr bwMode="auto">
            <a:xfrm>
              <a:off x="2897" y="2414"/>
              <a:ext cx="2466" cy="289"/>
            </a:xfrm>
            <a:prstGeom prst="rect">
              <a:avLst/>
            </a:prstGeom>
            <a:noFill/>
            <a:ln w="12700">
              <a:noFill/>
              <a:miter lim="800000"/>
              <a:headEnd/>
              <a:tailEnd/>
            </a:ln>
          </p:spPr>
          <p:txBody>
            <a:bodyPr wrap="none" lIns="90488" tIns="44450" rIns="90488" bIns="44450">
              <a:spAutoFit/>
            </a:bodyPr>
            <a:lstStyle/>
            <a:p>
              <a:r>
                <a:rPr lang="en-US" altLang="en-US" sz="2400" dirty="0">
                  <a:solidFill>
                    <a:srgbClr val="000000"/>
                  </a:solidFill>
                </a:rPr>
                <a:t>Cash flows from operations</a:t>
              </a:r>
            </a:p>
          </p:txBody>
        </p:sp>
        <p:sp>
          <p:nvSpPr>
            <p:cNvPr id="102413" name="Rectangle 11"/>
            <p:cNvSpPr>
              <a:spLocks noChangeArrowheads="1"/>
            </p:cNvSpPr>
            <p:nvPr/>
          </p:nvSpPr>
          <p:spPr bwMode="auto">
            <a:xfrm>
              <a:off x="2954" y="2784"/>
              <a:ext cx="2297" cy="10"/>
            </a:xfrm>
            <a:prstGeom prst="rect">
              <a:avLst/>
            </a:prstGeom>
            <a:solidFill>
              <a:srgbClr val="000000"/>
            </a:solidFill>
            <a:ln w="28575">
              <a:solidFill>
                <a:schemeClr val="tx1"/>
              </a:solidFill>
              <a:miter lim="800000"/>
              <a:headEnd/>
              <a:tailEnd/>
            </a:ln>
          </p:spPr>
          <p:txBody>
            <a:bodyPr wrap="none" anchor="ctr"/>
            <a:lstStyle/>
            <a:p>
              <a:endParaRPr lang="en-US" altLang="en-US" dirty="0"/>
            </a:p>
          </p:txBody>
        </p:sp>
        <p:sp>
          <p:nvSpPr>
            <p:cNvPr id="102414" name="Rectangle 12"/>
            <p:cNvSpPr>
              <a:spLocks noChangeArrowheads="1"/>
            </p:cNvSpPr>
            <p:nvPr/>
          </p:nvSpPr>
          <p:spPr bwMode="auto">
            <a:xfrm>
              <a:off x="3151" y="2791"/>
              <a:ext cx="1869" cy="289"/>
            </a:xfrm>
            <a:prstGeom prst="rect">
              <a:avLst/>
            </a:prstGeom>
            <a:noFill/>
            <a:ln w="12700">
              <a:noFill/>
              <a:miter lim="800000"/>
              <a:headEnd/>
              <a:tailEnd/>
            </a:ln>
          </p:spPr>
          <p:txBody>
            <a:bodyPr wrap="none" lIns="90488" tIns="44450" rIns="90488" bIns="44450">
              <a:spAutoFit/>
            </a:bodyPr>
            <a:lstStyle/>
            <a:p>
              <a:r>
                <a:rPr lang="en-US" altLang="en-US" sz="2400" dirty="0">
                  <a:solidFill>
                    <a:srgbClr val="000000"/>
                  </a:solidFill>
                </a:rPr>
                <a:t>Average total assets</a:t>
              </a:r>
            </a:p>
          </p:txBody>
        </p:sp>
      </p:grpSp>
      <p:sp>
        <p:nvSpPr>
          <p:cNvPr id="102404" name="Rectangle 13"/>
          <p:cNvSpPr>
            <a:spLocks noGrp="1" noChangeArrowheads="1"/>
          </p:cNvSpPr>
          <p:nvPr>
            <p:ph type="title"/>
          </p:nvPr>
        </p:nvSpPr>
        <p:spPr>
          <a:xfrm>
            <a:off x="457200" y="838200"/>
            <a:ext cx="8229600" cy="914400"/>
          </a:xfrm>
        </p:spPr>
        <p:txBody>
          <a:bodyPr/>
          <a:lstStyle/>
          <a:p>
            <a:pPr eaLnBrk="1" hangingPunct="1"/>
            <a:r>
              <a:rPr lang="en-US" altLang="en-US" b="1" dirty="0">
                <a:ea typeface="ＭＳ Ｐゴシック" pitchFamily="-107" charset="-128"/>
              </a:rPr>
              <a:t>Cash Flow on Total Assets</a:t>
            </a:r>
          </a:p>
        </p:txBody>
      </p:sp>
      <p:sp>
        <p:nvSpPr>
          <p:cNvPr id="15" name="Rectangle 1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8" name="Rounded Rectangle 17"/>
          <p:cNvSpPr/>
          <p:nvPr/>
        </p:nvSpPr>
        <p:spPr>
          <a:xfrm>
            <a:off x="138113" y="6384322"/>
            <a:ext cx="5500687" cy="394795"/>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A1: </a:t>
            </a:r>
            <a:r>
              <a:rPr lang="en-US" sz="1100" dirty="0"/>
              <a:t>Analyze the statement of cash flows and apply the cash flow on total assets ratio.</a:t>
            </a:r>
          </a:p>
        </p:txBody>
      </p:sp>
      <p:sp>
        <p:nvSpPr>
          <p:cNvPr id="20" name="Rectangle 19">
            <a:extLst>
              <a:ext uri="{FF2B5EF4-FFF2-40B4-BE49-F238E27FC236}">
                <a16:creationId xmlns:a16="http://schemas.microsoft.com/office/drawing/2014/main" xmlns="" id="{90E56F52-C014-F04A-A59B-96D189C3D26F}"/>
              </a:ext>
            </a:extLst>
          </p:cNvPr>
          <p:cNvSpPr>
            <a:spLocks noGrp="1" noChangeArrowheads="1"/>
          </p:cNvSpPr>
          <p:nvPr/>
        </p:nvSpPr>
        <p:spPr bwMode="auto">
          <a:xfrm>
            <a:off x="62484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21" name="Slide Number Placeholder 7">
            <a:extLst>
              <a:ext uri="{FF2B5EF4-FFF2-40B4-BE49-F238E27FC236}">
                <a16:creationId xmlns:a16="http://schemas.microsoft.com/office/drawing/2014/main" xmlns="" id="{D1D39BAC-83C4-C346-931B-07E82580D1CC}"/>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12-</a:t>
            </a:r>
            <a:fld id="{389021C6-BF4E-47D5-A0FD-A156D54A87E1}" type="slidenum">
              <a:rPr lang="en-US" smtClean="0">
                <a:solidFill>
                  <a:schemeClr val="tx1">
                    <a:lumMod val="50000"/>
                    <a:lumOff val="50000"/>
                  </a:schemeClr>
                </a:solidFill>
              </a:rPr>
              <a:pPr>
                <a:defRPr/>
              </a:pPr>
              <a:t>41</a:t>
            </a:fld>
            <a:endParaRPr lang="en-US" dirty="0">
              <a:solidFill>
                <a:schemeClr val="tx1">
                  <a:lumMod val="50000"/>
                  <a:lumOff val="50000"/>
                </a:schemeClr>
              </a:solidFill>
            </a:endParaRPr>
          </a:p>
        </p:txBody>
      </p:sp>
      <p:sp>
        <p:nvSpPr>
          <p:cNvPr id="2" name="TextBox 1">
            <a:extLst>
              <a:ext uri="{FF2B5EF4-FFF2-40B4-BE49-F238E27FC236}">
                <a16:creationId xmlns:a16="http://schemas.microsoft.com/office/drawing/2014/main" xmlns="" id="{C3B1CD6B-869A-4CFF-875B-B118D8AA77F7}"/>
              </a:ext>
            </a:extLst>
          </p:cNvPr>
          <p:cNvSpPr txBox="1"/>
          <p:nvPr/>
        </p:nvSpPr>
        <p:spPr>
          <a:xfrm>
            <a:off x="7685809" y="3429000"/>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12.16</a:t>
            </a:r>
          </a:p>
        </p:txBody>
      </p:sp>
    </p:spTree>
  </p:cSld>
  <p:clrMapOvr>
    <a:masterClrMapping/>
  </p:clrMapOvr>
  <p:transition spd="med">
    <p:zoom dir="in"/>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2267744"/>
            <a:ext cx="7315200" cy="3124200"/>
          </a:xfrm>
        </p:spPr>
        <p:txBody>
          <a:bodyPr/>
          <a:lstStyle/>
          <a:p>
            <a:r>
              <a:rPr lang="en-US" altLang="en-US" dirty="0"/>
              <a:t/>
            </a:r>
            <a:br>
              <a:rPr lang="en-US" altLang="en-US" dirty="0"/>
            </a:br>
            <a:r>
              <a:rPr lang="en-US" altLang="en-US" dirty="0"/>
              <a:t/>
            </a:r>
            <a:br>
              <a:rPr lang="en-US" altLang="en-US" dirty="0"/>
            </a:br>
            <a:r>
              <a:rPr lang="en-US" i="1" dirty="0"/>
              <a:t>Appendix 12A </a:t>
            </a:r>
            <a:br>
              <a:rPr lang="en-US" i="1" dirty="0"/>
            </a:br>
            <a:r>
              <a:rPr lang="en-US" dirty="0"/>
              <a:t>Illustrate use of a spreadsheet to prepare a statement of cash flows.</a:t>
            </a:r>
            <a:br>
              <a:rPr lang="en-US" dirty="0"/>
            </a:br>
            <a:r>
              <a:rPr lang="en-US" altLang="en-US" dirty="0"/>
              <a:t>	</a:t>
            </a:r>
            <a:br>
              <a:rPr lang="en-US" altLang="en-US" dirty="0"/>
            </a:br>
            <a:r>
              <a:rPr lang="en-US" altLang="en-US" dirty="0"/>
              <a:t/>
            </a: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915829"/>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5105400"/>
            <a:ext cx="7315200" cy="87313"/>
          </a:xfrm>
          <a:prstGeom prst="rect">
            <a:avLst/>
          </a:prstGeom>
          <a:noFill/>
          <a:ln w="9525">
            <a:noFill/>
            <a:miter lim="800000"/>
            <a:headEnd/>
            <a:tailEnd/>
          </a:ln>
        </p:spPr>
      </p:pic>
      <p:sp>
        <p:nvSpPr>
          <p:cNvPr id="8" name="TextBox 7"/>
          <p:cNvSpPr txBox="1"/>
          <p:nvPr/>
        </p:nvSpPr>
        <p:spPr>
          <a:xfrm>
            <a:off x="1943100" y="958769"/>
            <a:ext cx="5257800" cy="769441"/>
          </a:xfrm>
          <a:prstGeom prst="rect">
            <a:avLst/>
          </a:prstGeom>
          <a:noFill/>
        </p:spPr>
        <p:txBody>
          <a:bodyPr wrap="square" rtlCol="0">
            <a:spAutoFit/>
          </a:bodyPr>
          <a:lstStyle/>
          <a:p>
            <a:r>
              <a:rPr lang="en-US" altLang="en-US" sz="4400" b="1" dirty="0">
                <a:latin typeface="+mj-lt"/>
              </a:rPr>
              <a:t>Learning Objective P4</a:t>
            </a:r>
            <a:endParaRPr lang="en-US" sz="4400" dirty="0">
              <a:latin typeface="+mj-lt"/>
            </a:endParaRPr>
          </a:p>
        </p:txBody>
      </p:sp>
      <p:sp>
        <p:nvSpPr>
          <p:cNvPr id="10" name="Rectangle 9">
            <a:extLst>
              <a:ext uri="{FF2B5EF4-FFF2-40B4-BE49-F238E27FC236}">
                <a16:creationId xmlns:a16="http://schemas.microsoft.com/office/drawing/2014/main" xmlns="" id="{9D6C292C-60DB-B446-A8C8-E7CD7D57D3FF}"/>
              </a:ext>
            </a:extLst>
          </p:cNvPr>
          <p:cNvSpPr>
            <a:spLocks noGrp="1" noChangeArrowheads="1"/>
          </p:cNvSpPr>
          <p:nvPr/>
        </p:nvSpPr>
        <p:spPr bwMode="auto">
          <a:xfrm>
            <a:off x="62484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9980E09C-33D3-AE41-90AB-701821933441}"/>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12-</a:t>
            </a:r>
            <a:fld id="{389021C6-BF4E-47D5-A0FD-A156D54A87E1}" type="slidenum">
              <a:rPr lang="en-US" smtClean="0">
                <a:solidFill>
                  <a:schemeClr val="tx1">
                    <a:lumMod val="50000"/>
                    <a:lumOff val="50000"/>
                  </a:schemeClr>
                </a:solidFill>
              </a:rPr>
              <a:pPr>
                <a:defRPr/>
              </a:pPr>
              <a:t>42</a:t>
            </a:fld>
            <a:endParaRPr lang="en-US" dirty="0">
              <a:solidFill>
                <a:schemeClr val="tx1">
                  <a:lumMod val="50000"/>
                  <a:lumOff val="50000"/>
                </a:schemeClr>
              </a:solidFill>
            </a:endParaRPr>
          </a:p>
        </p:txBody>
      </p:sp>
    </p:spTree>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11"/>
          <p:cNvSpPr>
            <a:spLocks noChangeArrowheads="1"/>
          </p:cNvSpPr>
          <p:nvPr/>
        </p:nvSpPr>
        <p:spPr bwMode="auto">
          <a:xfrm>
            <a:off x="6146185" y="2001919"/>
            <a:ext cx="2784002" cy="3046988"/>
          </a:xfrm>
          <a:prstGeom prst="rect">
            <a:avLst/>
          </a:prstGeom>
          <a:noFill/>
          <a:ln w="9525">
            <a:noFill/>
            <a:miter lim="800000"/>
            <a:headEnd/>
            <a:tailEnd/>
          </a:ln>
        </p:spPr>
        <p:txBody>
          <a:bodyPr wrap="square">
            <a:spAutoFit/>
          </a:bodyPr>
          <a:lstStyle/>
          <a:p>
            <a:pPr algn="ctr"/>
            <a:r>
              <a:rPr lang="en-US" altLang="en-US" sz="2400" dirty="0">
                <a:solidFill>
                  <a:srgbClr val="632523"/>
                </a:solidFill>
                <a:latin typeface="Calibri" pitchFamily="34" charset="0"/>
              </a:rPr>
              <a:t>A spreadsheet, also called work sheet or working paper, can help us organize the information needed to prepare a statement of cash flows.</a:t>
            </a:r>
          </a:p>
        </p:txBody>
      </p:sp>
      <p:sp>
        <p:nvSpPr>
          <p:cNvPr id="6" name="Rectangle 5"/>
          <p:cNvSpPr/>
          <p:nvPr/>
        </p:nvSpPr>
        <p:spPr>
          <a:xfrm>
            <a:off x="0" y="0"/>
            <a:ext cx="9144000" cy="471373"/>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2" name="Title 1"/>
          <p:cNvSpPr>
            <a:spLocks noGrp="1"/>
          </p:cNvSpPr>
          <p:nvPr>
            <p:ph type="title"/>
          </p:nvPr>
        </p:nvSpPr>
        <p:spPr>
          <a:xfrm>
            <a:off x="457200" y="533400"/>
            <a:ext cx="8229600" cy="1143000"/>
          </a:xfrm>
        </p:spPr>
        <p:txBody>
          <a:bodyPr/>
          <a:lstStyle/>
          <a:p>
            <a:r>
              <a:rPr lang="en-US" altLang="en-US" b="1" dirty="0"/>
              <a:t>Spreadsheet Preparation</a:t>
            </a:r>
            <a:r>
              <a:rPr lang="en-US" dirty="0"/>
              <a:t/>
            </a:r>
            <a:br>
              <a:rPr lang="en-US" dirty="0"/>
            </a:br>
            <a:endParaRPr lang="en-US" dirty="0"/>
          </a:p>
        </p:txBody>
      </p:sp>
      <p:sp>
        <p:nvSpPr>
          <p:cNvPr id="9" name="Rounded Rectangle 8"/>
          <p:cNvSpPr/>
          <p:nvPr/>
        </p:nvSpPr>
        <p:spPr>
          <a:xfrm>
            <a:off x="138114" y="6477000"/>
            <a:ext cx="5632686" cy="32434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P4:</a:t>
            </a:r>
            <a:r>
              <a:rPr lang="en-US" sz="1100" i="1" dirty="0"/>
              <a:t> </a:t>
            </a:r>
            <a:r>
              <a:rPr lang="en-US" sz="1100" dirty="0"/>
              <a:t>Illustrate use of a spreadsheet to prepare a statement of cash flows.</a:t>
            </a:r>
          </a:p>
        </p:txBody>
      </p:sp>
      <p:sp>
        <p:nvSpPr>
          <p:cNvPr id="10" name="TextBox 9"/>
          <p:cNvSpPr txBox="1"/>
          <p:nvPr/>
        </p:nvSpPr>
        <p:spPr>
          <a:xfrm>
            <a:off x="6997423" y="1104900"/>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12A.1</a:t>
            </a:r>
          </a:p>
        </p:txBody>
      </p:sp>
      <p:sp>
        <p:nvSpPr>
          <p:cNvPr id="12" name="Rectangle 11">
            <a:extLst>
              <a:ext uri="{FF2B5EF4-FFF2-40B4-BE49-F238E27FC236}">
                <a16:creationId xmlns:a16="http://schemas.microsoft.com/office/drawing/2014/main" xmlns="" id="{C19D2169-9036-C44B-A02F-A9DB181C4FD1}"/>
              </a:ext>
            </a:extLst>
          </p:cNvPr>
          <p:cNvSpPr>
            <a:spLocks noGrp="1" noChangeArrowheads="1"/>
          </p:cNvSpPr>
          <p:nvPr/>
        </p:nvSpPr>
        <p:spPr bwMode="auto">
          <a:xfrm>
            <a:off x="62484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a16="http://schemas.microsoft.com/office/drawing/2014/main" xmlns="" id="{5643B525-BD06-6B4F-891D-56B6D14F2E66}"/>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12-</a:t>
            </a:r>
            <a:fld id="{389021C6-BF4E-47D5-A0FD-A156D54A87E1}" type="slidenum">
              <a:rPr lang="en-US" smtClean="0">
                <a:solidFill>
                  <a:schemeClr val="tx1">
                    <a:lumMod val="50000"/>
                    <a:lumOff val="50000"/>
                  </a:schemeClr>
                </a:solidFill>
              </a:rPr>
              <a:pPr>
                <a:defRPr/>
              </a:pPr>
              <a:t>43</a:t>
            </a:fld>
            <a:endParaRPr lang="en-US" dirty="0">
              <a:solidFill>
                <a:schemeClr val="tx1">
                  <a:lumMod val="50000"/>
                  <a:lumOff val="50000"/>
                </a:schemeClr>
              </a:solidFill>
            </a:endParaRPr>
          </a:p>
        </p:txBody>
      </p:sp>
      <p:pic>
        <p:nvPicPr>
          <p:cNvPr id="3" name="Picture 2">
            <a:extLst>
              <a:ext uri="{FF2B5EF4-FFF2-40B4-BE49-F238E27FC236}">
                <a16:creationId xmlns:a16="http://schemas.microsoft.com/office/drawing/2014/main" xmlns="" id="{279D72EA-4905-42DC-9CD4-B67428DC8017}"/>
              </a:ext>
            </a:extLst>
          </p:cNvPr>
          <p:cNvPicPr>
            <a:picLocks noChangeAspect="1"/>
          </p:cNvPicPr>
          <p:nvPr/>
        </p:nvPicPr>
        <p:blipFill>
          <a:blip r:embed="rId3"/>
          <a:stretch>
            <a:fillRect/>
          </a:stretch>
        </p:blipFill>
        <p:spPr>
          <a:xfrm>
            <a:off x="1590661" y="1129582"/>
            <a:ext cx="4500247" cy="5197828"/>
          </a:xfrm>
          <a:prstGeom prst="rect">
            <a:avLst/>
          </a:prstGeom>
        </p:spPr>
      </p:pic>
    </p:spTree>
  </p:cSld>
  <p:clrMapOvr>
    <a:masterClrMapping/>
  </p:clrMapOvr>
  <p:transition spd="med">
    <p:zo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2404269"/>
            <a:ext cx="7315200" cy="3124200"/>
          </a:xfrm>
        </p:spPr>
        <p:txBody>
          <a:bodyPr/>
          <a:lstStyle/>
          <a:p>
            <a:r>
              <a:rPr lang="en-US" altLang="en-US" dirty="0"/>
              <a:t/>
            </a:r>
            <a:br>
              <a:rPr lang="en-US" altLang="en-US" dirty="0"/>
            </a:br>
            <a:r>
              <a:rPr lang="en-US" altLang="en-US" dirty="0"/>
              <a:t/>
            </a:r>
            <a:br>
              <a:rPr lang="en-US" altLang="en-US" dirty="0"/>
            </a:br>
            <a:r>
              <a:rPr lang="en-US" i="1" dirty="0"/>
              <a:t>Appendix 12B </a:t>
            </a:r>
            <a:br>
              <a:rPr lang="en-US" i="1" dirty="0"/>
            </a:br>
            <a:r>
              <a:rPr lang="en-US" dirty="0"/>
              <a:t>Compute cash flows from operating activities using the direct method.</a:t>
            </a:r>
            <a:br>
              <a:rPr lang="en-US" dirty="0"/>
            </a:br>
            <a:r>
              <a:rPr lang="en-US" altLang="en-US" dirty="0"/>
              <a:t>	</a:t>
            </a:r>
            <a:br>
              <a:rPr lang="en-US" altLang="en-US" dirty="0"/>
            </a:br>
            <a:r>
              <a:rPr lang="en-US" altLang="en-US" dirty="0"/>
              <a:t/>
            </a: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35019" y="1885835"/>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90600" y="5441156"/>
            <a:ext cx="7315200" cy="87313"/>
          </a:xfrm>
          <a:prstGeom prst="rect">
            <a:avLst/>
          </a:prstGeom>
          <a:noFill/>
          <a:ln w="9525">
            <a:noFill/>
            <a:miter lim="800000"/>
            <a:headEnd/>
            <a:tailEnd/>
          </a:ln>
        </p:spPr>
      </p:pic>
      <p:sp>
        <p:nvSpPr>
          <p:cNvPr id="8" name="TextBox 7"/>
          <p:cNvSpPr txBox="1"/>
          <p:nvPr/>
        </p:nvSpPr>
        <p:spPr>
          <a:xfrm>
            <a:off x="2135560" y="900833"/>
            <a:ext cx="5257800" cy="769441"/>
          </a:xfrm>
          <a:prstGeom prst="rect">
            <a:avLst/>
          </a:prstGeom>
          <a:noFill/>
        </p:spPr>
        <p:txBody>
          <a:bodyPr wrap="square" rtlCol="0">
            <a:spAutoFit/>
          </a:bodyPr>
          <a:lstStyle/>
          <a:p>
            <a:r>
              <a:rPr lang="en-US" altLang="en-US" sz="4400" b="1" dirty="0">
                <a:latin typeface="+mj-lt"/>
              </a:rPr>
              <a:t>Learning Objective P5</a:t>
            </a:r>
            <a:endParaRPr lang="en-US" sz="4400" dirty="0">
              <a:latin typeface="+mj-lt"/>
            </a:endParaRPr>
          </a:p>
        </p:txBody>
      </p:sp>
      <p:sp>
        <p:nvSpPr>
          <p:cNvPr id="10" name="Rectangle 9">
            <a:extLst>
              <a:ext uri="{FF2B5EF4-FFF2-40B4-BE49-F238E27FC236}">
                <a16:creationId xmlns:a16="http://schemas.microsoft.com/office/drawing/2014/main" xmlns="" id="{F4D88BFF-788B-BF4A-82F2-E93C3AC2C8DE}"/>
              </a:ext>
            </a:extLst>
          </p:cNvPr>
          <p:cNvSpPr>
            <a:spLocks noGrp="1" noChangeArrowheads="1"/>
          </p:cNvSpPr>
          <p:nvPr/>
        </p:nvSpPr>
        <p:spPr bwMode="auto">
          <a:xfrm>
            <a:off x="6310745"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90664F54-8DA8-D14E-A09A-9D558FF24395}"/>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12-</a:t>
            </a:r>
            <a:fld id="{389021C6-BF4E-47D5-A0FD-A156D54A87E1}" type="slidenum">
              <a:rPr lang="en-US" smtClean="0">
                <a:solidFill>
                  <a:schemeClr val="tx1">
                    <a:lumMod val="50000"/>
                    <a:lumOff val="50000"/>
                  </a:schemeClr>
                </a:solidFill>
              </a:rPr>
              <a:pPr>
                <a:defRPr/>
              </a:pPr>
              <a:t>44</a:t>
            </a:fld>
            <a:endParaRPr lang="en-US" dirty="0">
              <a:solidFill>
                <a:schemeClr val="tx1">
                  <a:lumMod val="50000"/>
                  <a:lumOff val="50000"/>
                </a:schemeClr>
              </a:solidFill>
            </a:endParaRPr>
          </a:p>
        </p:txBody>
      </p:sp>
    </p:spTree>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51968" y="1621559"/>
            <a:ext cx="8610600" cy="167640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cs typeface="Arial" charset="0"/>
            </a:endParaRPr>
          </a:p>
        </p:txBody>
      </p:sp>
      <p:sp>
        <p:nvSpPr>
          <p:cNvPr id="104451" name="Rectangle 5"/>
          <p:cNvSpPr>
            <a:spLocks noGrp="1" noChangeArrowheads="1"/>
          </p:cNvSpPr>
          <p:nvPr>
            <p:ph type="title"/>
          </p:nvPr>
        </p:nvSpPr>
        <p:spPr>
          <a:xfrm>
            <a:off x="0" y="671658"/>
            <a:ext cx="8839200" cy="685800"/>
          </a:xfrm>
        </p:spPr>
        <p:txBody>
          <a:bodyPr/>
          <a:lstStyle/>
          <a:p>
            <a:pPr eaLnBrk="1" hangingPunct="1"/>
            <a:r>
              <a:rPr lang="en-US" altLang="en-US" sz="3600" b="1" dirty="0">
                <a:ea typeface="ＭＳ Ｐゴシック" pitchFamily="-107" charset="-128"/>
              </a:rPr>
              <a:t>Direct Method of Reporting Operating Cash Flows: Operating Activities</a:t>
            </a:r>
          </a:p>
        </p:txBody>
      </p:sp>
      <p:pic>
        <p:nvPicPr>
          <p:cNvPr id="104453" name="Picture 2"/>
          <p:cNvPicPr>
            <a:picLocks noChangeAspect="1" noChangeArrowheads="1"/>
          </p:cNvPicPr>
          <p:nvPr/>
        </p:nvPicPr>
        <p:blipFill>
          <a:blip r:embed="rId3" cstate="print"/>
          <a:srcRect/>
          <a:stretch>
            <a:fillRect/>
          </a:stretch>
        </p:blipFill>
        <p:spPr bwMode="auto">
          <a:xfrm>
            <a:off x="876516" y="2310617"/>
            <a:ext cx="7390968" cy="897968"/>
          </a:xfrm>
          <a:prstGeom prst="rect">
            <a:avLst/>
          </a:prstGeom>
          <a:noFill/>
          <a:ln w="9525">
            <a:noFill/>
            <a:miter lim="800000"/>
            <a:headEnd/>
            <a:tailEnd/>
          </a:ln>
        </p:spPr>
      </p:pic>
      <p:sp>
        <p:nvSpPr>
          <p:cNvPr id="104454" name="Rectangle 7"/>
          <p:cNvSpPr>
            <a:spLocks noChangeArrowheads="1"/>
          </p:cNvSpPr>
          <p:nvPr/>
        </p:nvSpPr>
        <p:spPr bwMode="auto">
          <a:xfrm>
            <a:off x="456768" y="1621559"/>
            <a:ext cx="8001000" cy="708025"/>
          </a:xfrm>
          <a:prstGeom prst="rect">
            <a:avLst/>
          </a:prstGeom>
          <a:noFill/>
          <a:ln w="9525">
            <a:noFill/>
            <a:miter lim="800000"/>
            <a:headEnd/>
            <a:tailEnd/>
          </a:ln>
        </p:spPr>
        <p:txBody>
          <a:bodyPr>
            <a:spAutoFit/>
          </a:bodyPr>
          <a:lstStyle/>
          <a:p>
            <a:r>
              <a:rPr lang="en-US" altLang="en-US" sz="2000" b="1" dirty="0"/>
              <a:t>Adjust income statement accounts related to operating activities for changes in their related balance sheet accounts:</a:t>
            </a:r>
          </a:p>
        </p:txBody>
      </p:sp>
      <p:grpSp>
        <p:nvGrpSpPr>
          <p:cNvPr id="104455" name="Group 13"/>
          <p:cNvGrpSpPr>
            <a:grpSpLocks/>
          </p:cNvGrpSpPr>
          <p:nvPr/>
        </p:nvGrpSpPr>
        <p:grpSpPr bwMode="auto">
          <a:xfrm>
            <a:off x="151968" y="3374159"/>
            <a:ext cx="8686800" cy="2971800"/>
            <a:chOff x="152400" y="3581400"/>
            <a:chExt cx="8686800" cy="3276600"/>
          </a:xfrm>
        </p:grpSpPr>
        <p:sp>
          <p:nvSpPr>
            <p:cNvPr id="13" name="Rectangle 12"/>
            <p:cNvSpPr/>
            <p:nvPr/>
          </p:nvSpPr>
          <p:spPr>
            <a:xfrm>
              <a:off x="152400" y="3581400"/>
              <a:ext cx="8686800" cy="3276600"/>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cs typeface="Arial" charset="0"/>
              </a:endParaRPr>
            </a:p>
          </p:txBody>
        </p:sp>
        <p:sp>
          <p:nvSpPr>
            <p:cNvPr id="104458" name="Rectangle 9"/>
            <p:cNvSpPr>
              <a:spLocks noChangeArrowheads="1"/>
            </p:cNvSpPr>
            <p:nvPr/>
          </p:nvSpPr>
          <p:spPr bwMode="auto">
            <a:xfrm>
              <a:off x="6477000" y="4528445"/>
              <a:ext cx="2057400" cy="1323439"/>
            </a:xfrm>
            <a:prstGeom prst="rect">
              <a:avLst/>
            </a:prstGeom>
            <a:noFill/>
            <a:ln w="9525">
              <a:noFill/>
              <a:miter lim="800000"/>
              <a:headEnd/>
              <a:tailEnd/>
            </a:ln>
          </p:spPr>
          <p:txBody>
            <a:bodyPr>
              <a:spAutoFit/>
            </a:bodyPr>
            <a:lstStyle/>
            <a:p>
              <a:r>
                <a:rPr lang="en-US" altLang="en-US" sz="2000" b="1" dirty="0"/>
                <a:t>Framework for reporting cash receipts and cash payments </a:t>
              </a:r>
            </a:p>
          </p:txBody>
        </p:sp>
      </p:grpSp>
      <p:sp>
        <p:nvSpPr>
          <p:cNvPr id="12" name="Rectangle 11"/>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4" name="Rounded Rectangle 13"/>
          <p:cNvSpPr/>
          <p:nvPr/>
        </p:nvSpPr>
        <p:spPr>
          <a:xfrm>
            <a:off x="138113" y="6574560"/>
            <a:ext cx="5881687" cy="20455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P5: </a:t>
            </a:r>
            <a:r>
              <a:rPr lang="en-US" sz="1100" dirty="0"/>
              <a:t>Compute cash flows from operating activities using the direct method.</a:t>
            </a:r>
          </a:p>
        </p:txBody>
      </p:sp>
      <p:sp>
        <p:nvSpPr>
          <p:cNvPr id="16" name="TextBox 15"/>
          <p:cNvSpPr txBox="1"/>
          <p:nvPr/>
        </p:nvSpPr>
        <p:spPr>
          <a:xfrm>
            <a:off x="7086168" y="3529134"/>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12B.1</a:t>
            </a:r>
          </a:p>
        </p:txBody>
      </p:sp>
      <p:sp>
        <p:nvSpPr>
          <p:cNvPr id="18" name="Rectangle 17">
            <a:extLst>
              <a:ext uri="{FF2B5EF4-FFF2-40B4-BE49-F238E27FC236}">
                <a16:creationId xmlns:a16="http://schemas.microsoft.com/office/drawing/2014/main" xmlns="" id="{C788CCCA-92B6-8B41-B873-A7782F01A860}"/>
              </a:ext>
            </a:extLst>
          </p:cNvPr>
          <p:cNvSpPr>
            <a:spLocks noGrp="1" noChangeArrowheads="1"/>
          </p:cNvSpPr>
          <p:nvPr/>
        </p:nvSpPr>
        <p:spPr bwMode="auto">
          <a:xfrm>
            <a:off x="6283246"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9" name="Slide Number Placeholder 7">
            <a:extLst>
              <a:ext uri="{FF2B5EF4-FFF2-40B4-BE49-F238E27FC236}">
                <a16:creationId xmlns:a16="http://schemas.microsoft.com/office/drawing/2014/main" xmlns="" id="{A8E9830B-769F-0C4D-A0B8-B7DF6D4CFC13}"/>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12-</a:t>
            </a:r>
            <a:fld id="{389021C6-BF4E-47D5-A0FD-A156D54A87E1}" type="slidenum">
              <a:rPr lang="en-US" smtClean="0">
                <a:solidFill>
                  <a:schemeClr val="tx1">
                    <a:lumMod val="50000"/>
                    <a:lumOff val="50000"/>
                  </a:schemeClr>
                </a:solidFill>
              </a:rPr>
              <a:pPr>
                <a:defRPr/>
              </a:pPr>
              <a:t>45</a:t>
            </a:fld>
            <a:endParaRPr lang="en-US" dirty="0">
              <a:solidFill>
                <a:schemeClr val="tx1">
                  <a:lumMod val="50000"/>
                  <a:lumOff val="50000"/>
                </a:schemeClr>
              </a:solidFill>
            </a:endParaRPr>
          </a:p>
        </p:txBody>
      </p:sp>
      <p:pic>
        <p:nvPicPr>
          <p:cNvPr id="2" name="Picture 1">
            <a:extLst>
              <a:ext uri="{FF2B5EF4-FFF2-40B4-BE49-F238E27FC236}">
                <a16:creationId xmlns:a16="http://schemas.microsoft.com/office/drawing/2014/main" xmlns="" id="{1DF17AA4-E0B1-4B62-BC41-A2ACBDCD03C8}"/>
              </a:ext>
            </a:extLst>
          </p:cNvPr>
          <p:cNvPicPr>
            <a:picLocks noChangeAspect="1"/>
          </p:cNvPicPr>
          <p:nvPr/>
        </p:nvPicPr>
        <p:blipFill>
          <a:blip r:embed="rId4"/>
          <a:stretch>
            <a:fillRect/>
          </a:stretch>
        </p:blipFill>
        <p:spPr>
          <a:xfrm>
            <a:off x="637778" y="3562060"/>
            <a:ext cx="5778632" cy="2381540"/>
          </a:xfrm>
          <a:prstGeom prst="rect">
            <a:avLst/>
          </a:prstGeom>
        </p:spPr>
      </p:pic>
    </p:spTree>
  </p:cSld>
  <p:clrMapOvr>
    <a:masterClrMapping/>
  </p:clrMapOvr>
  <p:transition spd="med">
    <p:zo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5"/>
          <p:cNvSpPr>
            <a:spLocks noGrp="1" noChangeArrowheads="1"/>
          </p:cNvSpPr>
          <p:nvPr>
            <p:ph type="title"/>
          </p:nvPr>
        </p:nvSpPr>
        <p:spPr>
          <a:xfrm>
            <a:off x="457200" y="587375"/>
            <a:ext cx="8229600" cy="838200"/>
          </a:xfrm>
        </p:spPr>
        <p:txBody>
          <a:bodyPr/>
          <a:lstStyle/>
          <a:p>
            <a:pPr eaLnBrk="1" hangingPunct="1"/>
            <a:r>
              <a:rPr lang="en-US" altLang="en-US" sz="3600" b="1" dirty="0">
                <a:ea typeface="ＭＳ Ｐゴシック" pitchFamily="-107" charset="-128"/>
              </a:rPr>
              <a:t>Direct Method of Reporting Operating Cash Flows</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Rounded Rectangle 7"/>
          <p:cNvSpPr/>
          <p:nvPr/>
        </p:nvSpPr>
        <p:spPr>
          <a:xfrm>
            <a:off x="138113" y="6477000"/>
            <a:ext cx="5881687" cy="27244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P5: </a:t>
            </a:r>
            <a:r>
              <a:rPr lang="en-US" sz="1100" dirty="0"/>
              <a:t>Compute cash flows from operating activities using the direct method.</a:t>
            </a:r>
          </a:p>
        </p:txBody>
      </p:sp>
      <p:sp>
        <p:nvSpPr>
          <p:cNvPr id="9" name="TextBox 8"/>
          <p:cNvSpPr txBox="1"/>
          <p:nvPr/>
        </p:nvSpPr>
        <p:spPr>
          <a:xfrm>
            <a:off x="7857192" y="1503064"/>
            <a:ext cx="9144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12B.6</a:t>
            </a:r>
          </a:p>
        </p:txBody>
      </p:sp>
      <p:sp>
        <p:nvSpPr>
          <p:cNvPr id="11" name="Rectangle 10">
            <a:extLst>
              <a:ext uri="{FF2B5EF4-FFF2-40B4-BE49-F238E27FC236}">
                <a16:creationId xmlns:a16="http://schemas.microsoft.com/office/drawing/2014/main" xmlns="" id="{07895AC5-632D-EF40-A672-D6DF9526F0BA}"/>
              </a:ext>
            </a:extLst>
          </p:cNvPr>
          <p:cNvSpPr>
            <a:spLocks noGrp="1" noChangeArrowheads="1"/>
          </p:cNvSpPr>
          <p:nvPr/>
        </p:nvSpPr>
        <p:spPr bwMode="auto">
          <a:xfrm>
            <a:off x="6307414"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xmlns="" id="{6F0BC0D1-C0F8-5141-AF6F-69FD738E339A}"/>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12-</a:t>
            </a:r>
            <a:fld id="{389021C6-BF4E-47D5-A0FD-A156D54A87E1}" type="slidenum">
              <a:rPr lang="en-US" smtClean="0">
                <a:solidFill>
                  <a:schemeClr val="tx1">
                    <a:lumMod val="50000"/>
                    <a:lumOff val="50000"/>
                  </a:schemeClr>
                </a:solidFill>
              </a:rPr>
              <a:pPr>
                <a:defRPr/>
              </a:pPr>
              <a:t>46</a:t>
            </a:fld>
            <a:endParaRPr lang="en-US" dirty="0">
              <a:solidFill>
                <a:schemeClr val="tx1">
                  <a:lumMod val="50000"/>
                  <a:lumOff val="50000"/>
                </a:schemeClr>
              </a:solidFill>
            </a:endParaRPr>
          </a:p>
        </p:txBody>
      </p:sp>
      <p:pic>
        <p:nvPicPr>
          <p:cNvPr id="3" name="Picture 2">
            <a:extLst>
              <a:ext uri="{FF2B5EF4-FFF2-40B4-BE49-F238E27FC236}">
                <a16:creationId xmlns:a16="http://schemas.microsoft.com/office/drawing/2014/main" xmlns="" id="{D3E683E6-C855-4531-9973-52606023D2CA}"/>
              </a:ext>
            </a:extLst>
          </p:cNvPr>
          <p:cNvPicPr>
            <a:picLocks noChangeAspect="1"/>
          </p:cNvPicPr>
          <p:nvPr/>
        </p:nvPicPr>
        <p:blipFill>
          <a:blip r:embed="rId3"/>
          <a:stretch>
            <a:fillRect/>
          </a:stretch>
        </p:blipFill>
        <p:spPr>
          <a:xfrm>
            <a:off x="829608" y="1479550"/>
            <a:ext cx="6876190" cy="4180952"/>
          </a:xfrm>
          <a:prstGeom prst="rect">
            <a:avLst/>
          </a:prstGeom>
        </p:spPr>
      </p:pic>
    </p:spTree>
  </p:cSld>
  <p:clrMapOvr>
    <a:masterClrMapping/>
  </p:clrMapOvr>
  <p:transition spd="med">
    <p:zo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3"/>
          <p:cNvSpPr>
            <a:spLocks noGrp="1"/>
          </p:cNvSpPr>
          <p:nvPr>
            <p:ph type="title"/>
          </p:nvPr>
        </p:nvSpPr>
        <p:spPr>
          <a:xfrm>
            <a:off x="457200" y="1828800"/>
            <a:ext cx="8229600" cy="990600"/>
          </a:xfrm>
        </p:spPr>
        <p:txBody>
          <a:bodyPr/>
          <a:lstStyle/>
          <a:p>
            <a:pPr eaLnBrk="1" hangingPunct="1"/>
            <a:r>
              <a:rPr lang="en-US" altLang="en-US" b="1" dirty="0">
                <a:ea typeface="ＭＳ Ｐゴシック" pitchFamily="-107" charset="-128"/>
              </a:rPr>
              <a:t>End of Chapter 12</a:t>
            </a:r>
          </a:p>
        </p:txBody>
      </p:sp>
      <p:sp>
        <p:nvSpPr>
          <p:cNvPr id="3" name="Rectangle 2"/>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Rectangle 6">
            <a:extLst>
              <a:ext uri="{FF2B5EF4-FFF2-40B4-BE49-F238E27FC236}">
                <a16:creationId xmlns:a16="http://schemas.microsoft.com/office/drawing/2014/main" xmlns="" id="{87BC78EA-6C16-DC47-B961-E88DA96B3B64}"/>
              </a:ext>
            </a:extLst>
          </p:cNvPr>
          <p:cNvSpPr>
            <a:spLocks noGrp="1" noChangeArrowheads="1"/>
          </p:cNvSpPr>
          <p:nvPr/>
        </p:nvSpPr>
        <p:spPr bwMode="auto">
          <a:xfrm>
            <a:off x="62484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8" name="Slide Number Placeholder 7">
            <a:extLst>
              <a:ext uri="{FF2B5EF4-FFF2-40B4-BE49-F238E27FC236}">
                <a16:creationId xmlns:a16="http://schemas.microsoft.com/office/drawing/2014/main" xmlns="" id="{64837F4E-9572-D148-BCE6-0C44DFBD9149}"/>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12-</a:t>
            </a:r>
            <a:fld id="{389021C6-BF4E-47D5-A0FD-A156D54A87E1}" type="slidenum">
              <a:rPr lang="en-US" smtClean="0">
                <a:solidFill>
                  <a:schemeClr val="tx1">
                    <a:lumMod val="50000"/>
                    <a:lumOff val="50000"/>
                  </a:schemeClr>
                </a:solidFill>
              </a:rPr>
              <a:pPr>
                <a:defRPr/>
              </a:pPr>
              <a:t>47</a:t>
            </a:fld>
            <a:endParaRPr lang="en-US" dirty="0">
              <a:solidFill>
                <a:schemeClr val="tx1">
                  <a:lumMod val="50000"/>
                  <a:lumOff val="50000"/>
                </a:schemeClr>
              </a:solidFill>
            </a:endParaRPr>
          </a:p>
        </p:txBody>
      </p:sp>
    </p:spTree>
  </p:cSld>
  <p:clrMapOvr>
    <a:masterClrMapping/>
  </p:clrMapOvr>
  <p:transition>
    <p:wipe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838200" y="1828800"/>
            <a:ext cx="7315200" cy="4230686"/>
          </a:xfrm>
          <a:prstGeom prst="rect">
            <a:avLst/>
          </a:prstGeom>
          <a:solidFill>
            <a:srgbClr val="E6B9B8"/>
          </a:solidFill>
          <a:ln w="12700">
            <a:solidFill>
              <a:srgbClr val="414141"/>
            </a:solidFill>
            <a:miter lim="800000"/>
            <a:headEnd/>
            <a:tailEnd/>
          </a:ln>
          <a:effectLst>
            <a:outerShdw dist="107763" dir="2700000" algn="ctr" rotWithShape="0">
              <a:srgbClr val="414141"/>
            </a:outerShdw>
          </a:effectLst>
        </p:spPr>
        <p:txBody>
          <a:bodyPr lIns="90488" tIns="44450" rIns="90488" bIns="44450" anchor="ctr"/>
          <a:lstStyle/>
          <a:p>
            <a:pPr>
              <a:spcBef>
                <a:spcPct val="50000"/>
              </a:spcBef>
            </a:pPr>
            <a:r>
              <a:rPr lang="en-US" altLang="en-US" sz="2400" b="1" dirty="0">
                <a:solidFill>
                  <a:srgbClr val="632523"/>
                </a:solidFill>
              </a:rPr>
              <a:t>Cash flows help:</a:t>
            </a:r>
          </a:p>
          <a:p>
            <a:pPr marL="342900" indent="-342900">
              <a:spcBef>
                <a:spcPct val="50000"/>
              </a:spcBef>
              <a:buFont typeface="Arial" panose="020B0604020202020204" pitchFamily="34" charset="0"/>
              <a:buChar char="•"/>
            </a:pPr>
            <a:r>
              <a:rPr lang="en-US" altLang="en-US" sz="2400" b="1" dirty="0">
                <a:solidFill>
                  <a:srgbClr val="632523"/>
                </a:solidFill>
              </a:rPr>
              <a:t>users decide if a company has cash to pay its debts,</a:t>
            </a:r>
          </a:p>
          <a:p>
            <a:pPr marL="342900" indent="-342900">
              <a:spcBef>
                <a:spcPct val="50000"/>
              </a:spcBef>
              <a:buFont typeface="Arial" panose="020B0604020202020204" pitchFamily="34" charset="0"/>
              <a:buChar char="•"/>
            </a:pPr>
            <a:r>
              <a:rPr lang="en-US" altLang="en-US" sz="2400" b="1" dirty="0">
                <a:solidFill>
                  <a:srgbClr val="632523"/>
                </a:solidFill>
              </a:rPr>
              <a:t>users evaluate company’s ability to pursue opportunities,</a:t>
            </a:r>
          </a:p>
          <a:p>
            <a:pPr marL="342900" indent="-342900">
              <a:spcBef>
                <a:spcPct val="50000"/>
              </a:spcBef>
              <a:buFont typeface="Arial" panose="020B0604020202020204" pitchFamily="34" charset="0"/>
              <a:buChar char="•"/>
            </a:pPr>
            <a:r>
              <a:rPr lang="en-US" altLang="en-US" sz="2400" b="1" dirty="0">
                <a:solidFill>
                  <a:srgbClr val="632523"/>
                </a:solidFill>
              </a:rPr>
              <a:t>managers plan day-to-day operations,</a:t>
            </a:r>
          </a:p>
          <a:p>
            <a:pPr marL="342900" indent="-342900">
              <a:spcBef>
                <a:spcPct val="50000"/>
              </a:spcBef>
              <a:buFont typeface="Arial" panose="020B0604020202020204" pitchFamily="34" charset="0"/>
              <a:buChar char="•"/>
            </a:pPr>
            <a:r>
              <a:rPr lang="en-US" altLang="en-US" sz="2400" b="1" dirty="0">
                <a:solidFill>
                  <a:srgbClr val="632523"/>
                </a:solidFill>
              </a:rPr>
              <a:t>managers make long-term investment decisions.</a:t>
            </a:r>
          </a:p>
          <a:p>
            <a:pPr>
              <a:spcBef>
                <a:spcPct val="50000"/>
              </a:spcBef>
            </a:pPr>
            <a:endParaRPr lang="en-US" altLang="en-US" sz="2400" b="1" dirty="0">
              <a:solidFill>
                <a:srgbClr val="632523"/>
              </a:solidFill>
            </a:endParaRPr>
          </a:p>
        </p:txBody>
      </p:sp>
      <p:sp>
        <p:nvSpPr>
          <p:cNvPr id="58374" name="Rectangle 6"/>
          <p:cNvSpPr>
            <a:spLocks noGrp="1" noChangeArrowheads="1"/>
          </p:cNvSpPr>
          <p:nvPr>
            <p:ph type="title"/>
          </p:nvPr>
        </p:nvSpPr>
        <p:spPr>
          <a:xfrm>
            <a:off x="457200" y="685800"/>
            <a:ext cx="8229600" cy="1143000"/>
          </a:xfrm>
        </p:spPr>
        <p:txBody>
          <a:bodyPr/>
          <a:lstStyle/>
          <a:p>
            <a:pPr eaLnBrk="1" hangingPunct="1"/>
            <a:r>
              <a:rPr lang="en-US" altLang="en-US" b="1" dirty="0">
                <a:ea typeface="ＭＳ Ｐゴシック" pitchFamily="-107" charset="-128"/>
              </a:rPr>
              <a:t>Importance of Cash Flows</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Rectangle 7">
            <a:extLst>
              <a:ext uri="{FF2B5EF4-FFF2-40B4-BE49-F238E27FC236}">
                <a16:creationId xmlns:a16="http://schemas.microsoft.com/office/drawing/2014/main" xmlns="" id="{C3A1E1D2-A40B-9146-BEAC-1D356812BABD}"/>
              </a:ext>
            </a:extLst>
          </p:cNvPr>
          <p:cNvSpPr>
            <a:spLocks noGrp="1" noChangeArrowheads="1"/>
          </p:cNvSpPr>
          <p:nvPr/>
        </p:nvSpPr>
        <p:spPr bwMode="auto">
          <a:xfrm>
            <a:off x="62484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92A32F85-BB73-464C-8778-B202628C0145}"/>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12-5</a:t>
            </a:r>
          </a:p>
        </p:txBody>
      </p:sp>
      <p:sp>
        <p:nvSpPr>
          <p:cNvPr id="9" name="Rounded Rectangle 8">
            <a:extLst>
              <a:ext uri="{FF2B5EF4-FFF2-40B4-BE49-F238E27FC236}">
                <a16:creationId xmlns:a16="http://schemas.microsoft.com/office/drawing/2014/main" xmlns="" id="{091E0E3F-CB75-4578-B207-EDF29C374086}"/>
              </a:ext>
            </a:extLst>
          </p:cNvPr>
          <p:cNvSpPr/>
          <p:nvPr/>
        </p:nvSpPr>
        <p:spPr>
          <a:xfrm>
            <a:off x="138113" y="6356350"/>
            <a:ext cx="5576887" cy="42276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sz="1100" dirty="0"/>
              <a:t>Distinguish between operating, investing, and financing activities, and describe how noncash investing and financing activities are disclosed.</a:t>
            </a:r>
          </a:p>
        </p:txBody>
      </p:sp>
    </p:spTree>
  </p:cSld>
  <p:clrMapOvr>
    <a:masterClrMapping/>
  </p:clrMapOvr>
  <p:transition spd="med">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slide(fromTop)">
                                      <p:cBhvr>
                                        <p:cTn id="7"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ChangeArrowheads="1"/>
          </p:cNvSpPr>
          <p:nvPr/>
        </p:nvSpPr>
        <p:spPr bwMode="auto">
          <a:xfrm>
            <a:off x="457200" y="1981200"/>
            <a:ext cx="8396288" cy="2590800"/>
          </a:xfrm>
          <a:prstGeom prst="rect">
            <a:avLst/>
          </a:prstGeom>
          <a:solidFill>
            <a:srgbClr val="CCFFCC"/>
          </a:solidFill>
          <a:ln w="12700">
            <a:solidFill>
              <a:schemeClr val="tx1"/>
            </a:solidFill>
            <a:miter lim="800000"/>
            <a:headEnd/>
            <a:tailEnd/>
          </a:ln>
          <a:effectLst>
            <a:outerShdw dist="107763" dir="3599978" sx="100999" sy="100999" algn="ctr" rotWithShape="0">
              <a:srgbClr val="414141"/>
            </a:outerShdw>
          </a:effectLst>
        </p:spPr>
        <p:txBody>
          <a:bodyPr lIns="90488" tIns="44450" rIns="90488" bIns="44450"/>
          <a:lstStyle/>
          <a:p>
            <a:pPr marL="342900" indent="-342900">
              <a:spcBef>
                <a:spcPct val="20000"/>
              </a:spcBef>
            </a:pPr>
            <a:r>
              <a:rPr lang="en-US" altLang="en-US" sz="2400" b="1" dirty="0"/>
              <a:t>Cash flows includes both cash and cash equivalents </a:t>
            </a:r>
          </a:p>
          <a:p>
            <a:pPr marL="342900" indent="-342900">
              <a:spcBef>
                <a:spcPct val="20000"/>
              </a:spcBef>
            </a:pPr>
            <a:r>
              <a:rPr lang="en-US" altLang="en-US" sz="2400" b="1" dirty="0"/>
              <a:t>Cash equivalents must meet two criteria:</a:t>
            </a:r>
          </a:p>
          <a:p>
            <a:pPr marL="457200" indent="-457200">
              <a:spcBef>
                <a:spcPct val="20000"/>
              </a:spcBef>
              <a:buFont typeface="+mj-lt"/>
              <a:buAutoNum type="arabicPeriod"/>
            </a:pPr>
            <a:r>
              <a:rPr lang="en-US" altLang="en-US" sz="2400" b="1" dirty="0"/>
              <a:t>be readily convertible into cash and</a:t>
            </a:r>
          </a:p>
          <a:p>
            <a:pPr marL="457200" indent="-457200">
              <a:spcBef>
                <a:spcPct val="20000"/>
              </a:spcBef>
              <a:buFont typeface="+mj-lt"/>
              <a:buAutoNum type="arabicPeriod"/>
            </a:pPr>
            <a:r>
              <a:rPr lang="en-US" altLang="en-US" sz="2400" b="1" dirty="0"/>
              <a:t>be sufficiently close to maturity so that market value is unaffected by interest rate changes.</a:t>
            </a:r>
          </a:p>
        </p:txBody>
      </p:sp>
      <p:sp>
        <p:nvSpPr>
          <p:cNvPr id="59395" name="Rectangle 130"/>
          <p:cNvSpPr>
            <a:spLocks noGrp="1" noChangeArrowheads="1"/>
          </p:cNvSpPr>
          <p:nvPr>
            <p:ph type="title"/>
          </p:nvPr>
        </p:nvSpPr>
        <p:spPr>
          <a:xfrm>
            <a:off x="457200" y="838200"/>
            <a:ext cx="8229600" cy="609600"/>
          </a:xfrm>
        </p:spPr>
        <p:txBody>
          <a:bodyPr/>
          <a:lstStyle/>
          <a:p>
            <a:pPr eaLnBrk="1" hangingPunct="1"/>
            <a:r>
              <a:rPr lang="en-US" altLang="en-US" b="1" dirty="0">
                <a:ea typeface="ＭＳ Ｐゴシック" pitchFamily="-107" charset="-128"/>
              </a:rPr>
              <a:t>Measurement of Cash Flows</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9" name="Rectangle 8">
            <a:extLst>
              <a:ext uri="{FF2B5EF4-FFF2-40B4-BE49-F238E27FC236}">
                <a16:creationId xmlns:a16="http://schemas.microsoft.com/office/drawing/2014/main" xmlns="" id="{F91943F2-EFFE-CD49-85C6-F5635BD2D0DA}"/>
              </a:ext>
            </a:extLst>
          </p:cNvPr>
          <p:cNvSpPr>
            <a:spLocks noGrp="1" noChangeArrowheads="1"/>
          </p:cNvSpPr>
          <p:nvPr/>
        </p:nvSpPr>
        <p:spPr bwMode="auto">
          <a:xfrm>
            <a:off x="63246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Slide Number Placeholder 7">
            <a:extLst>
              <a:ext uri="{FF2B5EF4-FFF2-40B4-BE49-F238E27FC236}">
                <a16:creationId xmlns:a16="http://schemas.microsoft.com/office/drawing/2014/main" xmlns="" id="{DBD677E6-2CE1-924F-924B-4F52D3741C62}"/>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12-</a:t>
            </a:r>
            <a:fld id="{389021C6-BF4E-47D5-A0FD-A156D54A87E1}" type="slidenum">
              <a:rPr lang="en-US" smtClean="0">
                <a:solidFill>
                  <a:schemeClr val="tx1">
                    <a:lumMod val="50000"/>
                    <a:lumOff val="50000"/>
                  </a:schemeClr>
                </a:solidFill>
              </a:rPr>
              <a:pPr>
                <a:defRPr/>
              </a:pPr>
              <a:t>6</a:t>
            </a:fld>
            <a:endParaRPr lang="en-US" dirty="0">
              <a:solidFill>
                <a:schemeClr val="tx1">
                  <a:lumMod val="50000"/>
                  <a:lumOff val="50000"/>
                </a:schemeClr>
              </a:solidFill>
            </a:endParaRPr>
          </a:p>
        </p:txBody>
      </p:sp>
      <p:sp>
        <p:nvSpPr>
          <p:cNvPr id="8" name="Rounded Rectangle 8">
            <a:extLst>
              <a:ext uri="{FF2B5EF4-FFF2-40B4-BE49-F238E27FC236}">
                <a16:creationId xmlns:a16="http://schemas.microsoft.com/office/drawing/2014/main" xmlns="" id="{EAC7BE69-14E0-4AF3-B79B-EBDDA8C05D17}"/>
              </a:ext>
            </a:extLst>
          </p:cNvPr>
          <p:cNvSpPr/>
          <p:nvPr/>
        </p:nvSpPr>
        <p:spPr>
          <a:xfrm>
            <a:off x="138113" y="6356350"/>
            <a:ext cx="5576887" cy="42276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sz="1100" dirty="0"/>
              <a:t>Distinguish between operating, investing, and financing activities, and describe how noncash investing and financing activities are disclosed.</a:t>
            </a:r>
          </a:p>
        </p:txBody>
      </p:sp>
    </p:spTree>
  </p:cSld>
  <p:clrMapOvr>
    <a:masterClrMapping/>
  </p:clrMapOvr>
  <p:transition spd="med">
    <p:wipe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Grp="1" noChangeArrowheads="1"/>
          </p:cNvSpPr>
          <p:nvPr>
            <p:ph type="title"/>
          </p:nvPr>
        </p:nvSpPr>
        <p:spPr>
          <a:xfrm>
            <a:off x="457200" y="838200"/>
            <a:ext cx="8229600" cy="1066800"/>
          </a:xfrm>
        </p:spPr>
        <p:txBody>
          <a:bodyPr/>
          <a:lstStyle/>
          <a:p>
            <a:pPr eaLnBrk="1" hangingPunct="1"/>
            <a:r>
              <a:rPr lang="en-US" altLang="en-US" b="1" dirty="0">
                <a:ea typeface="ＭＳ Ｐゴシック" pitchFamily="-107" charset="-128"/>
              </a:rPr>
              <a:t>Classification of Cash Flows</a:t>
            </a:r>
          </a:p>
        </p:txBody>
      </p:sp>
      <p:sp>
        <p:nvSpPr>
          <p:cNvPr id="60419" name="Rectangle 2"/>
          <p:cNvSpPr>
            <a:spLocks noGrp="1" noChangeArrowheads="1"/>
          </p:cNvSpPr>
          <p:nvPr>
            <p:ph type="body" idx="4294967295"/>
          </p:nvPr>
        </p:nvSpPr>
        <p:spPr>
          <a:xfrm>
            <a:off x="838200" y="2007198"/>
            <a:ext cx="7661275" cy="3757613"/>
          </a:xfrm>
          <a:solidFill>
            <a:schemeClr val="bg2"/>
          </a:solidFill>
          <a:ln>
            <a:solidFill>
              <a:schemeClr val="tx1"/>
            </a:solidFill>
          </a:ln>
        </p:spPr>
        <p:txBody>
          <a:bodyPr lIns="90488" tIns="44450" rIns="90488" bIns="44450"/>
          <a:lstStyle/>
          <a:p>
            <a:pPr eaLnBrk="1" hangingPunct="1">
              <a:buFont typeface="Wingdings" pitchFamily="2" charset="2"/>
              <a:buNone/>
            </a:pPr>
            <a:r>
              <a:rPr lang="en-US" altLang="en-US" b="1" dirty="0">
                <a:ea typeface="ＭＳ Ｐゴシック" pitchFamily="-107" charset="-128"/>
              </a:rPr>
              <a:t>  The Statement of Cash Flows includes the following three sections:</a:t>
            </a:r>
          </a:p>
          <a:p>
            <a:pPr lvl="1" eaLnBrk="1" hangingPunct="1">
              <a:buClr>
                <a:srgbClr val="008000"/>
              </a:buClr>
            </a:pPr>
            <a:r>
              <a:rPr lang="en-US" altLang="en-US" sz="3000" b="1" dirty="0">
                <a:solidFill>
                  <a:srgbClr val="008000"/>
                </a:solidFill>
                <a:ea typeface="ＭＳ Ｐゴシック" pitchFamily="-107" charset="-128"/>
              </a:rPr>
              <a:t>Operating Activities</a:t>
            </a:r>
          </a:p>
          <a:p>
            <a:pPr lvl="1" eaLnBrk="1" hangingPunct="1">
              <a:buClr>
                <a:srgbClr val="008000"/>
              </a:buClr>
            </a:pPr>
            <a:r>
              <a:rPr lang="en-US" altLang="en-US" sz="3000" b="1" dirty="0">
                <a:solidFill>
                  <a:srgbClr val="008000"/>
                </a:solidFill>
                <a:ea typeface="ＭＳ Ｐゴシック" pitchFamily="-107" charset="-128"/>
              </a:rPr>
              <a:t>Investing Activities</a:t>
            </a:r>
          </a:p>
          <a:p>
            <a:pPr lvl="1" eaLnBrk="1" hangingPunct="1">
              <a:buClr>
                <a:srgbClr val="008000"/>
              </a:buClr>
            </a:pPr>
            <a:r>
              <a:rPr lang="en-US" altLang="en-US" sz="3000" b="1" dirty="0">
                <a:solidFill>
                  <a:srgbClr val="008000"/>
                </a:solidFill>
                <a:ea typeface="ＭＳ Ｐゴシック" pitchFamily="-107" charset="-128"/>
              </a:rPr>
              <a:t>Financing Activities</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9" name="Rounded Rectangle 8"/>
          <p:cNvSpPr/>
          <p:nvPr/>
        </p:nvSpPr>
        <p:spPr>
          <a:xfrm>
            <a:off x="138113" y="6356350"/>
            <a:ext cx="5576887" cy="42276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sz="1100" dirty="0"/>
              <a:t>Distinguish between operating, investing, and financing activities, and describe how noncash investing and financing activities are disclosed.</a:t>
            </a:r>
          </a:p>
        </p:txBody>
      </p:sp>
      <p:sp>
        <p:nvSpPr>
          <p:cNvPr id="11" name="Rectangle 10">
            <a:extLst>
              <a:ext uri="{FF2B5EF4-FFF2-40B4-BE49-F238E27FC236}">
                <a16:creationId xmlns:a16="http://schemas.microsoft.com/office/drawing/2014/main" xmlns="" id="{7E1FE5EE-F411-104C-BE55-C184154E36D2}"/>
              </a:ext>
            </a:extLst>
          </p:cNvPr>
          <p:cNvSpPr>
            <a:spLocks noGrp="1" noChangeArrowheads="1"/>
          </p:cNvSpPr>
          <p:nvPr/>
        </p:nvSpPr>
        <p:spPr bwMode="auto">
          <a:xfrm>
            <a:off x="6334245"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xmlns="" id="{CA825E0F-2B3A-AC4D-AD0C-ADD1A8A696DA}"/>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12-</a:t>
            </a:r>
            <a:fld id="{389021C6-BF4E-47D5-A0FD-A156D54A87E1}" type="slidenum">
              <a:rPr lang="en-US" smtClean="0">
                <a:solidFill>
                  <a:schemeClr val="tx1">
                    <a:lumMod val="50000"/>
                    <a:lumOff val="50000"/>
                  </a:schemeClr>
                </a:solidFill>
              </a:rPr>
              <a:pPr>
                <a:defRPr/>
              </a:pPr>
              <a:t>7</a:t>
            </a:fld>
            <a:endParaRPr lang="en-US" dirty="0">
              <a:solidFill>
                <a:schemeClr val="tx1">
                  <a:lumMod val="50000"/>
                  <a:lumOff val="50000"/>
                </a:schemeClr>
              </a:solidFill>
            </a:endParaRPr>
          </a:p>
        </p:txBody>
      </p:sp>
    </p:spTree>
  </p:cSld>
  <p:clrMapOvr>
    <a:masterClrMapping/>
  </p:clrMapOvr>
  <p:transition spd="med">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8"/>
          <p:cNvSpPr>
            <a:spLocks noGrp="1" noChangeArrowheads="1"/>
          </p:cNvSpPr>
          <p:nvPr>
            <p:ph type="title"/>
          </p:nvPr>
        </p:nvSpPr>
        <p:spPr>
          <a:xfrm>
            <a:off x="457200" y="762000"/>
            <a:ext cx="8229600" cy="762000"/>
          </a:xfrm>
        </p:spPr>
        <p:txBody>
          <a:bodyPr/>
          <a:lstStyle/>
          <a:p>
            <a:pPr eaLnBrk="1" hangingPunct="1"/>
            <a:r>
              <a:rPr lang="en-US" altLang="en-US" b="1" dirty="0">
                <a:ea typeface="ＭＳ Ｐゴシック" pitchFamily="-107" charset="-128"/>
              </a:rPr>
              <a:t>Operating Activities</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Rounded Rectangle 7"/>
          <p:cNvSpPr/>
          <p:nvPr/>
        </p:nvSpPr>
        <p:spPr>
          <a:xfrm>
            <a:off x="138113" y="6356350"/>
            <a:ext cx="5576887" cy="42276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sz="1100" dirty="0"/>
              <a:t>Distinguish between operating, investing, and financing activities, and describe how noncash investing and financing activities are disclosed.</a:t>
            </a:r>
          </a:p>
        </p:txBody>
      </p:sp>
      <p:sp>
        <p:nvSpPr>
          <p:cNvPr id="9" name="TextBox 8"/>
          <p:cNvSpPr txBox="1"/>
          <p:nvPr/>
        </p:nvSpPr>
        <p:spPr>
          <a:xfrm>
            <a:off x="7407215" y="1332176"/>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12.1</a:t>
            </a:r>
          </a:p>
        </p:txBody>
      </p:sp>
      <p:sp>
        <p:nvSpPr>
          <p:cNvPr id="12" name="Rectangle 11">
            <a:extLst>
              <a:ext uri="{FF2B5EF4-FFF2-40B4-BE49-F238E27FC236}">
                <a16:creationId xmlns:a16="http://schemas.microsoft.com/office/drawing/2014/main" xmlns="" id="{6AD103E9-FC1A-4143-A15E-D5BA3478FD7F}"/>
              </a:ext>
            </a:extLst>
          </p:cNvPr>
          <p:cNvSpPr>
            <a:spLocks noGrp="1" noChangeArrowheads="1"/>
          </p:cNvSpPr>
          <p:nvPr/>
        </p:nvSpPr>
        <p:spPr bwMode="auto">
          <a:xfrm>
            <a:off x="62484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a16="http://schemas.microsoft.com/office/drawing/2014/main" xmlns="" id="{3E7394FB-3BFB-0D4C-9A65-1AD8AAE2633D}"/>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12-</a:t>
            </a:r>
            <a:fld id="{389021C6-BF4E-47D5-A0FD-A156D54A87E1}" type="slidenum">
              <a:rPr lang="en-US" smtClean="0">
                <a:solidFill>
                  <a:schemeClr val="tx1">
                    <a:lumMod val="50000"/>
                    <a:lumOff val="50000"/>
                  </a:schemeClr>
                </a:solidFill>
              </a:rPr>
              <a:pPr>
                <a:defRPr/>
              </a:pPr>
              <a:t>8</a:t>
            </a:fld>
            <a:endParaRPr lang="en-US" dirty="0">
              <a:solidFill>
                <a:schemeClr val="tx1">
                  <a:lumMod val="50000"/>
                  <a:lumOff val="50000"/>
                </a:schemeClr>
              </a:solidFill>
            </a:endParaRPr>
          </a:p>
        </p:txBody>
      </p:sp>
      <p:pic>
        <p:nvPicPr>
          <p:cNvPr id="2" name="Picture 1">
            <a:extLst>
              <a:ext uri="{FF2B5EF4-FFF2-40B4-BE49-F238E27FC236}">
                <a16:creationId xmlns:a16="http://schemas.microsoft.com/office/drawing/2014/main" xmlns="" id="{D921D856-7D36-4FF4-80FD-CE50B2654CC8}"/>
              </a:ext>
            </a:extLst>
          </p:cNvPr>
          <p:cNvPicPr>
            <a:picLocks noChangeAspect="1"/>
          </p:cNvPicPr>
          <p:nvPr/>
        </p:nvPicPr>
        <p:blipFill>
          <a:blip r:embed="rId3"/>
          <a:stretch>
            <a:fillRect/>
          </a:stretch>
        </p:blipFill>
        <p:spPr>
          <a:xfrm>
            <a:off x="799614" y="2410131"/>
            <a:ext cx="7544772" cy="2633553"/>
          </a:xfrm>
          <a:prstGeom prst="rect">
            <a:avLst/>
          </a:prstGeom>
        </p:spPr>
      </p:pic>
    </p:spTree>
  </p:cSld>
  <p:clrMapOvr>
    <a:masterClrMapping/>
  </p:clrMapOvr>
  <p:transition spd="med">
    <p:check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4"/>
          <p:cNvSpPr>
            <a:spLocks noGrp="1" noChangeArrowheads="1"/>
          </p:cNvSpPr>
          <p:nvPr>
            <p:ph type="title"/>
          </p:nvPr>
        </p:nvSpPr>
        <p:spPr>
          <a:xfrm>
            <a:off x="457200" y="762000"/>
            <a:ext cx="8229600" cy="685800"/>
          </a:xfrm>
        </p:spPr>
        <p:txBody>
          <a:bodyPr/>
          <a:lstStyle/>
          <a:p>
            <a:pPr eaLnBrk="1" hangingPunct="1"/>
            <a:r>
              <a:rPr lang="en-US" altLang="en-US" b="1" dirty="0">
                <a:ea typeface="ＭＳ Ｐゴシック" pitchFamily="-107" charset="-128"/>
              </a:rPr>
              <a:t>Investing Activities</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Rounded Rectangle 7"/>
          <p:cNvSpPr/>
          <p:nvPr/>
        </p:nvSpPr>
        <p:spPr>
          <a:xfrm>
            <a:off x="138113" y="6356350"/>
            <a:ext cx="5576887" cy="42276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sz="1100" dirty="0"/>
              <a:t>Distinguish between operating, investing, and financing activities, and describe how noncash investing and financing activities are disclosed.</a:t>
            </a:r>
          </a:p>
        </p:txBody>
      </p:sp>
      <p:sp>
        <p:nvSpPr>
          <p:cNvPr id="9" name="TextBox 8"/>
          <p:cNvSpPr txBox="1"/>
          <p:nvPr/>
        </p:nvSpPr>
        <p:spPr>
          <a:xfrm>
            <a:off x="7086600" y="1727038"/>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12.2</a:t>
            </a:r>
          </a:p>
        </p:txBody>
      </p:sp>
      <p:sp>
        <p:nvSpPr>
          <p:cNvPr id="12" name="Rectangle 11">
            <a:extLst>
              <a:ext uri="{FF2B5EF4-FFF2-40B4-BE49-F238E27FC236}">
                <a16:creationId xmlns:a16="http://schemas.microsoft.com/office/drawing/2014/main" xmlns="" id="{D98E8AF7-966B-9441-97C0-0FF3C3FA6FA9}"/>
              </a:ext>
            </a:extLst>
          </p:cNvPr>
          <p:cNvSpPr>
            <a:spLocks noGrp="1" noChangeArrowheads="1"/>
          </p:cNvSpPr>
          <p:nvPr/>
        </p:nvSpPr>
        <p:spPr bwMode="auto">
          <a:xfrm>
            <a:off x="63246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a16="http://schemas.microsoft.com/office/drawing/2014/main" xmlns="" id="{CF8B4C61-BE7B-C441-8A35-1577CF3BAF26}"/>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12-</a:t>
            </a:r>
            <a:fld id="{389021C6-BF4E-47D5-A0FD-A156D54A87E1}" type="slidenum">
              <a:rPr lang="en-US" smtClean="0">
                <a:solidFill>
                  <a:schemeClr val="tx1">
                    <a:lumMod val="50000"/>
                    <a:lumOff val="50000"/>
                  </a:schemeClr>
                </a:solidFill>
              </a:rPr>
              <a:pPr>
                <a:defRPr/>
              </a:pPr>
              <a:t>9</a:t>
            </a:fld>
            <a:endParaRPr lang="en-US" dirty="0">
              <a:solidFill>
                <a:schemeClr val="tx1">
                  <a:lumMod val="50000"/>
                  <a:lumOff val="50000"/>
                </a:schemeClr>
              </a:solidFill>
            </a:endParaRPr>
          </a:p>
        </p:txBody>
      </p:sp>
      <p:pic>
        <p:nvPicPr>
          <p:cNvPr id="3" name="Picture 2">
            <a:extLst>
              <a:ext uri="{FF2B5EF4-FFF2-40B4-BE49-F238E27FC236}">
                <a16:creationId xmlns:a16="http://schemas.microsoft.com/office/drawing/2014/main" xmlns="" id="{24242F94-2C21-4C65-8325-62270DF814E5}"/>
              </a:ext>
            </a:extLst>
          </p:cNvPr>
          <p:cNvPicPr>
            <a:picLocks noChangeAspect="1"/>
          </p:cNvPicPr>
          <p:nvPr/>
        </p:nvPicPr>
        <p:blipFill>
          <a:blip r:embed="rId3"/>
          <a:stretch>
            <a:fillRect/>
          </a:stretch>
        </p:blipFill>
        <p:spPr>
          <a:xfrm>
            <a:off x="729490" y="2681985"/>
            <a:ext cx="7596285" cy="2362095"/>
          </a:xfrm>
          <a:prstGeom prst="rect">
            <a:avLst/>
          </a:prstGeom>
        </p:spPr>
      </p:pic>
    </p:spTree>
  </p:cSld>
  <p:clrMapOvr>
    <a:masterClrMapping/>
  </p:clrMapOvr>
  <p:transition spd="med">
    <p:blinds/>
  </p:transition>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14251</TotalTime>
  <Words>6678</Words>
  <Application>Microsoft Office PowerPoint</Application>
  <PresentationFormat>On-screen Show (4:3)</PresentationFormat>
  <Paragraphs>478</Paragraphs>
  <Slides>47</Slides>
  <Notes>47</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47</vt:i4>
      </vt:variant>
    </vt:vector>
  </HeadingPairs>
  <TitlesOfParts>
    <vt:vector size="51" baseType="lpstr">
      <vt:lpstr>Theme1</vt:lpstr>
      <vt:lpstr>1_Office Theme</vt:lpstr>
      <vt:lpstr>1_Theme1</vt:lpstr>
      <vt:lpstr>Worksheet</vt:lpstr>
      <vt:lpstr>Reporting Cash Flows </vt:lpstr>
      <vt:lpstr>Chapter 12 Learning Objectives</vt:lpstr>
      <vt:lpstr>  Distinguish between operating, investing, and financing activities, and describe how noncash investing and financing activities are disclosed.    </vt:lpstr>
      <vt:lpstr>Purpose of the Statement of Cash Flows</vt:lpstr>
      <vt:lpstr>Importance of Cash Flows</vt:lpstr>
      <vt:lpstr>Measurement of Cash Flows</vt:lpstr>
      <vt:lpstr>Classification of Cash Flows</vt:lpstr>
      <vt:lpstr>Operating Activities</vt:lpstr>
      <vt:lpstr>Investing Activities</vt:lpstr>
      <vt:lpstr>Financing Activities</vt:lpstr>
      <vt:lpstr>Link between Classification of Cash Flows and the Balance Sheet</vt:lpstr>
      <vt:lpstr>Noncash Investing and Financing</vt:lpstr>
      <vt:lpstr>  Prepare a statement of cash flows.  </vt:lpstr>
      <vt:lpstr>Format of the Statement of Cash Flows</vt:lpstr>
      <vt:lpstr>Preparing the Statement of Cash Flows</vt:lpstr>
      <vt:lpstr>Analyzing the Cash Account</vt:lpstr>
      <vt:lpstr>Analyzing Noncash Accounts</vt:lpstr>
      <vt:lpstr>Information to Prepare the Statement</vt:lpstr>
      <vt:lpstr>  Compute cash flows from operating activities using the indirect method.   </vt:lpstr>
      <vt:lpstr>Cash Flows from Operating Indirect and Direct Methods of Reporting</vt:lpstr>
      <vt:lpstr>Cash Flows: Indirect Method Illustration</vt:lpstr>
      <vt:lpstr>Applying the Indirect Method</vt:lpstr>
      <vt:lpstr>Adjustments for Income Statement Items Not Affecting Cash</vt:lpstr>
      <vt:lpstr>Adjustments for Changes in  Current Assets and Current Liabilities: Table</vt:lpstr>
      <vt:lpstr>Adjustments for Changes in  Current Assets and Current Liabilities</vt:lpstr>
      <vt:lpstr>Summary of Adjustments  for Indirect Method: Part 2</vt:lpstr>
      <vt:lpstr>  Determine cash flows from both investing and financing activities.    </vt:lpstr>
      <vt:lpstr>Cash Flows from Investing: Three-Step Analysis</vt:lpstr>
      <vt:lpstr>Cash Flows from Investing: First Step</vt:lpstr>
      <vt:lpstr>Cash Flows from Investing: Second Step </vt:lpstr>
      <vt:lpstr>Cash Flows from Investing: Third Step </vt:lpstr>
      <vt:lpstr>Cash Flows from Financing:  Three-Step Analysis</vt:lpstr>
      <vt:lpstr>Cash Flows from Financing: First Step</vt:lpstr>
      <vt:lpstr>Cash Flows from Financing: Second Step </vt:lpstr>
      <vt:lpstr>Cash Flows from Financing: Common Stock Transactions</vt:lpstr>
      <vt:lpstr>Cash Flows from Financing: Retained Earnings Transactions</vt:lpstr>
      <vt:lpstr>Proving Cash Balances</vt:lpstr>
      <vt:lpstr>Summary Using T-Accounts</vt:lpstr>
      <vt:lpstr>   Analyze the statement of cash flows and apply the cash flow on total assets ratio. </vt:lpstr>
      <vt:lpstr>Analyzing Cash Sources and Uses</vt:lpstr>
      <vt:lpstr>Cash Flow on Total Assets</vt:lpstr>
      <vt:lpstr>  Appendix 12A  Illustrate use of a spreadsheet to prepare a statement of cash flows.    </vt:lpstr>
      <vt:lpstr>Spreadsheet Preparation </vt:lpstr>
      <vt:lpstr>  Appendix 12B  Compute cash flows from operating activities using the direct method.    </vt:lpstr>
      <vt:lpstr>Direct Method of Reporting Operating Cash Flows: Operating Activities</vt:lpstr>
      <vt:lpstr>Direct Method of Reporting Operating Cash Flows</vt:lpstr>
      <vt:lpstr>End of Chapter 12</vt:lpstr>
    </vt:vector>
  </TitlesOfParts>
  <Company>Jon A. Booker, Ph.D., CPA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 A. Booker</dc:creator>
  <cp:lastModifiedBy>Vimalraj Gopi</cp:lastModifiedBy>
  <cp:revision>615</cp:revision>
  <dcterms:created xsi:type="dcterms:W3CDTF">2012-08-13T18:15:07Z</dcterms:created>
  <dcterms:modified xsi:type="dcterms:W3CDTF">2021-06-30T11:06:14Z</dcterms:modified>
</cp:coreProperties>
</file>